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1" r:id="rId9"/>
    <p:sldId id="262" r:id="rId10"/>
    <p:sldId id="263" r:id="rId11"/>
    <p:sldId id="264" r:id="rId12"/>
  </p:sldIdLst>
  <p:sldSz cx="18288000" cy="10287000"/>
  <p:notesSz cx="6858000" cy="9144000"/>
  <p:embeddedFontLst>
    <p:embeddedFont>
      <p:font typeface="Barlow" panose="00000500000000000000" pitchFamily="2" charset="0"/>
      <p:regular r:id="rId14"/>
      <p:bold r:id="rId15"/>
      <p:italic r:id="rId16"/>
      <p:boldItalic r:id="rId17"/>
    </p:embeddedFont>
    <p:embeddedFont>
      <p:font typeface="Barlow Bold" panose="020B0604020202020204" charset="0"/>
      <p:regular r:id="rId18"/>
      <p:bold r:id="rId19"/>
    </p:embeddedFont>
    <p:embeddedFont>
      <p:font typeface="Bebas Neue Bold" panose="020B0604020202020204" charset="0"/>
      <p:regular r:id="rId20"/>
    </p:embeddedFont>
    <p:embeddedFont>
      <p:font typeface="Gidol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96701-0193-470F-9CE8-E9E7BF7E6641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99A5-6515-4975-BFA6-06859ACDD9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004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799A5-6515-4975-BFA6-06859ACDD9D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852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799A5-6515-4975-BFA6-06859ACDD9D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62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A799A5-6515-4975-BFA6-06859ACDD9D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50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894852" y="-1744076"/>
            <a:ext cx="25989819" cy="16099849"/>
          </a:xfrm>
          <a:custGeom>
            <a:avLst/>
            <a:gdLst/>
            <a:ahLst/>
            <a:cxnLst/>
            <a:rect l="l" t="t" r="r" b="b"/>
            <a:pathLst>
              <a:path w="25989819" h="16099849">
                <a:moveTo>
                  <a:pt x="25989819" y="0"/>
                </a:moveTo>
                <a:lnTo>
                  <a:pt x="0" y="0"/>
                </a:lnTo>
                <a:lnTo>
                  <a:pt x="0" y="16099849"/>
                </a:lnTo>
                <a:lnTo>
                  <a:pt x="25989819" y="16099849"/>
                </a:lnTo>
                <a:lnTo>
                  <a:pt x="25989819" y="0"/>
                </a:lnTo>
                <a:close/>
              </a:path>
            </a:pathLst>
          </a:custGeom>
          <a:blipFill>
            <a:blip r:embed="rId2"/>
            <a:stretch>
              <a:fillRect t="-3876" b="-387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0A30">
                <a:alpha val="4196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59A8063-A374-04FF-0483-329821BFEBC0}"/>
              </a:ext>
            </a:extLst>
          </p:cNvPr>
          <p:cNvGrpSpPr/>
          <p:nvPr/>
        </p:nvGrpSpPr>
        <p:grpSpPr>
          <a:xfrm>
            <a:off x="1146125" y="1754498"/>
            <a:ext cx="7616876" cy="7712485"/>
            <a:chOff x="1146125" y="1754498"/>
            <a:chExt cx="7616876" cy="7712485"/>
          </a:xfrm>
        </p:grpSpPr>
        <p:sp>
          <p:nvSpPr>
            <p:cNvPr id="6" name="TextBox 6"/>
            <p:cNvSpPr txBox="1"/>
            <p:nvPr/>
          </p:nvSpPr>
          <p:spPr>
            <a:xfrm>
              <a:off x="1146125" y="1754498"/>
              <a:ext cx="7616876" cy="5095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9861"/>
                </a:lnSpc>
              </a:pPr>
              <a:r>
                <a:rPr lang="en-US" sz="9482" b="1" dirty="0" err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Relações</a:t>
              </a:r>
              <a:r>
                <a:rPr lang="en-US" sz="9482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 de </a:t>
              </a:r>
            </a:p>
            <a:p>
              <a:pPr algn="l">
                <a:lnSpc>
                  <a:spcPts val="9861"/>
                </a:lnSpc>
              </a:pPr>
              <a:r>
                <a:rPr lang="en-US" sz="9482" b="1" dirty="0" err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Trabalho</a:t>
              </a:r>
              <a:r>
                <a:rPr lang="en-US" sz="9482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 e </a:t>
              </a:r>
            </a:p>
            <a:p>
              <a:pPr algn="l">
                <a:lnSpc>
                  <a:spcPts val="9861"/>
                </a:lnSpc>
              </a:pPr>
              <a:r>
                <a:rPr lang="en-US" sz="9482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Pauta </a:t>
              </a:r>
              <a:r>
                <a:rPr lang="en-US" sz="9482" b="1" dirty="0" err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Prioritária</a:t>
              </a:r>
              <a:r>
                <a:rPr lang="en-US" sz="9482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 </a:t>
              </a:r>
            </a:p>
            <a:p>
              <a:pPr algn="l">
                <a:lnSpc>
                  <a:spcPts val="9861"/>
                </a:lnSpc>
              </a:pPr>
              <a:r>
                <a:rPr lang="en-US" sz="9482" b="1" dirty="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do </a:t>
              </a:r>
              <a:r>
                <a:rPr lang="en-US" sz="9482" b="1" dirty="0" err="1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Funcionalismo</a:t>
              </a:r>
              <a:endPara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6125" y="7270613"/>
              <a:ext cx="7187462" cy="2196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</a:pPr>
              <a:r>
                <a:rPr lang="en-US" sz="3787" dirty="0">
                  <a:solidFill>
                    <a:srgbClr val="FFFFFF"/>
                  </a:solidFill>
                  <a:latin typeface="Gidole"/>
                  <a:ea typeface="Gidole"/>
                  <a:cs typeface="Gidole"/>
                  <a:sym typeface="Gidole"/>
                </a:rPr>
                <a:t>Câmara Técnica de </a:t>
              </a:r>
            </a:p>
            <a:p>
              <a:pPr algn="ctr">
                <a:lnSpc>
                  <a:spcPts val="5946"/>
                </a:lnSpc>
              </a:pPr>
              <a:r>
                <a:rPr lang="en-US" sz="3787" dirty="0" err="1">
                  <a:solidFill>
                    <a:srgbClr val="FFFFFF"/>
                  </a:solidFill>
                  <a:latin typeface="Gidole"/>
                  <a:ea typeface="Gidole"/>
                  <a:cs typeface="Gidole"/>
                  <a:sym typeface="Gidole"/>
                </a:rPr>
                <a:t>Transformação</a:t>
              </a:r>
              <a:r>
                <a:rPr lang="en-US" sz="3787" dirty="0">
                  <a:solidFill>
                    <a:srgbClr val="FFFFFF"/>
                  </a:solidFill>
                  <a:latin typeface="Gidole"/>
                  <a:ea typeface="Gidole"/>
                  <a:cs typeface="Gidole"/>
                  <a:sym typeface="Gidole"/>
                </a:rPr>
                <a:t> do Estado</a:t>
              </a:r>
            </a:p>
            <a:p>
              <a:pPr algn="ctr">
                <a:lnSpc>
                  <a:spcPts val="5946"/>
                </a:lnSpc>
              </a:pPr>
              <a:r>
                <a:rPr lang="en-US" sz="3787" dirty="0" err="1">
                  <a:solidFill>
                    <a:srgbClr val="FFFFFF"/>
                  </a:solidFill>
                  <a:latin typeface="Gidole"/>
                  <a:ea typeface="Gidole"/>
                  <a:cs typeface="Gidole"/>
                  <a:sym typeface="Gidole"/>
                </a:rPr>
                <a:t>Março</a:t>
              </a:r>
              <a:r>
                <a:rPr lang="en-US" sz="3787" dirty="0">
                  <a:solidFill>
                    <a:srgbClr val="FFFFFF"/>
                  </a:solidFill>
                  <a:latin typeface="Gidole"/>
                  <a:ea typeface="Gidole"/>
                  <a:cs typeface="Gidole"/>
                  <a:sym typeface="Gidole"/>
                </a:rPr>
                <a:t> de 2025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0" y="-1744076"/>
            <a:ext cx="25989819" cy="16099849"/>
          </a:xfrm>
          <a:custGeom>
            <a:avLst/>
            <a:gdLst/>
            <a:ahLst/>
            <a:cxnLst/>
            <a:rect l="l" t="t" r="r" b="b"/>
            <a:pathLst>
              <a:path w="25989819" h="16099849">
                <a:moveTo>
                  <a:pt x="25989819" y="0"/>
                </a:moveTo>
                <a:lnTo>
                  <a:pt x="0" y="0"/>
                </a:lnTo>
                <a:lnTo>
                  <a:pt x="0" y="16099849"/>
                </a:lnTo>
                <a:lnTo>
                  <a:pt x="25989819" y="16099849"/>
                </a:lnTo>
                <a:lnTo>
                  <a:pt x="25989819" y="0"/>
                </a:lnTo>
                <a:close/>
              </a:path>
            </a:pathLst>
          </a:custGeom>
          <a:blipFill>
            <a:blip r:embed="rId2"/>
            <a:stretch>
              <a:fillRect t="-3876" b="-3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flipH="1">
            <a:off x="-894852" y="-1744076"/>
            <a:ext cx="25989819" cy="16099849"/>
          </a:xfrm>
          <a:custGeom>
            <a:avLst/>
            <a:gdLst/>
            <a:ahLst/>
            <a:cxnLst/>
            <a:rect l="l" t="t" r="r" b="b"/>
            <a:pathLst>
              <a:path w="25989819" h="16099849">
                <a:moveTo>
                  <a:pt x="25989819" y="0"/>
                </a:moveTo>
                <a:lnTo>
                  <a:pt x="0" y="0"/>
                </a:lnTo>
                <a:lnTo>
                  <a:pt x="0" y="16099849"/>
                </a:lnTo>
                <a:lnTo>
                  <a:pt x="25989819" y="16099849"/>
                </a:lnTo>
                <a:lnTo>
                  <a:pt x="25989819" y="0"/>
                </a:lnTo>
                <a:close/>
              </a:path>
            </a:pathLst>
          </a:custGeom>
          <a:blipFill>
            <a:blip r:embed="rId3"/>
            <a:stretch>
              <a:fillRect t="-3876" b="-387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3BEFA2FE-1A57-0A7E-DB59-549B4DEF7395}"/>
              </a:ext>
            </a:extLst>
          </p:cNvPr>
          <p:cNvGrpSpPr/>
          <p:nvPr/>
        </p:nvGrpSpPr>
        <p:grpSpPr>
          <a:xfrm>
            <a:off x="1" y="1445805"/>
            <a:ext cx="10701572" cy="1611409"/>
            <a:chOff x="0" y="0"/>
            <a:chExt cx="2901109" cy="353375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7D4C90F-5507-9F9E-D446-8A16CD020097}"/>
                </a:ext>
              </a:extLst>
            </p:cNvPr>
            <p:cNvSpPr/>
            <p:nvPr/>
          </p:nvSpPr>
          <p:spPr>
            <a:xfrm>
              <a:off x="0" y="0"/>
              <a:ext cx="2901109" cy="353375"/>
            </a:xfrm>
            <a:custGeom>
              <a:avLst/>
              <a:gdLst/>
              <a:ahLst/>
              <a:cxnLst/>
              <a:rect l="l" t="t" r="r" b="b"/>
              <a:pathLst>
                <a:path w="2901109" h="353375">
                  <a:moveTo>
                    <a:pt x="0" y="0"/>
                  </a:moveTo>
                  <a:lnTo>
                    <a:pt x="2901109" y="0"/>
                  </a:lnTo>
                  <a:lnTo>
                    <a:pt x="2901109" y="353375"/>
                  </a:lnTo>
                  <a:lnTo>
                    <a:pt x="0" y="353375"/>
                  </a:lnTo>
                  <a:close/>
                </a:path>
              </a:pathLst>
            </a:custGeom>
            <a:solidFill>
              <a:srgbClr val="03419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6007DB79-9604-D8BE-14C9-B48FC5565EBB}"/>
                </a:ext>
              </a:extLst>
            </p:cNvPr>
            <p:cNvSpPr txBox="1"/>
            <p:nvPr/>
          </p:nvSpPr>
          <p:spPr>
            <a:xfrm>
              <a:off x="0" y="-38100"/>
              <a:ext cx="2901109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5B6F1279-630D-8DC3-BAED-7B52411BF2A2}"/>
              </a:ext>
            </a:extLst>
          </p:cNvPr>
          <p:cNvGrpSpPr/>
          <p:nvPr/>
        </p:nvGrpSpPr>
        <p:grpSpPr>
          <a:xfrm>
            <a:off x="1" y="2787528"/>
            <a:ext cx="10701572" cy="1517772"/>
            <a:chOff x="0" y="0"/>
            <a:chExt cx="2901109" cy="332841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1863F3E-8780-E38B-7E9B-506295C01B13}"/>
                </a:ext>
              </a:extLst>
            </p:cNvPr>
            <p:cNvSpPr/>
            <p:nvPr/>
          </p:nvSpPr>
          <p:spPr>
            <a:xfrm>
              <a:off x="0" y="0"/>
              <a:ext cx="2901109" cy="332841"/>
            </a:xfrm>
            <a:custGeom>
              <a:avLst/>
              <a:gdLst/>
              <a:ahLst/>
              <a:cxnLst/>
              <a:rect l="l" t="t" r="r" b="b"/>
              <a:pathLst>
                <a:path w="2901109" h="332841">
                  <a:moveTo>
                    <a:pt x="0" y="0"/>
                  </a:moveTo>
                  <a:lnTo>
                    <a:pt x="2901109" y="0"/>
                  </a:lnTo>
                  <a:lnTo>
                    <a:pt x="2901109" y="332841"/>
                  </a:lnTo>
                  <a:lnTo>
                    <a:pt x="0" y="332841"/>
                  </a:lnTo>
                  <a:close/>
                </a:path>
              </a:pathLst>
            </a:custGeom>
            <a:solidFill>
              <a:srgbClr val="0C51A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096C5A67-CEE7-5E30-85AF-4981FEBC953A}"/>
                </a:ext>
              </a:extLst>
            </p:cNvPr>
            <p:cNvSpPr txBox="1"/>
            <p:nvPr/>
          </p:nvSpPr>
          <p:spPr>
            <a:xfrm>
              <a:off x="0" y="-38100"/>
              <a:ext cx="2901109" cy="370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092259" y="1562100"/>
            <a:ext cx="10701573" cy="257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61"/>
              </a:lnSpc>
            </a:pP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pauta</a:t>
            </a:r>
            <a:r>
              <a: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prioritária</a:t>
            </a:r>
            <a:endParaRPr lang="en-US" sz="9482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algn="l">
              <a:lnSpc>
                <a:spcPts val="9861"/>
              </a:lnSpc>
            </a:pPr>
            <a:r>
              <a: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do </a:t>
            </a: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funcionalismo</a:t>
            </a:r>
            <a:endParaRPr lang="en-US" sz="9482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5176" y="1624556"/>
            <a:ext cx="2312552" cy="42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66"/>
              </a:lnSpc>
            </a:pPr>
            <a:r>
              <a:rPr lang="en-US" sz="3064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6"/>
          <p:cNvSpPr/>
          <p:nvPr/>
        </p:nvSpPr>
        <p:spPr>
          <a:xfrm>
            <a:off x="0" y="7921"/>
            <a:ext cx="4507573" cy="10279079"/>
          </a:xfrm>
          <a:custGeom>
            <a:avLst/>
            <a:gdLst/>
            <a:ahLst/>
            <a:cxnLst/>
            <a:rect l="l" t="t" r="r" b="b"/>
            <a:pathLst>
              <a:path w="4507573" h="10279079">
                <a:moveTo>
                  <a:pt x="0" y="0"/>
                </a:moveTo>
                <a:lnTo>
                  <a:pt x="4507573" y="0"/>
                </a:lnTo>
                <a:lnTo>
                  <a:pt x="4507573" y="10279079"/>
                </a:lnTo>
                <a:lnTo>
                  <a:pt x="0" y="10279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89" r="-4404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27"/>
          <p:cNvSpPr txBox="1"/>
          <p:nvPr/>
        </p:nvSpPr>
        <p:spPr>
          <a:xfrm>
            <a:off x="5397000" y="1773215"/>
            <a:ext cx="11214600" cy="361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Maior participação nos debates sobre transformação do Estado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61865" y="775053"/>
            <a:ext cx="6884548" cy="62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4515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pauta prioritária do funcionalismo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BF0CA998-B2A9-F539-27B8-068B33EAD9F1}"/>
              </a:ext>
            </a:extLst>
          </p:cNvPr>
          <p:cNvSpPr txBox="1"/>
          <p:nvPr/>
        </p:nvSpPr>
        <p:spPr>
          <a:xfrm>
            <a:off x="5397000" y="2391414"/>
            <a:ext cx="11214600" cy="361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Equiparação dos benefícios entre os 3 Poderes</a:t>
            </a: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626AB4EE-C5A2-FF69-072C-1F0445EAE3AB}"/>
              </a:ext>
            </a:extLst>
          </p:cNvPr>
          <p:cNvSpPr txBox="1"/>
          <p:nvPr/>
        </p:nvSpPr>
        <p:spPr>
          <a:xfrm>
            <a:off x="5397000" y="3009613"/>
            <a:ext cx="11214600" cy="361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Aprovação do PL 2721/2021, com ajustes (supersalários)</a:t>
            </a:r>
          </a:p>
        </p:txBody>
      </p:sp>
      <p:sp>
        <p:nvSpPr>
          <p:cNvPr id="40" name="TextBox 27">
            <a:extLst>
              <a:ext uri="{FF2B5EF4-FFF2-40B4-BE49-F238E27FC236}">
                <a16:creationId xmlns:a16="http://schemas.microsoft.com/office/drawing/2014/main" id="{6AC072C4-2046-70D6-657B-7221F21652EE}"/>
              </a:ext>
            </a:extLst>
          </p:cNvPr>
          <p:cNvSpPr txBox="1"/>
          <p:nvPr/>
        </p:nvSpPr>
        <p:spPr>
          <a:xfrm>
            <a:off x="5397000" y="3627812"/>
            <a:ext cx="11214600" cy="361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Fortalecimento da Política de Saúde e Atenção ao Trabalhador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934677A7-EF0B-7211-9E43-70BD78B57341}"/>
              </a:ext>
            </a:extLst>
          </p:cNvPr>
          <p:cNvSpPr txBox="1"/>
          <p:nvPr/>
        </p:nvSpPr>
        <p:spPr>
          <a:xfrm>
            <a:off x="5397000" y="4864210"/>
            <a:ext cx="11214600" cy="75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Aprimoramento e consolidação do PGD (exclusão da previsão de desconto salarial, o que afronta a legislação de pessoal da União)</a:t>
            </a: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2ABD3F96-F731-B462-BCF4-8A996ADD5C9A}"/>
              </a:ext>
            </a:extLst>
          </p:cNvPr>
          <p:cNvSpPr txBox="1"/>
          <p:nvPr/>
        </p:nvSpPr>
        <p:spPr>
          <a:xfrm>
            <a:off x="5397000" y="4246011"/>
            <a:ext cx="11214600" cy="361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Registro no SIAPE do Benefício Especial, no caso de migrações ao RPC</a:t>
            </a:r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id="{CDE31623-F37A-9A88-A6EC-4885ADD7A0A1}"/>
              </a:ext>
            </a:extLst>
          </p:cNvPr>
          <p:cNvSpPr txBox="1"/>
          <p:nvPr/>
        </p:nvSpPr>
        <p:spPr>
          <a:xfrm>
            <a:off x="5397000" y="5881043"/>
            <a:ext cx="11214600" cy="1158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Recomposição do quadro de pessoal (nomeação dos aprovados nos últimos concursos), haja vista o reduzido contingente e o elevado volume de aposentadorias nos próximos anos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2F2E8062-46EE-138F-FA1E-EE58423EFC53}"/>
              </a:ext>
            </a:extLst>
          </p:cNvPr>
          <p:cNvSpPr txBox="1"/>
          <p:nvPr/>
        </p:nvSpPr>
        <p:spPr>
          <a:xfrm>
            <a:off x="5397000" y="7296511"/>
            <a:ext cx="11214600" cy="759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Apoio formal do governo na tramitação e aprovação da PEC 06/2024, que põe fim gradativo à contribuição previdenciária de aposentados e pensionistas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7622E5CC-0F4F-16F1-33B6-E75F3FE3726A}"/>
              </a:ext>
            </a:extLst>
          </p:cNvPr>
          <p:cNvSpPr txBox="1"/>
          <p:nvPr/>
        </p:nvSpPr>
        <p:spPr>
          <a:xfrm>
            <a:off x="5397000" y="8313341"/>
            <a:ext cx="11214600" cy="761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2421" dirty="0">
                <a:solidFill>
                  <a:srgbClr val="FFFFFF"/>
                </a:solidFill>
                <a:latin typeface="Barlow"/>
              </a:rPr>
              <a:t>Revogar Decreto 84.669/1990, diante das novas regras de progressão da MP 1.286/2024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DE16217A-8D3C-D0E0-FE82-598F828E7F8A}"/>
              </a:ext>
            </a:extLst>
          </p:cNvPr>
          <p:cNvSpPr/>
          <p:nvPr/>
        </p:nvSpPr>
        <p:spPr>
          <a:xfrm>
            <a:off x="4961865" y="1866900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ECFCD35E-2B3F-4615-5978-DC32FFC8BFAE}"/>
              </a:ext>
            </a:extLst>
          </p:cNvPr>
          <p:cNvSpPr/>
          <p:nvPr/>
        </p:nvSpPr>
        <p:spPr>
          <a:xfrm>
            <a:off x="4961865" y="2493211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A76DA71C-F274-5248-4296-B0D36153B25D}"/>
              </a:ext>
            </a:extLst>
          </p:cNvPr>
          <p:cNvSpPr/>
          <p:nvPr/>
        </p:nvSpPr>
        <p:spPr>
          <a:xfrm>
            <a:off x="4961865" y="3080275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7709EF9E-7131-4EB6-9AB7-8779AD0F3621}"/>
              </a:ext>
            </a:extLst>
          </p:cNvPr>
          <p:cNvSpPr/>
          <p:nvPr/>
        </p:nvSpPr>
        <p:spPr>
          <a:xfrm>
            <a:off x="4961865" y="3698474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C1FE67A-AE05-10C6-023A-F7A54B03BB59}"/>
              </a:ext>
            </a:extLst>
          </p:cNvPr>
          <p:cNvSpPr/>
          <p:nvPr/>
        </p:nvSpPr>
        <p:spPr>
          <a:xfrm>
            <a:off x="4961865" y="4316673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244FD8D0-3C35-19DE-38D7-17E1A8E15DD6}"/>
              </a:ext>
            </a:extLst>
          </p:cNvPr>
          <p:cNvSpPr/>
          <p:nvPr/>
        </p:nvSpPr>
        <p:spPr>
          <a:xfrm>
            <a:off x="4961865" y="4953041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99A71594-6EE5-8024-256E-AA7A26615945}"/>
              </a:ext>
            </a:extLst>
          </p:cNvPr>
          <p:cNvSpPr/>
          <p:nvPr/>
        </p:nvSpPr>
        <p:spPr>
          <a:xfrm>
            <a:off x="4961865" y="5981700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72841F7E-259F-B14A-4EF5-76D91654E277}"/>
              </a:ext>
            </a:extLst>
          </p:cNvPr>
          <p:cNvSpPr/>
          <p:nvPr/>
        </p:nvSpPr>
        <p:spPr>
          <a:xfrm>
            <a:off x="4961865" y="7426523"/>
            <a:ext cx="219735" cy="2197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A01AE3F4-FA25-9C39-FAE7-500DF554E8DC}"/>
              </a:ext>
            </a:extLst>
          </p:cNvPr>
          <p:cNvSpPr/>
          <p:nvPr/>
        </p:nvSpPr>
        <p:spPr>
          <a:xfrm>
            <a:off x="4961865" y="8420100"/>
            <a:ext cx="219735" cy="2197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250148" cy="10287000"/>
            <a:chOff x="0" y="0"/>
            <a:chExt cx="217287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2879" cy="2709333"/>
            </a:xfrm>
            <a:custGeom>
              <a:avLst/>
              <a:gdLst/>
              <a:ahLst/>
              <a:cxnLst/>
              <a:rect l="l" t="t" r="r" b="b"/>
              <a:pathLst>
                <a:path w="2172879" h="2709333">
                  <a:moveTo>
                    <a:pt x="0" y="0"/>
                  </a:moveTo>
                  <a:lnTo>
                    <a:pt x="2172879" y="0"/>
                  </a:lnTo>
                  <a:lnTo>
                    <a:pt x="21728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7959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287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-1744076"/>
            <a:ext cx="25989819" cy="16099849"/>
          </a:xfrm>
          <a:custGeom>
            <a:avLst/>
            <a:gdLst/>
            <a:ahLst/>
            <a:cxnLst/>
            <a:rect l="l" t="t" r="r" b="b"/>
            <a:pathLst>
              <a:path w="25989819" h="16099849">
                <a:moveTo>
                  <a:pt x="25989819" y="0"/>
                </a:moveTo>
                <a:lnTo>
                  <a:pt x="0" y="0"/>
                </a:lnTo>
                <a:lnTo>
                  <a:pt x="0" y="16099849"/>
                </a:lnTo>
                <a:lnTo>
                  <a:pt x="25989819" y="16099849"/>
                </a:lnTo>
                <a:lnTo>
                  <a:pt x="25989819" y="0"/>
                </a:lnTo>
                <a:close/>
              </a:path>
            </a:pathLst>
          </a:custGeom>
          <a:blipFill>
            <a:blip r:embed="rId3"/>
            <a:stretch>
              <a:fillRect t="-3876" b="-387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flipH="1">
            <a:off x="-894852" y="-1744076"/>
            <a:ext cx="25989819" cy="16099849"/>
          </a:xfrm>
          <a:custGeom>
            <a:avLst/>
            <a:gdLst/>
            <a:ahLst/>
            <a:cxnLst/>
            <a:rect l="l" t="t" r="r" b="b"/>
            <a:pathLst>
              <a:path w="25989819" h="16099849">
                <a:moveTo>
                  <a:pt x="25989819" y="0"/>
                </a:moveTo>
                <a:lnTo>
                  <a:pt x="0" y="0"/>
                </a:lnTo>
                <a:lnTo>
                  <a:pt x="0" y="16099849"/>
                </a:lnTo>
                <a:lnTo>
                  <a:pt x="25989819" y="16099849"/>
                </a:lnTo>
                <a:lnTo>
                  <a:pt x="25989819" y="0"/>
                </a:lnTo>
                <a:close/>
              </a:path>
            </a:pathLst>
          </a:custGeom>
          <a:blipFill>
            <a:blip r:embed="rId4"/>
            <a:stretch>
              <a:fillRect t="-3876" b="-387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" y="1445806"/>
            <a:ext cx="10210800" cy="1443460"/>
            <a:chOff x="0" y="0"/>
            <a:chExt cx="2901109" cy="3533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01109" cy="353375"/>
            </a:xfrm>
            <a:custGeom>
              <a:avLst/>
              <a:gdLst/>
              <a:ahLst/>
              <a:cxnLst/>
              <a:rect l="l" t="t" r="r" b="b"/>
              <a:pathLst>
                <a:path w="2901109" h="353375">
                  <a:moveTo>
                    <a:pt x="0" y="0"/>
                  </a:moveTo>
                  <a:lnTo>
                    <a:pt x="2901109" y="0"/>
                  </a:lnTo>
                  <a:lnTo>
                    <a:pt x="2901109" y="353375"/>
                  </a:lnTo>
                  <a:lnTo>
                    <a:pt x="0" y="353375"/>
                  </a:lnTo>
                  <a:close/>
                </a:path>
              </a:pathLst>
            </a:custGeom>
            <a:solidFill>
              <a:srgbClr val="03419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901109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" y="2787528"/>
            <a:ext cx="10210800" cy="1359582"/>
            <a:chOff x="0" y="0"/>
            <a:chExt cx="2901109" cy="3328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01109" cy="332841"/>
            </a:xfrm>
            <a:custGeom>
              <a:avLst/>
              <a:gdLst/>
              <a:ahLst/>
              <a:cxnLst/>
              <a:rect l="l" t="t" r="r" b="b"/>
              <a:pathLst>
                <a:path w="2901109" h="332841">
                  <a:moveTo>
                    <a:pt x="0" y="0"/>
                  </a:moveTo>
                  <a:lnTo>
                    <a:pt x="2901109" y="0"/>
                  </a:lnTo>
                  <a:lnTo>
                    <a:pt x="2901109" y="332841"/>
                  </a:lnTo>
                  <a:lnTo>
                    <a:pt x="0" y="332841"/>
                  </a:lnTo>
                  <a:close/>
                </a:path>
              </a:pathLst>
            </a:custGeom>
            <a:solidFill>
              <a:srgbClr val="0C51A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901109" cy="370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" y="4051285"/>
            <a:ext cx="10210800" cy="1341371"/>
            <a:chOff x="0" y="0"/>
            <a:chExt cx="2901109" cy="32838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901109" cy="328383"/>
            </a:xfrm>
            <a:custGeom>
              <a:avLst/>
              <a:gdLst/>
              <a:ahLst/>
              <a:cxnLst/>
              <a:rect l="l" t="t" r="r" b="b"/>
              <a:pathLst>
                <a:path w="2901109" h="328383">
                  <a:moveTo>
                    <a:pt x="0" y="0"/>
                  </a:moveTo>
                  <a:lnTo>
                    <a:pt x="2901109" y="0"/>
                  </a:lnTo>
                  <a:lnTo>
                    <a:pt x="2901109" y="328383"/>
                  </a:lnTo>
                  <a:lnTo>
                    <a:pt x="0" y="328383"/>
                  </a:lnTo>
                  <a:close/>
                </a:path>
              </a:pathLst>
            </a:custGeom>
            <a:solidFill>
              <a:srgbClr val="1064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901109" cy="3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" y="5298115"/>
            <a:ext cx="10210800" cy="1359341"/>
            <a:chOff x="0" y="0"/>
            <a:chExt cx="2901109" cy="3327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01109" cy="332782"/>
            </a:xfrm>
            <a:custGeom>
              <a:avLst/>
              <a:gdLst/>
              <a:ahLst/>
              <a:cxnLst/>
              <a:rect l="l" t="t" r="r" b="b"/>
              <a:pathLst>
                <a:path w="2901109" h="332782">
                  <a:moveTo>
                    <a:pt x="0" y="0"/>
                  </a:moveTo>
                  <a:lnTo>
                    <a:pt x="2901109" y="0"/>
                  </a:lnTo>
                  <a:lnTo>
                    <a:pt x="2901109" y="332782"/>
                  </a:lnTo>
                  <a:lnTo>
                    <a:pt x="0" y="332782"/>
                  </a:lnTo>
                  <a:close/>
                </a:path>
              </a:pathLst>
            </a:custGeom>
            <a:solidFill>
              <a:srgbClr val="3481E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01109" cy="370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92259" y="1562100"/>
            <a:ext cx="10701573" cy="5095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61"/>
              </a:lnSpc>
            </a:pP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Relações</a:t>
            </a:r>
            <a:r>
              <a: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de </a:t>
            </a:r>
          </a:p>
          <a:p>
            <a:pPr algn="l">
              <a:lnSpc>
                <a:spcPts val="9861"/>
              </a:lnSpc>
            </a:pP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Trabalho</a:t>
            </a:r>
            <a:r>
              <a: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na</a:t>
            </a:r>
            <a:r>
              <a: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9482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Administração</a:t>
            </a:r>
            <a:endParaRPr lang="en-US" sz="9482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  <a:p>
            <a:pPr algn="l">
              <a:lnSpc>
                <a:spcPts val="9861"/>
              </a:lnSpc>
            </a:pPr>
            <a:r>
              <a:rPr lang="en-US" sz="9482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Pública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5176" y="1624556"/>
            <a:ext cx="2312552" cy="42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66"/>
              </a:lnSpc>
            </a:pPr>
            <a:r>
              <a:rPr lang="en-US" sz="30640" b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08853" y="-13084"/>
            <a:ext cx="5859025" cy="10300084"/>
          </a:xfrm>
          <a:custGeom>
            <a:avLst/>
            <a:gdLst/>
            <a:ahLst/>
            <a:cxnLst/>
            <a:rect l="l" t="t" r="r" b="b"/>
            <a:pathLst>
              <a:path w="5859025" h="10300084">
                <a:moveTo>
                  <a:pt x="0" y="0"/>
                </a:moveTo>
                <a:lnTo>
                  <a:pt x="5859025" y="0"/>
                </a:lnTo>
                <a:lnTo>
                  <a:pt x="5859025" y="10300084"/>
                </a:lnTo>
                <a:lnTo>
                  <a:pt x="0" y="1030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27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885062" y="915744"/>
            <a:ext cx="3766482" cy="3460575"/>
          </a:xfrm>
          <a:custGeom>
            <a:avLst/>
            <a:gdLst/>
            <a:ahLst/>
            <a:cxnLst/>
            <a:rect l="l" t="t" r="r" b="b"/>
            <a:pathLst>
              <a:path w="3766482" h="3460575">
                <a:moveTo>
                  <a:pt x="0" y="0"/>
                </a:moveTo>
                <a:lnTo>
                  <a:pt x="3766483" y="0"/>
                </a:lnTo>
                <a:lnTo>
                  <a:pt x="3766483" y="3460576"/>
                </a:lnTo>
                <a:lnTo>
                  <a:pt x="0" y="346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413326" y="647700"/>
            <a:ext cx="14012713" cy="12874625"/>
          </a:xfrm>
          <a:custGeom>
            <a:avLst/>
            <a:gdLst/>
            <a:ahLst/>
            <a:cxnLst/>
            <a:rect l="l" t="t" r="r" b="b"/>
            <a:pathLst>
              <a:path w="14012713" h="12874625">
                <a:moveTo>
                  <a:pt x="0" y="0"/>
                </a:moveTo>
                <a:lnTo>
                  <a:pt x="14012713" y="0"/>
                </a:lnTo>
                <a:lnTo>
                  <a:pt x="14012713" y="12874624"/>
                </a:lnTo>
                <a:lnTo>
                  <a:pt x="0" y="12874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9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D89DAB-6919-6110-D181-3BD77BF29CB6}"/>
              </a:ext>
            </a:extLst>
          </p:cNvPr>
          <p:cNvSpPr txBox="1"/>
          <p:nvPr/>
        </p:nvSpPr>
        <p:spPr>
          <a:xfrm>
            <a:off x="5562600" y="4991100"/>
            <a:ext cx="11113185" cy="2877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50" b="1" kern="100" dirty="0">
                <a:solidFill>
                  <a:schemeClr val="bg1"/>
                </a:solidFill>
                <a:effectLst/>
                <a:latin typeface="Gidole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A Convenção nº 151 da OIT, de 1978</a:t>
            </a:r>
            <a:r>
              <a:rPr lang="pt-BR" sz="2850" kern="100" dirty="0">
                <a:solidFill>
                  <a:schemeClr val="bg1"/>
                </a:solidFill>
                <a:effectLst/>
                <a:latin typeface="Gidole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, trata das relações de trabalho na administração pública. Seu objetivo é garantir proteção e direitos dos trabalhadores do setor público, promovendo liberdade sindical e negociação coletiva. Foi ratificada no Brasil em 2010, mas, </a:t>
            </a:r>
            <a:r>
              <a:rPr lang="pt-BR" sz="2850" b="1" kern="100" dirty="0">
                <a:solidFill>
                  <a:schemeClr val="bg1"/>
                </a:solidFill>
                <a:effectLst/>
                <a:latin typeface="Gidole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depois de quase meio século, sua plena implementação ainda depende de regulamentação</a:t>
            </a:r>
            <a:r>
              <a:rPr lang="pt-BR" sz="2850" kern="100" dirty="0">
                <a:solidFill>
                  <a:schemeClr val="bg1"/>
                </a:solidFill>
                <a:effectLst/>
                <a:latin typeface="Gidole" panose="020B060402020202020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58165" y="0"/>
            <a:ext cx="5069450" cy="10462511"/>
          </a:xfrm>
          <a:custGeom>
            <a:avLst/>
            <a:gdLst/>
            <a:ahLst/>
            <a:cxnLst/>
            <a:rect l="l" t="t" r="r" b="b"/>
            <a:pathLst>
              <a:path w="5069450" h="10462511">
                <a:moveTo>
                  <a:pt x="5069450" y="0"/>
                </a:moveTo>
                <a:lnTo>
                  <a:pt x="0" y="0"/>
                </a:lnTo>
                <a:lnTo>
                  <a:pt x="0" y="10462511"/>
                </a:lnTo>
                <a:lnTo>
                  <a:pt x="5069450" y="10462511"/>
                </a:lnTo>
                <a:lnTo>
                  <a:pt x="5069450" y="0"/>
                </a:lnTo>
                <a:close/>
              </a:path>
            </a:pathLst>
          </a:custGeom>
          <a:blipFill>
            <a:blip r:embed="rId2"/>
            <a:stretch>
              <a:fillRect l="-25365" r="-3509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4961864" y="3036191"/>
            <a:ext cx="1020193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2800" b="1" dirty="0">
                <a:solidFill>
                  <a:srgbClr val="74EBFF"/>
                </a:solidFill>
                <a:latin typeface="Barlow Bold"/>
                <a:ea typeface="Barlow Bold"/>
                <a:cs typeface="Barlow Bold"/>
                <a:sym typeface="Barlow Bold"/>
              </a:rPr>
              <a:t>1. INDEPENDÊNCIA DAS ORGANIZAÇÕES DE TRABALHADORES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61864" y="3848100"/>
            <a:ext cx="1020193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2800" b="1" dirty="0">
                <a:solidFill>
                  <a:srgbClr val="74EBFF"/>
                </a:solidFill>
                <a:latin typeface="Barlow Bold"/>
                <a:sym typeface="Barlow Bold"/>
              </a:rPr>
              <a:t>2. PROTEÇÃO CONTRA ATOS DE DISCRIMINAÇÃO SINDICAL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61864" y="4610100"/>
            <a:ext cx="1020193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2800" b="1" dirty="0">
                <a:solidFill>
                  <a:srgbClr val="74EBFF"/>
                </a:solidFill>
                <a:latin typeface="Barlow Bold"/>
                <a:sym typeface="Barlow Bold"/>
              </a:rPr>
              <a:t>3. GARANTIA DE REPRESENTAÇÃO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61865" y="5448300"/>
            <a:ext cx="928511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2800" b="1" dirty="0">
                <a:solidFill>
                  <a:srgbClr val="74EBFF"/>
                </a:solidFill>
                <a:latin typeface="Barlow Bold"/>
                <a:sym typeface="Barlow Bold"/>
              </a:rPr>
              <a:t>4. DIREITO À NEGOCIAÇÃO COLETIVA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61864" y="6286500"/>
            <a:ext cx="1020193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800" b="1" dirty="0">
                <a:solidFill>
                  <a:srgbClr val="74EBFF"/>
                </a:solidFill>
                <a:latin typeface="Barlow Bold"/>
                <a:sym typeface="Barlow Bold"/>
              </a:rPr>
              <a:t>5. RESOLUÇÃO DE CONFLITOS TRABALHISTAS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1864" y="7124700"/>
            <a:ext cx="1020193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800" b="1" dirty="0">
                <a:solidFill>
                  <a:srgbClr val="74EBFF"/>
                </a:solidFill>
                <a:latin typeface="Barlow Bold"/>
                <a:sym typeface="Barlow Bold"/>
              </a:rPr>
              <a:t>6. DIREITO DE GREVE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61864" y="1085850"/>
            <a:ext cx="951613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Principais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pontos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da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Convenção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OIT 151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1975" y="0"/>
            <a:ext cx="5069450" cy="10287000"/>
          </a:xfrm>
          <a:custGeom>
            <a:avLst/>
            <a:gdLst/>
            <a:ahLst/>
            <a:cxnLst/>
            <a:rect l="l" t="t" r="r" b="b"/>
            <a:pathLst>
              <a:path w="5069450" h="10287000">
                <a:moveTo>
                  <a:pt x="0" y="0"/>
                </a:moveTo>
                <a:lnTo>
                  <a:pt x="5069450" y="0"/>
                </a:lnTo>
                <a:lnTo>
                  <a:pt x="5069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14" r="-193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4961865" y="2034104"/>
            <a:ext cx="1226324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ea typeface="Barlow Bold"/>
                <a:cs typeface="Barlow Bold"/>
                <a:sym typeface="Barlow Bold"/>
              </a:rPr>
              <a:t>1. INDEPENDÊNCIA DAS ORGANIZAÇÕES </a:t>
            </a:r>
          </a:p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ea typeface="Barlow Bold"/>
                <a:cs typeface="Barlow Bold"/>
                <a:sym typeface="Barlow Bold"/>
              </a:rPr>
              <a:t>DE TRABALHADORES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61864" y="1085850"/>
            <a:ext cx="1043053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Convenção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OIT 151 -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problemas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e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soluções</a:t>
            </a:r>
            <a:endParaRPr lang="en-US" sz="54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8FBB5B-3F51-EB8F-81AB-97D3D86F505B}"/>
              </a:ext>
            </a:extLst>
          </p:cNvPr>
          <p:cNvSpPr txBox="1"/>
          <p:nvPr/>
        </p:nvSpPr>
        <p:spPr>
          <a:xfrm>
            <a:off x="4876800" y="5915453"/>
            <a:ext cx="10972800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Solução: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FFFF"/>
                </a:solidFill>
                <a:latin typeface="Barlow"/>
              </a:rPr>
              <a:t>Regulamentar a Contribuição Assistencial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F97BD0-43F6-C331-6B36-A966D5728CAD}"/>
              </a:ext>
            </a:extLst>
          </p:cNvPr>
          <p:cNvSpPr txBox="1"/>
          <p:nvPr/>
        </p:nvSpPr>
        <p:spPr>
          <a:xfrm>
            <a:off x="4876800" y="3249805"/>
            <a:ext cx="10972800" cy="258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Problema: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FFFF"/>
                </a:solidFill>
                <a:latin typeface="Barlow"/>
              </a:rPr>
              <a:t>O Regime de Previdência Complementar, na medida em que desvincula (parcialmente) servidores da folha de pagamento da União, vai fragilizar sindicatos do setor público, com prejuízos à independência, à autonomia e à sobrevivência financeira.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8DBE2-DC43-B184-58C6-21AB7A436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E177B2-10F3-B0FA-C5EA-202F7EB8B63C}"/>
              </a:ext>
            </a:extLst>
          </p:cNvPr>
          <p:cNvSpPr/>
          <p:nvPr/>
        </p:nvSpPr>
        <p:spPr>
          <a:xfrm>
            <a:off x="-561975" y="0"/>
            <a:ext cx="5069450" cy="10287000"/>
          </a:xfrm>
          <a:custGeom>
            <a:avLst/>
            <a:gdLst/>
            <a:ahLst/>
            <a:cxnLst/>
            <a:rect l="l" t="t" r="r" b="b"/>
            <a:pathLst>
              <a:path w="5069450" h="10287000">
                <a:moveTo>
                  <a:pt x="0" y="0"/>
                </a:moveTo>
                <a:lnTo>
                  <a:pt x="5069450" y="0"/>
                </a:lnTo>
                <a:lnTo>
                  <a:pt x="5069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14" r="-193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EC59501-2E6A-58A1-4A8F-8CD5694F62EA}"/>
              </a:ext>
            </a:extLst>
          </p:cNvPr>
          <p:cNvSpPr txBox="1"/>
          <p:nvPr/>
        </p:nvSpPr>
        <p:spPr>
          <a:xfrm>
            <a:off x="4961865" y="2217787"/>
            <a:ext cx="1226324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sym typeface="Barlow Bold"/>
              </a:rPr>
              <a:t>2. PROTEÇÃO CONTRA ATOS DE DISCRIMINAÇÃO SINDICAL</a:t>
            </a:r>
            <a:endParaRPr lang="en-US" sz="3200" b="1" dirty="0">
              <a:solidFill>
                <a:srgbClr val="74EBFF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F580EA3-A77F-1A27-EB13-A7B9AC276FDD}"/>
              </a:ext>
            </a:extLst>
          </p:cNvPr>
          <p:cNvSpPr txBox="1"/>
          <p:nvPr/>
        </p:nvSpPr>
        <p:spPr>
          <a:xfrm>
            <a:off x="4961864" y="10605908"/>
            <a:ext cx="1226324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sym typeface="Barlow Bold"/>
              </a:rPr>
              <a:t>3. GARANTIA DE REPRESENTAÇÃO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6FACCE-5685-AB83-4246-014386FDDF23}"/>
              </a:ext>
            </a:extLst>
          </p:cNvPr>
          <p:cNvSpPr txBox="1"/>
          <p:nvPr/>
        </p:nvSpPr>
        <p:spPr>
          <a:xfrm>
            <a:off x="4961864" y="1085850"/>
            <a:ext cx="1043053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Convenção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OIT 151 -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problemas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e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soluções</a:t>
            </a:r>
            <a:endParaRPr lang="en-US" sz="54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CE7E11-7FF0-48FA-E7F5-6DBFBEC433E8}"/>
              </a:ext>
            </a:extLst>
          </p:cNvPr>
          <p:cNvSpPr txBox="1"/>
          <p:nvPr/>
        </p:nvSpPr>
        <p:spPr>
          <a:xfrm>
            <a:off x="4876800" y="5915453"/>
            <a:ext cx="10972800" cy="1139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Solução: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FFFF"/>
                </a:solidFill>
                <a:latin typeface="Barlow"/>
              </a:rPr>
              <a:t>Revogar o dispositivo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DCB4394-5B5D-5E11-CC7A-990A41B031D4}"/>
              </a:ext>
            </a:extLst>
          </p:cNvPr>
          <p:cNvSpPr txBox="1"/>
          <p:nvPr/>
        </p:nvSpPr>
        <p:spPr>
          <a:xfrm>
            <a:off x="4876800" y="3249805"/>
            <a:ext cx="10972800" cy="2522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Problema: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FFFF"/>
                </a:solidFill>
                <a:latin typeface="Barlow"/>
              </a:rPr>
              <a:t>conforme art. 36 da IN nº 02/2018, “Poderá haver a liberação do servidor público para participar de atividades sindicais, desde que haja a compensação das horas não trabalhadas”. Isso prejudica a organização sindical e a representação.</a:t>
            </a:r>
          </a:p>
        </p:txBody>
      </p:sp>
    </p:spTree>
    <p:extLst>
      <p:ext uri="{BB962C8B-B14F-4D97-AF65-F5344CB8AC3E}">
        <p14:creationId xmlns:p14="http://schemas.microsoft.com/office/powerpoint/2010/main" val="21134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8FFAD-A300-82EF-A666-201E1E246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AB7FBF-DC64-31F7-92DD-5A447809B02A}"/>
              </a:ext>
            </a:extLst>
          </p:cNvPr>
          <p:cNvSpPr/>
          <p:nvPr/>
        </p:nvSpPr>
        <p:spPr>
          <a:xfrm>
            <a:off x="-561975" y="0"/>
            <a:ext cx="5069450" cy="10287000"/>
          </a:xfrm>
          <a:custGeom>
            <a:avLst/>
            <a:gdLst/>
            <a:ahLst/>
            <a:cxnLst/>
            <a:rect l="l" t="t" r="r" b="b"/>
            <a:pathLst>
              <a:path w="5069450" h="10287000">
                <a:moveTo>
                  <a:pt x="0" y="0"/>
                </a:moveTo>
                <a:lnTo>
                  <a:pt x="5069450" y="0"/>
                </a:lnTo>
                <a:lnTo>
                  <a:pt x="50694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14" r="-193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199BA89-3626-180C-F1A3-597B7A3EDB25}"/>
              </a:ext>
            </a:extLst>
          </p:cNvPr>
          <p:cNvSpPr txBox="1"/>
          <p:nvPr/>
        </p:nvSpPr>
        <p:spPr>
          <a:xfrm>
            <a:off x="4961865" y="2217787"/>
            <a:ext cx="1226324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sym typeface="Barlow Bold"/>
              </a:rPr>
              <a:t>3. GARANTIA DE REPRESENTAÇÃO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9DBDE2A-19F6-E555-E28C-9C1A3A6DBB52}"/>
              </a:ext>
            </a:extLst>
          </p:cNvPr>
          <p:cNvSpPr txBox="1"/>
          <p:nvPr/>
        </p:nvSpPr>
        <p:spPr>
          <a:xfrm>
            <a:off x="4961864" y="1085850"/>
            <a:ext cx="1043053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Convenção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OIT 151 -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problemas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e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soluções</a:t>
            </a:r>
            <a:endParaRPr lang="en-US" sz="54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BC67ED-8312-E443-6555-FAE889C7ECF6}"/>
              </a:ext>
            </a:extLst>
          </p:cNvPr>
          <p:cNvSpPr txBox="1"/>
          <p:nvPr/>
        </p:nvSpPr>
        <p:spPr>
          <a:xfrm>
            <a:off x="4876800" y="5915453"/>
            <a:ext cx="10668000" cy="1600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Solução: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FFFF"/>
                </a:solidFill>
                <a:latin typeface="Barlow"/>
              </a:rPr>
              <a:t>Alterar o artigo 92 da Lei 8.112/90 e facultar a liberação com ônus para a Administração</a:t>
            </a:r>
            <a:r>
              <a:rPr lang="pt-BR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pt-B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7796CC2-05F5-4FAD-7C3E-233F507BB870}"/>
              </a:ext>
            </a:extLst>
          </p:cNvPr>
          <p:cNvSpPr txBox="1"/>
          <p:nvPr/>
        </p:nvSpPr>
        <p:spPr>
          <a:xfrm>
            <a:off x="4876800" y="3249805"/>
            <a:ext cx="11506200" cy="2522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Problema: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FFFFFF"/>
                </a:solidFill>
                <a:latin typeface="Barlow"/>
              </a:rPr>
              <a:t>O artigo 92 da Lei 8.112/90, condiciona a liberação para exercício de mandato classista no âmbito do Poder Executivo Federal ao reembolso da remuneração dos liberados para a Administração. Esse tratamento difere do praticado na maioria dos estados, nas estatais e demais Poderes.</a:t>
            </a:r>
          </a:p>
        </p:txBody>
      </p:sp>
    </p:spTree>
    <p:extLst>
      <p:ext uri="{BB962C8B-B14F-4D97-AF65-F5344CB8AC3E}">
        <p14:creationId xmlns:p14="http://schemas.microsoft.com/office/powerpoint/2010/main" val="1409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204588" y="7921"/>
            <a:ext cx="5712063" cy="10341830"/>
          </a:xfrm>
          <a:custGeom>
            <a:avLst/>
            <a:gdLst/>
            <a:ahLst/>
            <a:cxnLst/>
            <a:rect l="l" t="t" r="r" b="b"/>
            <a:pathLst>
              <a:path w="5712063" h="10341830">
                <a:moveTo>
                  <a:pt x="0" y="0"/>
                </a:moveTo>
                <a:lnTo>
                  <a:pt x="5712063" y="0"/>
                </a:lnTo>
                <a:lnTo>
                  <a:pt x="5712063" y="10341830"/>
                </a:lnTo>
                <a:lnTo>
                  <a:pt x="0" y="10341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578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5334000" y="3698526"/>
            <a:ext cx="10649102" cy="314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pt-BR" sz="3400" b="1" dirty="0">
                <a:solidFill>
                  <a:srgbClr val="74EBFF"/>
                </a:solidFill>
                <a:latin typeface="Barlow Bold"/>
              </a:rPr>
              <a:t>Problema</a:t>
            </a:r>
            <a:r>
              <a:rPr lang="pt-BR" sz="2400" b="1" dirty="0">
                <a:solidFill>
                  <a:srgbClr val="74EBFF"/>
                </a:solidFill>
                <a:latin typeface="Barlow Bold"/>
              </a:rPr>
              <a:t> </a:t>
            </a:r>
            <a:br>
              <a:rPr lang="pt-BR" sz="2400" b="1" dirty="0">
                <a:solidFill>
                  <a:srgbClr val="74EBFF"/>
                </a:solidFill>
                <a:latin typeface="Barlow Bold"/>
              </a:rPr>
            </a:br>
            <a:r>
              <a:rPr lang="pt-BR" sz="2351" dirty="0">
                <a:solidFill>
                  <a:srgbClr val="FFFFFF"/>
                </a:solidFill>
                <a:latin typeface="Barlow"/>
              </a:rPr>
              <a:t>A ausência de regras traz prejuízos ao Estado, à população e aos servidores. Exemplos: em 2012 houve a maior greve da história do serviço público federal, que resultou em reajuste linear de 15,8%; em 2015 e 2016, as negociações ocorreram em ambiente político conflagrado, e governos subsequentes tentaram inviabilizar implementação dos reajustes; em 2023 tivemos um exemplo de negociações céleres, efetivas e civilizadas; em 2024, novamente, tivemos um desperdício de tempo e energia.</a:t>
            </a:r>
            <a:endParaRPr lang="en-US" sz="2351" dirty="0">
              <a:solidFill>
                <a:srgbClr val="FFFFFF"/>
              </a:solidFill>
              <a:latin typeface="Barlow"/>
              <a:sym typeface="Barlow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61865" y="2034104"/>
            <a:ext cx="1226324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ea typeface="Barlow Bold"/>
                <a:cs typeface="Barlow Bold"/>
                <a:sym typeface="Barlow Bold"/>
              </a:rPr>
              <a:t>4. DIREITO À NEGOCIAÇÃO COLETIVA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61865" y="2748481"/>
            <a:ext cx="1226324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ea typeface="Barlow Bold"/>
                <a:cs typeface="Barlow Bold"/>
                <a:sym typeface="Barlow Bold"/>
              </a:rPr>
              <a:t>5. RESOLUÇÃO DE CONFLITOS TRABALHISTAS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C7803553-8602-9B28-7B41-2117723A4EA0}"/>
              </a:ext>
            </a:extLst>
          </p:cNvPr>
          <p:cNvSpPr txBox="1"/>
          <p:nvPr/>
        </p:nvSpPr>
        <p:spPr>
          <a:xfrm>
            <a:off x="4961864" y="1085850"/>
            <a:ext cx="1043053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Convenção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OIT 151 -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problemas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e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soluções</a:t>
            </a:r>
            <a:endParaRPr lang="en-US" sz="54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60A9A327-C590-96A5-B7F7-55731ED1277F}"/>
              </a:ext>
            </a:extLst>
          </p:cNvPr>
          <p:cNvSpPr txBox="1"/>
          <p:nvPr/>
        </p:nvSpPr>
        <p:spPr>
          <a:xfrm>
            <a:off x="5337629" y="7260834"/>
            <a:ext cx="10649102" cy="129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400" b="1" dirty="0">
                <a:solidFill>
                  <a:srgbClr val="74EBFF"/>
                </a:solidFill>
                <a:latin typeface="Barlow Bold"/>
              </a:rPr>
              <a:t>Solução</a:t>
            </a:r>
            <a:r>
              <a:rPr lang="pt-BR" sz="2400" b="1" dirty="0">
                <a:solidFill>
                  <a:srgbClr val="74EBFF"/>
                </a:solidFill>
                <a:latin typeface="Barlow Bold"/>
              </a:rPr>
              <a:t> </a:t>
            </a:r>
            <a:br>
              <a:rPr lang="pt-BR" sz="2400" b="1" dirty="0">
                <a:solidFill>
                  <a:srgbClr val="74EBFF"/>
                </a:solidFill>
                <a:latin typeface="Barlow Bold"/>
              </a:rPr>
            </a:br>
            <a:r>
              <a:rPr lang="pt-BR" sz="2351" dirty="0">
                <a:solidFill>
                  <a:srgbClr val="FFFFFF"/>
                </a:solidFill>
                <a:latin typeface="Barlow"/>
              </a:rPr>
              <a:t>Regulamentar a negociação coletiva no serviço público, com definição de data-base, calendário de negociações, regras de conciliação, mediação e arbitragem.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1865" y="4838700"/>
            <a:ext cx="221071" cy="22107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EB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61865" y="6735337"/>
            <a:ext cx="221071" cy="22107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4EB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4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4507573" cy="10279079"/>
          </a:xfrm>
          <a:custGeom>
            <a:avLst/>
            <a:gdLst/>
            <a:ahLst/>
            <a:cxnLst/>
            <a:rect l="l" t="t" r="r" b="b"/>
            <a:pathLst>
              <a:path w="4507573" h="10279079">
                <a:moveTo>
                  <a:pt x="0" y="0"/>
                </a:moveTo>
                <a:lnTo>
                  <a:pt x="4507573" y="0"/>
                </a:lnTo>
                <a:lnTo>
                  <a:pt x="4507573" y="10279079"/>
                </a:lnTo>
                <a:lnTo>
                  <a:pt x="0" y="10279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027" t="-4704" r="-148737" b="-12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4961865" y="2705100"/>
            <a:ext cx="11789060" cy="1875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8"/>
              </a:lnSpc>
            </a:pP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Art. 9º da CF: “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É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assegurado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o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direito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de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greve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,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competindo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aos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trabalhadores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decidir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sobre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a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oportunidade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de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exercê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-lo 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sobre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os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interesses que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devam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por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meio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dele defender”.</a:t>
            </a:r>
          </a:p>
          <a:p>
            <a:pPr algn="l">
              <a:lnSpc>
                <a:spcPts val="3018"/>
              </a:lnSpc>
            </a:pPr>
            <a:endParaRPr lang="en-US" sz="2286" b="1" dirty="0">
              <a:solidFill>
                <a:srgbClr val="FFFFFF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algn="l">
              <a:lnSpc>
                <a:spcPts val="3018"/>
              </a:lnSpc>
            </a:pP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Art. 37, inc. VII, da CF,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entende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servidores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públicos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: 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“o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direito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de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greve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será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exercido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nos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termos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nos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limites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definidos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em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lei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específica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”.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7484" y="4762500"/>
            <a:ext cx="11598916" cy="5191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18"/>
              </a:lnSpc>
            </a:pP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Na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ausência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lei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específica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o STF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fixou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seguintes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parâmetros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:</a:t>
            </a:r>
          </a:p>
          <a:p>
            <a:pPr algn="l">
              <a:lnSpc>
                <a:spcPts val="3018"/>
              </a:lnSpc>
            </a:pP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Aplicação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analógica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da lei de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greve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iniciativa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privada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competência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do STJ,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decisão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judicial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sobre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legalidade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da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greve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pagamento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dos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dias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parados 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outras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questões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relevantes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à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preservação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do interesse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público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</a:p>
          <a:p>
            <a:pPr algn="l">
              <a:lnSpc>
                <a:spcPts val="3018"/>
              </a:lnSpc>
            </a:pPr>
            <a:endParaRPr lang="en-US" sz="2286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3018"/>
              </a:lnSpc>
            </a:pP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Na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prática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seguintes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requisitos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deflagração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 de </a:t>
            </a:r>
            <a:r>
              <a:rPr lang="en-US" sz="2286" b="1" dirty="0" err="1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greve</a:t>
            </a:r>
            <a:r>
              <a:rPr lang="en-US" sz="2286" b="1" dirty="0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:</a:t>
            </a:r>
          </a:p>
          <a:p>
            <a:pPr algn="l">
              <a:lnSpc>
                <a:spcPts val="3018"/>
              </a:lnSpc>
            </a:pP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Necessidade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comprovar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ter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sido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frustrada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a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negociação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;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notificação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com 72h de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antecedência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;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necessidade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manutenção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contingente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mínimo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em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áreas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286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essenciais</a:t>
            </a:r>
            <a:r>
              <a:rPr lang="en-US" sz="2286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</a:p>
          <a:p>
            <a:pPr algn="l">
              <a:lnSpc>
                <a:spcPts val="3018"/>
              </a:lnSpc>
            </a:pPr>
            <a:endParaRPr lang="en-US" sz="2286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74EBFF"/>
                </a:solidFill>
                <a:latin typeface="Barlow Bold"/>
              </a:rPr>
              <a:t>Solução:</a:t>
            </a:r>
            <a:r>
              <a:rPr lang="pt-BR" sz="2400" b="1" dirty="0">
                <a:solidFill>
                  <a:srgbClr val="74EBFF"/>
                </a:solidFill>
                <a:latin typeface="Barlow Bold"/>
              </a:rPr>
              <a:t>  </a:t>
            </a:r>
            <a:r>
              <a:rPr lang="pt-BR" sz="2286" dirty="0">
                <a:solidFill>
                  <a:srgbClr val="FFFFFF"/>
                </a:solidFill>
                <a:latin typeface="Barlow"/>
              </a:rPr>
              <a:t>Regulamentar o direito de greve no serviço público. Já houve diversas iniciativas para isso: PL 4497/2001, dep. Rita Camata (PSDB/ES); PLS 710/2011, sem. Aloysio Nunes (PSDB/SP); PLS 287/2013, do sem. Paulo Paim (PT/RS). </a:t>
            </a:r>
          </a:p>
          <a:p>
            <a:pPr algn="l">
              <a:lnSpc>
                <a:spcPts val="3018"/>
              </a:lnSpc>
            </a:pPr>
            <a:endParaRPr lang="en-US" sz="2286" dirty="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961865" y="2034104"/>
            <a:ext cx="1226324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4"/>
              </a:lnSpc>
            </a:pPr>
            <a:r>
              <a:rPr lang="en-US" sz="3200" b="1" dirty="0">
                <a:solidFill>
                  <a:srgbClr val="74EBFF"/>
                </a:solidFill>
                <a:latin typeface="Barlow Bold"/>
                <a:ea typeface="Barlow Bold"/>
                <a:cs typeface="Barlow Bold"/>
                <a:sym typeface="Barlow Bold"/>
              </a:rPr>
              <a:t>6. DIREITO DE GREVE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031EA039-358D-6D1F-85A4-B5CAA3A48CC3}"/>
              </a:ext>
            </a:extLst>
          </p:cNvPr>
          <p:cNvSpPr txBox="1"/>
          <p:nvPr/>
        </p:nvSpPr>
        <p:spPr>
          <a:xfrm>
            <a:off x="4961864" y="1085850"/>
            <a:ext cx="1043053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Convenção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OIT 151 -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problemas</a:t>
            </a:r>
            <a:r>
              <a:rPr lang="en-US" sz="5400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e </a:t>
            </a:r>
            <a:r>
              <a:rPr lang="en-US" sz="5400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soluções</a:t>
            </a:r>
            <a:endParaRPr lang="en-US" sz="5400" b="1" dirty="0">
              <a:solidFill>
                <a:srgbClr val="FFFFFF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843</Words>
  <Application>Microsoft Office PowerPoint</Application>
  <PresentationFormat>Personalizar</PresentationFormat>
  <Paragraphs>72</Paragraphs>
  <Slides>11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Barlow</vt:lpstr>
      <vt:lpstr>Arial</vt:lpstr>
      <vt:lpstr>Bebas Neue Bold</vt:lpstr>
      <vt:lpstr>Gidole</vt:lpstr>
      <vt:lpstr>Barlow Bold</vt:lpstr>
      <vt:lpstr>Calibri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OIT</dc:title>
  <dc:creator>Rudinei</dc:creator>
  <cp:lastModifiedBy>Rudinei Marques</cp:lastModifiedBy>
  <cp:revision>3</cp:revision>
  <dcterms:created xsi:type="dcterms:W3CDTF">2006-08-16T00:00:00Z</dcterms:created>
  <dcterms:modified xsi:type="dcterms:W3CDTF">2025-03-14T14:36:27Z</dcterms:modified>
  <dc:identifier>DAGhok6sRIM</dc:identifier>
</cp:coreProperties>
</file>