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</p:embeddedFont>
    <p:embeddedFont>
      <p:font typeface="Open Sans Bold" panose="020B0806030504020204" charset="0"/>
      <p:regular r:id="rId17"/>
    </p:embeddedFont>
    <p:embeddedFont>
      <p:font typeface="Open Sans Extra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6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svg"/><Relationship Id="rId4" Type="http://schemas.openxmlformats.org/officeDocument/2006/relationships/image" Target="../media/image8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26.svg"/><Relationship Id="rId4" Type="http://schemas.openxmlformats.org/officeDocument/2006/relationships/image" Target="../media/image8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525"/>
            <a:ext cx="18294778" cy="10283190"/>
          </a:xfrm>
          <a:custGeom>
            <a:avLst/>
            <a:gdLst/>
            <a:ahLst/>
            <a:cxnLst/>
            <a:rect l="l" t="t" r="r" b="b"/>
            <a:pathLst>
              <a:path w="18294778" h="10283190">
                <a:moveTo>
                  <a:pt x="0" y="0"/>
                </a:moveTo>
                <a:lnTo>
                  <a:pt x="18294778" y="0"/>
                </a:lnTo>
                <a:lnTo>
                  <a:pt x="18294778" y="10283190"/>
                </a:lnTo>
                <a:lnTo>
                  <a:pt x="0" y="102831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150569" y="0"/>
            <a:ext cx="2144209" cy="2833420"/>
          </a:xfrm>
          <a:custGeom>
            <a:avLst/>
            <a:gdLst/>
            <a:ahLst/>
            <a:cxnLst/>
            <a:rect l="l" t="t" r="r" b="b"/>
            <a:pathLst>
              <a:path w="2144209" h="2833420">
                <a:moveTo>
                  <a:pt x="0" y="0"/>
                </a:moveTo>
                <a:lnTo>
                  <a:pt x="2144209" y="0"/>
                </a:lnTo>
                <a:lnTo>
                  <a:pt x="2144209" y="2833420"/>
                </a:lnTo>
                <a:lnTo>
                  <a:pt x="0" y="2833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082" t="-17387" r="-43229" b="-1755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400538" y="4652327"/>
            <a:ext cx="1348692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Ministério da Justiça e Segurança Pública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731059"/>
            <a:ext cx="16805605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Planejamento e Dimensionamento da Força de Trabalho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562464" y="-123899"/>
            <a:ext cx="2833420" cy="2833420"/>
          </a:xfrm>
          <a:custGeom>
            <a:avLst/>
            <a:gdLst/>
            <a:ahLst/>
            <a:cxnLst/>
            <a:rect l="l" t="t" r="r" b="b"/>
            <a:pathLst>
              <a:path w="2833420" h="2833420">
                <a:moveTo>
                  <a:pt x="0" y="0"/>
                </a:moveTo>
                <a:lnTo>
                  <a:pt x="2833419" y="0"/>
                </a:lnTo>
                <a:lnTo>
                  <a:pt x="2833419" y="2833419"/>
                </a:lnTo>
                <a:lnTo>
                  <a:pt x="0" y="2833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308622" y="2709520"/>
            <a:ext cx="9601234" cy="6356906"/>
          </a:xfrm>
          <a:custGeom>
            <a:avLst/>
            <a:gdLst/>
            <a:ahLst/>
            <a:cxnLst/>
            <a:rect l="l" t="t" r="r" b="b"/>
            <a:pathLst>
              <a:path w="9601234" h="6356906">
                <a:moveTo>
                  <a:pt x="0" y="0"/>
                </a:moveTo>
                <a:lnTo>
                  <a:pt x="9601234" y="0"/>
                </a:lnTo>
                <a:lnTo>
                  <a:pt x="9601234" y="6356906"/>
                </a:lnTo>
                <a:lnTo>
                  <a:pt x="0" y="63569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-1089983" y="218391"/>
            <a:ext cx="16805605" cy="175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60"/>
              </a:lnSpc>
            </a:pPr>
            <a:r>
              <a:rPr lang="en-US" sz="2900">
                <a:solidFill>
                  <a:srgbClr val="737373"/>
                </a:solidFill>
                <a:latin typeface="Open Sans Extra Bold"/>
              </a:rPr>
              <a:t>Planejamento e Dimensionamento da Força de Trabalho </a:t>
            </a:r>
          </a:p>
          <a:p>
            <a:pPr algn="r">
              <a:lnSpc>
                <a:spcPts val="2660"/>
              </a:lnSpc>
            </a:pPr>
            <a:r>
              <a:rPr lang="en-US" sz="1900">
                <a:solidFill>
                  <a:srgbClr val="737373"/>
                </a:solidFill>
                <a:latin typeface="Open Sans Extra Bold"/>
              </a:rPr>
              <a:t>Ministério da Justiça e Segurança Pública</a:t>
            </a:r>
          </a:p>
          <a:p>
            <a:pPr algn="r">
              <a:lnSpc>
                <a:spcPts val="2660"/>
              </a:lnSpc>
            </a:pPr>
            <a:r>
              <a:rPr lang="en-US" sz="1900">
                <a:solidFill>
                  <a:srgbClr val="737373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37373"/>
                </a:solidFill>
                <a:latin typeface="Open Sans Extra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31503" y="3128702"/>
            <a:ext cx="9601234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37373"/>
                </a:solidFill>
                <a:latin typeface="Open Sans Extra Bold"/>
              </a:rPr>
              <a:t>Coordenação-Geral de Gestão de Pessoas</a:t>
            </a:r>
          </a:p>
          <a:p>
            <a:pPr algn="r">
              <a:lnSpc>
                <a:spcPts val="4759"/>
              </a:lnSpc>
            </a:pPr>
            <a:r>
              <a:rPr lang="en-US" sz="3399">
                <a:solidFill>
                  <a:srgbClr val="737373"/>
                </a:solidFill>
                <a:latin typeface="Open Sans Extra Bold"/>
              </a:rPr>
              <a:t>SAA/SE/MJSP</a:t>
            </a:r>
          </a:p>
          <a:p>
            <a:pPr algn="r">
              <a:lnSpc>
                <a:spcPts val="4759"/>
              </a:lnSpc>
            </a:pPr>
            <a:r>
              <a:rPr lang="en-US" sz="3399">
                <a:solidFill>
                  <a:srgbClr val="737373"/>
                </a:solidFill>
                <a:latin typeface="Open Sans Extra Bold"/>
              </a:rPr>
              <a:t>cggp@mj.gov.br</a:t>
            </a:r>
          </a:p>
          <a:p>
            <a:pPr algn="r">
              <a:lnSpc>
                <a:spcPts val="4759"/>
              </a:lnSpc>
            </a:pPr>
            <a:r>
              <a:rPr lang="en-US" sz="3399">
                <a:solidFill>
                  <a:srgbClr val="737373"/>
                </a:solidFill>
                <a:latin typeface="Open Sans Extra Bold"/>
              </a:rPr>
              <a:t>061 2025-3892 ou 3968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6078727" flipV="1">
            <a:off x="-3109307" y="2277221"/>
            <a:ext cx="13118945" cy="4575232"/>
          </a:xfrm>
          <a:custGeom>
            <a:avLst/>
            <a:gdLst/>
            <a:ahLst/>
            <a:cxnLst/>
            <a:rect l="l" t="t" r="r" b="b"/>
            <a:pathLst>
              <a:path w="13118945" h="4575232">
                <a:moveTo>
                  <a:pt x="0" y="4575232"/>
                </a:moveTo>
                <a:lnTo>
                  <a:pt x="13118945" y="4575232"/>
                </a:lnTo>
                <a:lnTo>
                  <a:pt x="13118945" y="0"/>
                </a:lnTo>
                <a:lnTo>
                  <a:pt x="0" y="0"/>
                </a:lnTo>
                <a:lnTo>
                  <a:pt x="0" y="45752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4528966" y="95288"/>
            <a:ext cx="8713725" cy="10289235"/>
            <a:chOff x="0" y="0"/>
            <a:chExt cx="21042033" cy="248465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41995" cy="24846662"/>
            </a:xfrm>
            <a:custGeom>
              <a:avLst/>
              <a:gdLst/>
              <a:ahLst/>
              <a:cxnLst/>
              <a:rect l="l" t="t" r="r" b="b"/>
              <a:pathLst>
                <a:path w="21041995" h="24846662">
                  <a:moveTo>
                    <a:pt x="0" y="0"/>
                  </a:moveTo>
                  <a:lnTo>
                    <a:pt x="0" y="24846662"/>
                  </a:lnTo>
                  <a:lnTo>
                    <a:pt x="21008848" y="24846662"/>
                  </a:lnTo>
                  <a:cubicBezTo>
                    <a:pt x="21008848" y="24846662"/>
                    <a:pt x="21040344" y="24600281"/>
                    <a:pt x="21041995" y="24141557"/>
                  </a:cubicBezTo>
                  <a:lnTo>
                    <a:pt x="21041995" y="24141557"/>
                  </a:lnTo>
                  <a:lnTo>
                    <a:pt x="21041995" y="24065103"/>
                  </a:lnTo>
                  <a:lnTo>
                    <a:pt x="21041995" y="24065103"/>
                  </a:lnTo>
                  <a:cubicBezTo>
                    <a:pt x="21035772" y="22316314"/>
                    <a:pt x="20592160" y="17791937"/>
                    <a:pt x="16774033" y="12121388"/>
                  </a:cubicBezTo>
                  <a:cubicBezTo>
                    <a:pt x="11671681" y="4543806"/>
                    <a:pt x="12586843" y="0"/>
                    <a:pt x="12586843" y="0"/>
                  </a:cubicBezTo>
                  <a:close/>
                </a:path>
              </a:pathLst>
            </a:custGeom>
            <a:blipFill>
              <a:blip r:embed="rId5"/>
              <a:stretch>
                <a:fillRect l="-36941" t="-2569" r="-100210" b="-687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6"/>
          <p:cNvSpPr/>
          <p:nvPr/>
        </p:nvSpPr>
        <p:spPr>
          <a:xfrm rot="2903702">
            <a:off x="-8521287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450165" y="432451"/>
            <a:ext cx="1328870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 Bold"/>
              </a:rPr>
              <a:t>Caracterização Institucional via DFT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55672" y="1947989"/>
            <a:ext cx="873984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Pluralidade e Diversidade de Temas;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“Da tanga à toga”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09064" y="6591820"/>
            <a:ext cx="8603321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21 Unidades Macro: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11 - DFT implantado;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3 - DFT em implantação;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7 - DFT planejado.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70532" y="4563110"/>
            <a:ext cx="1198876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Dinâmica - Estrutura Organizacional (atualização);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6078727" flipV="1">
            <a:off x="-3109307" y="2277221"/>
            <a:ext cx="13118945" cy="4575232"/>
          </a:xfrm>
          <a:custGeom>
            <a:avLst/>
            <a:gdLst/>
            <a:ahLst/>
            <a:cxnLst/>
            <a:rect l="l" t="t" r="r" b="b"/>
            <a:pathLst>
              <a:path w="13118945" h="4575232">
                <a:moveTo>
                  <a:pt x="0" y="4575232"/>
                </a:moveTo>
                <a:lnTo>
                  <a:pt x="13118945" y="4575232"/>
                </a:lnTo>
                <a:lnTo>
                  <a:pt x="13118945" y="0"/>
                </a:lnTo>
                <a:lnTo>
                  <a:pt x="0" y="0"/>
                </a:lnTo>
                <a:lnTo>
                  <a:pt x="0" y="45752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4528966" y="95288"/>
            <a:ext cx="8713725" cy="10289235"/>
            <a:chOff x="0" y="0"/>
            <a:chExt cx="21042033" cy="248465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41995" cy="24846662"/>
            </a:xfrm>
            <a:custGeom>
              <a:avLst/>
              <a:gdLst/>
              <a:ahLst/>
              <a:cxnLst/>
              <a:rect l="l" t="t" r="r" b="b"/>
              <a:pathLst>
                <a:path w="21041995" h="24846662">
                  <a:moveTo>
                    <a:pt x="0" y="0"/>
                  </a:moveTo>
                  <a:lnTo>
                    <a:pt x="0" y="24846662"/>
                  </a:lnTo>
                  <a:lnTo>
                    <a:pt x="21008848" y="24846662"/>
                  </a:lnTo>
                  <a:cubicBezTo>
                    <a:pt x="21008848" y="24846662"/>
                    <a:pt x="21040344" y="24600281"/>
                    <a:pt x="21041995" y="24141557"/>
                  </a:cubicBezTo>
                  <a:lnTo>
                    <a:pt x="21041995" y="24141557"/>
                  </a:lnTo>
                  <a:lnTo>
                    <a:pt x="21041995" y="24065103"/>
                  </a:lnTo>
                  <a:lnTo>
                    <a:pt x="21041995" y="24065103"/>
                  </a:lnTo>
                  <a:cubicBezTo>
                    <a:pt x="21035772" y="22316314"/>
                    <a:pt x="20592160" y="17791937"/>
                    <a:pt x="16774033" y="12121388"/>
                  </a:cubicBezTo>
                  <a:cubicBezTo>
                    <a:pt x="11671681" y="4543806"/>
                    <a:pt x="12586843" y="0"/>
                    <a:pt x="12586843" y="0"/>
                  </a:cubicBezTo>
                  <a:close/>
                </a:path>
              </a:pathLst>
            </a:custGeom>
            <a:blipFill>
              <a:blip r:embed="rId5"/>
              <a:stretch>
                <a:fillRect l="-111930" r="-7607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92299" y="599767"/>
            <a:ext cx="857867" cy="857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47882" y="1398263"/>
            <a:ext cx="604566" cy="604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40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383599" y="527701"/>
            <a:ext cx="637633" cy="6376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F3131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2903702">
            <a:off x="-8521287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373674" y="355345"/>
            <a:ext cx="1328870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45454"/>
                </a:solidFill>
                <a:latin typeface="Open Sans Bold"/>
              </a:rPr>
              <a:t>Histórico DFT MJSP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50165" y="2279945"/>
            <a:ext cx="1021221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"/>
              </a:rPr>
              <a:t>2013 - Grupo de Trabalho Metodologia DFT;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32359" y="4933950"/>
            <a:ext cx="12349295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"/>
              </a:rPr>
              <a:t>2019  - Pesquisa “Processo de inovação : implementação de dimensionamento da força de trabalho em organização governamental” (PPGP/UnB)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11850" y="7088505"/>
            <a:ext cx="123047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2020 - Experiência Piloto Metodologia Referencial DFT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22870" y="3549798"/>
            <a:ext cx="13282472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"/>
              </a:rPr>
              <a:t>2015 - Estruturação Metodologia DFT Níveis de Complexidade;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78575" y="8259445"/>
            <a:ext cx="123047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2021 - Consolidação Metodologia Referencial DFT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903702">
            <a:off x="-9374703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-2974823">
            <a:off x="372927" y="3616046"/>
            <a:ext cx="4537942" cy="453794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2040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 rot="3093866">
              <a:off x="35196" y="9264"/>
              <a:ext cx="6331677" cy="6331471"/>
            </a:xfrm>
            <a:custGeom>
              <a:avLst/>
              <a:gdLst/>
              <a:ahLst/>
              <a:cxnLst/>
              <a:rect l="l" t="t" r="r" b="b"/>
              <a:pathLst>
                <a:path w="6331677" h="6331471">
                  <a:moveTo>
                    <a:pt x="964739" y="1418130"/>
                  </a:moveTo>
                  <a:cubicBezTo>
                    <a:pt x="1929478" y="202483"/>
                    <a:pt x="3696906" y="0"/>
                    <a:pt x="4912553" y="964739"/>
                  </a:cubicBezTo>
                  <a:cubicBezTo>
                    <a:pt x="6128200" y="1929478"/>
                    <a:pt x="6331677" y="3697695"/>
                    <a:pt x="5367728" y="4912347"/>
                  </a:cubicBezTo>
                  <a:cubicBezTo>
                    <a:pt x="4402990" y="6127994"/>
                    <a:pt x="2634772" y="6331472"/>
                    <a:pt x="1419125" y="5366733"/>
                  </a:cubicBezTo>
                  <a:cubicBezTo>
                    <a:pt x="204268" y="4401000"/>
                    <a:pt x="0" y="2633777"/>
                    <a:pt x="964739" y="1418130"/>
                  </a:cubicBezTo>
                  <a:close/>
                </a:path>
              </a:pathLst>
            </a:custGeom>
            <a:blipFill>
              <a:blip r:embed="rId5"/>
              <a:stretch>
                <a:fillRect l="-14367" t="-14225" r="-18683" b="-1881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68291" y="2235115"/>
            <a:ext cx="7299803" cy="7299803"/>
            <a:chOff x="523468" y="0"/>
            <a:chExt cx="9733070" cy="9733070"/>
          </a:xfrm>
        </p:grpSpPr>
        <p:grpSp>
          <p:nvGrpSpPr>
            <p:cNvPr id="8" name="Group 8"/>
            <p:cNvGrpSpPr/>
            <p:nvPr/>
          </p:nvGrpSpPr>
          <p:grpSpPr>
            <a:xfrm>
              <a:off x="5703840" y="8194593"/>
              <a:ext cx="1377373" cy="741099"/>
              <a:chOff x="0" y="0"/>
              <a:chExt cx="522483" cy="28112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22483" cy="281123"/>
              </a:xfrm>
              <a:custGeom>
                <a:avLst/>
                <a:gdLst/>
                <a:ahLst/>
                <a:cxnLst/>
                <a:rect l="l" t="t" r="r" b="b"/>
                <a:pathLst>
                  <a:path w="522483" h="281123">
                    <a:moveTo>
                      <a:pt x="0" y="0"/>
                    </a:moveTo>
                    <a:lnTo>
                      <a:pt x="522483" y="0"/>
                    </a:lnTo>
                    <a:lnTo>
                      <a:pt x="522483" y="281123"/>
                    </a:lnTo>
                    <a:lnTo>
                      <a:pt x="0" y="281123"/>
                    </a:lnTo>
                    <a:close/>
                  </a:path>
                </a:pathLst>
              </a:custGeom>
              <a:solidFill>
                <a:srgbClr val="E4E5E6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522483" cy="300173"/>
              </a:xfrm>
              <a:prstGeom prst="rect">
                <a:avLst/>
              </a:prstGeom>
            </p:spPr>
            <p:txBody>
              <a:bodyPr lIns="29342" tIns="29342" rIns="29342" bIns="29342" rtlCol="0" anchor="ctr"/>
              <a:lstStyle/>
              <a:p>
                <a:pPr algn="ctr">
                  <a:lnSpc>
                    <a:spcPts val="1374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469921" y="1633206"/>
              <a:ext cx="7921973" cy="7921973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BBBF9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9342" tIns="29342" rIns="29342" bIns="29342" rtlCol="0" anchor="ctr"/>
              <a:lstStyle/>
              <a:p>
                <a:pPr algn="ctr">
                  <a:lnSpc>
                    <a:spcPts val="727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523468" y="0"/>
              <a:ext cx="9733070" cy="9733070"/>
              <a:chOff x="0" y="0"/>
              <a:chExt cx="6355080" cy="635508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BBBF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99450" y="239257"/>
              <a:ext cx="9381105" cy="9162741"/>
              <a:chOff x="0" y="0"/>
              <a:chExt cx="83217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3217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32170" h="812800">
                    <a:moveTo>
                      <a:pt x="416085" y="0"/>
                    </a:moveTo>
                    <a:cubicBezTo>
                      <a:pt x="186288" y="0"/>
                      <a:pt x="0" y="181951"/>
                      <a:pt x="0" y="406400"/>
                    </a:cubicBezTo>
                    <a:cubicBezTo>
                      <a:pt x="0" y="630849"/>
                      <a:pt x="186288" y="812800"/>
                      <a:pt x="416085" y="812800"/>
                    </a:cubicBezTo>
                    <a:cubicBezTo>
                      <a:pt x="645883" y="812800"/>
                      <a:pt x="832170" y="630849"/>
                      <a:pt x="832170" y="406400"/>
                    </a:cubicBezTo>
                    <a:cubicBezTo>
                      <a:pt x="832170" y="181951"/>
                      <a:pt x="645883" y="0"/>
                      <a:pt x="416085" y="0"/>
                    </a:cubicBezTo>
                    <a:close/>
                  </a:path>
                </a:pathLst>
              </a:custGeom>
              <a:solidFill>
                <a:srgbClr val="386399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57150"/>
                <a:ext cx="679770" cy="679450"/>
              </a:xfrm>
              <a:prstGeom prst="rect">
                <a:avLst/>
              </a:prstGeom>
            </p:spPr>
            <p:txBody>
              <a:bodyPr lIns="29342" tIns="29342" rIns="29342" bIns="29342" rtlCol="0" anchor="ctr"/>
              <a:lstStyle/>
              <a:p>
                <a:pPr algn="ctr">
                  <a:lnSpc>
                    <a:spcPts val="727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882582" y="1252743"/>
              <a:ext cx="7365185" cy="736518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BBBF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1712153" y="1147780"/>
              <a:ext cx="7437511" cy="7437511"/>
              <a:chOff x="0" y="0"/>
              <a:chExt cx="495300" cy="4953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BBBF9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9225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4217002" y="3588737"/>
              <a:ext cx="2609288" cy="2609288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D00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9342" tIns="29342" rIns="29342" bIns="29342" rtlCol="0" anchor="ctr"/>
              <a:lstStyle/>
              <a:p>
                <a:pPr algn="ctr">
                  <a:lnSpc>
                    <a:spcPts val="727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4094696" y="3467684"/>
              <a:ext cx="2870747" cy="2870747"/>
              <a:chOff x="0" y="0"/>
              <a:chExt cx="6355080" cy="635508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BBBF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2938734" y="2378636"/>
              <a:ext cx="5113398" cy="5113398"/>
              <a:chOff x="0" y="0"/>
              <a:chExt cx="6355080" cy="635508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BBBF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1" name="AutoShape 31"/>
            <p:cNvSpPr/>
            <p:nvPr/>
          </p:nvSpPr>
          <p:spPr>
            <a:xfrm rot="1914265">
              <a:off x="3399522" y="3925631"/>
              <a:ext cx="1026463" cy="0"/>
            </a:xfrm>
            <a:prstGeom prst="line">
              <a:avLst/>
            </a:prstGeom>
            <a:ln w="51659" cap="flat">
              <a:solidFill>
                <a:srgbClr val="737373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AutoShape 32"/>
            <p:cNvSpPr/>
            <p:nvPr/>
          </p:nvSpPr>
          <p:spPr>
            <a:xfrm rot="-1883421">
              <a:off x="6733963" y="3969607"/>
              <a:ext cx="894379" cy="0"/>
            </a:xfrm>
            <a:prstGeom prst="line">
              <a:avLst/>
            </a:prstGeom>
            <a:ln w="51659" cap="flat">
              <a:solidFill>
                <a:srgbClr val="737373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AutoShape 33"/>
            <p:cNvSpPr/>
            <p:nvPr/>
          </p:nvSpPr>
          <p:spPr>
            <a:xfrm rot="6938257">
              <a:off x="4261531" y="6714012"/>
              <a:ext cx="1027876" cy="0"/>
            </a:xfrm>
            <a:prstGeom prst="line">
              <a:avLst/>
            </a:prstGeom>
            <a:ln w="51659" cap="flat">
              <a:solidFill>
                <a:srgbClr val="737373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AutoShape 34"/>
            <p:cNvSpPr/>
            <p:nvPr/>
          </p:nvSpPr>
          <p:spPr>
            <a:xfrm rot="5332265">
              <a:off x="4869515" y="4236525"/>
              <a:ext cx="1330474" cy="0"/>
            </a:xfrm>
            <a:prstGeom prst="line">
              <a:avLst/>
            </a:prstGeom>
            <a:ln w="51659" cap="flat">
              <a:solidFill>
                <a:srgbClr val="545454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AutoShape 35"/>
            <p:cNvSpPr/>
            <p:nvPr/>
          </p:nvSpPr>
          <p:spPr>
            <a:xfrm rot="1593233">
              <a:off x="5459971" y="5182809"/>
              <a:ext cx="1329060" cy="0"/>
            </a:xfrm>
            <a:prstGeom prst="line">
              <a:avLst/>
            </a:prstGeom>
            <a:ln w="51659" cap="flat">
              <a:solidFill>
                <a:srgbClr val="545454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AutoShape 36"/>
            <p:cNvSpPr/>
            <p:nvPr/>
          </p:nvSpPr>
          <p:spPr>
            <a:xfrm rot="9418053">
              <a:off x="4268690" y="5180199"/>
              <a:ext cx="1343248" cy="0"/>
            </a:xfrm>
            <a:prstGeom prst="line">
              <a:avLst/>
            </a:prstGeom>
            <a:ln w="51659" cap="flat">
              <a:solidFill>
                <a:srgbClr val="545454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7" name="Group 37"/>
            <p:cNvGrpSpPr/>
            <p:nvPr/>
          </p:nvGrpSpPr>
          <p:grpSpPr>
            <a:xfrm rot="-1128614">
              <a:off x="3623030" y="297014"/>
              <a:ext cx="1410888" cy="1139151"/>
              <a:chOff x="0" y="0"/>
              <a:chExt cx="6350000" cy="51269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0BBBF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 rot="3820351">
              <a:off x="8599758" y="2616819"/>
              <a:ext cx="1296019" cy="1046405"/>
              <a:chOff x="0" y="0"/>
              <a:chExt cx="6350000" cy="512699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0BBBF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8851846">
              <a:off x="7023208" y="7951350"/>
              <a:ext cx="1289548" cy="1041181"/>
              <a:chOff x="0" y="0"/>
              <a:chExt cx="6350000" cy="51269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0BBBF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 rot="-7723852">
              <a:off x="1056708" y="6315471"/>
              <a:ext cx="1310406" cy="1058022"/>
              <a:chOff x="0" y="0"/>
              <a:chExt cx="6350000" cy="512699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0BBBF9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4587692" y="2737768"/>
              <a:ext cx="1815481" cy="756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5"/>
                </a:lnSpc>
              </a:pPr>
              <a:r>
                <a:rPr lang="en-US" sz="2318">
                  <a:solidFill>
                    <a:srgbClr val="000000"/>
                  </a:solidFill>
                  <a:latin typeface="Open Sans Bold"/>
                </a:rPr>
                <a:t>Técnicas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3856778" y="7444106"/>
              <a:ext cx="3003394" cy="889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4"/>
                </a:lnSpc>
              </a:pPr>
              <a:r>
                <a:rPr lang="en-US" sz="2182" dirty="0" err="1">
                  <a:solidFill>
                    <a:srgbClr val="000000"/>
                  </a:solidFill>
                  <a:latin typeface="Open Sans Bold"/>
                </a:rPr>
                <a:t>Organizacionais</a:t>
              </a:r>
              <a:endParaRPr lang="en-US" sz="2182" dirty="0">
                <a:solidFill>
                  <a:srgbClr val="000000"/>
                </a:solidFill>
                <a:latin typeface="Open Sans Bold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8334407">
              <a:off x="5052960" y="5838446"/>
              <a:ext cx="3241529" cy="485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4"/>
                </a:lnSpc>
              </a:pPr>
              <a:r>
                <a:rPr lang="en-US" dirty="0" err="1">
                  <a:solidFill>
                    <a:srgbClr val="000000"/>
                  </a:solidFill>
                  <a:latin typeface="Open Sans Bold"/>
                </a:rPr>
                <a:t>Comportamentais</a:t>
              </a:r>
              <a:endParaRPr lang="en-US" sz="2182" dirty="0">
                <a:solidFill>
                  <a:srgbClr val="000000"/>
                </a:solidFill>
                <a:latin typeface="Open Sans Bold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-6893917">
              <a:off x="2650036" y="5248321"/>
              <a:ext cx="2302797" cy="758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6"/>
                </a:lnSpc>
              </a:pPr>
              <a:r>
                <a:rPr lang="en-US" sz="2454">
                  <a:solidFill>
                    <a:srgbClr val="000000"/>
                  </a:solidFill>
                  <a:latin typeface="Open Sans Bold"/>
                </a:rPr>
                <a:t>Gerenciais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3240525">
              <a:off x="5460202" y="4090703"/>
              <a:ext cx="1633869" cy="66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2"/>
                </a:lnSpc>
              </a:pPr>
              <a:r>
                <a:rPr lang="en-US" sz="1909">
                  <a:solidFill>
                    <a:srgbClr val="000000"/>
                  </a:solidFill>
                  <a:latin typeface="Open Sans Bold"/>
                </a:rPr>
                <a:t>Eficiência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-3570427">
              <a:off x="4122015" y="4153925"/>
              <a:ext cx="1348493" cy="58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2"/>
                </a:lnSpc>
              </a:pPr>
              <a:r>
                <a:rPr lang="en-US" sz="1909">
                  <a:solidFill>
                    <a:srgbClr val="000000"/>
                  </a:solidFill>
                  <a:latin typeface="Open Sans Bold"/>
                </a:rPr>
                <a:t>Eficácia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0717126">
              <a:off x="4620380" y="5233685"/>
              <a:ext cx="1860769" cy="752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2"/>
                </a:lnSpc>
              </a:pPr>
              <a:r>
                <a:rPr lang="en-US" sz="1909" dirty="0" err="1">
                  <a:solidFill>
                    <a:srgbClr val="000000"/>
                  </a:solidFill>
                  <a:latin typeface="Open Sans Bold"/>
                </a:rPr>
                <a:t>Efetividade</a:t>
              </a:r>
              <a:endParaRPr lang="en-US" sz="1909" dirty="0">
                <a:solidFill>
                  <a:srgbClr val="000000"/>
                </a:solidFill>
                <a:latin typeface="Open Sans Bold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3975306" y="1837580"/>
              <a:ext cx="3019186" cy="841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4"/>
                </a:lnSpc>
              </a:pPr>
              <a:r>
                <a:rPr lang="en-US" sz="2182" dirty="0" err="1">
                  <a:solidFill>
                    <a:srgbClr val="000000"/>
                  </a:solidFill>
                  <a:latin typeface="Open Sans Bold"/>
                </a:rPr>
                <a:t>Organizacionais</a:t>
              </a:r>
              <a:endParaRPr lang="en-US" sz="2182" dirty="0">
                <a:solidFill>
                  <a:srgbClr val="000000"/>
                </a:solidFill>
                <a:latin typeface="Open Sans Bold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 rot="1496350">
              <a:off x="5933186" y="756417"/>
              <a:ext cx="2452452" cy="795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8"/>
                </a:lnSpc>
              </a:pPr>
              <a:r>
                <a:rPr lang="en-US" sz="2727">
                  <a:solidFill>
                    <a:srgbClr val="E9E9E9"/>
                  </a:solidFill>
                  <a:latin typeface="Open Sans Bold"/>
                </a:rPr>
                <a:t>Estratégia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6531182">
              <a:off x="7035763" y="5518066"/>
              <a:ext cx="4527774" cy="114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8"/>
                </a:lnSpc>
              </a:pPr>
              <a:r>
                <a:rPr lang="en-US" sz="2727">
                  <a:solidFill>
                    <a:srgbClr val="E9E9E9"/>
                  </a:solidFill>
                  <a:latin typeface="Open Sans Bold"/>
                </a:rPr>
                <a:t>Políticas e Métricas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979978">
              <a:off x="1816088" y="7816064"/>
              <a:ext cx="4866409" cy="1255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8"/>
                </a:lnSpc>
              </a:pPr>
              <a:r>
                <a:rPr lang="en-US" sz="2727">
                  <a:solidFill>
                    <a:srgbClr val="E9E9E9"/>
                  </a:solidFill>
                  <a:latin typeface="Open Sans Bold"/>
                </a:rPr>
                <a:t>Processos e Sistemas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-4002741">
              <a:off x="-965894" y="2400371"/>
              <a:ext cx="5730584" cy="178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8"/>
                </a:lnSpc>
              </a:pPr>
              <a:r>
                <a:rPr lang="en-US" sz="2727">
                  <a:solidFill>
                    <a:srgbClr val="E9E9E9"/>
                  </a:solidFill>
                  <a:latin typeface="Open Sans Bold"/>
                </a:rPr>
                <a:t>Desempenho e Resultados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5477782" y="4223979"/>
            <a:ext cx="2921732" cy="2826776"/>
          </a:xfrm>
          <a:custGeom>
            <a:avLst/>
            <a:gdLst/>
            <a:ahLst/>
            <a:cxnLst/>
            <a:rect l="l" t="t" r="r" b="b"/>
            <a:pathLst>
              <a:path w="2921732" h="2826776">
                <a:moveTo>
                  <a:pt x="0" y="0"/>
                </a:moveTo>
                <a:lnTo>
                  <a:pt x="2921733" y="0"/>
                </a:lnTo>
                <a:lnTo>
                  <a:pt x="2921733" y="2826776"/>
                </a:lnTo>
                <a:lnTo>
                  <a:pt x="0" y="28267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TextBox 58"/>
          <p:cNvSpPr txBox="1"/>
          <p:nvPr/>
        </p:nvSpPr>
        <p:spPr>
          <a:xfrm>
            <a:off x="1058503" y="177793"/>
            <a:ext cx="16811331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Open Sans Bold"/>
              </a:rPr>
              <a:t>Planejamento e Dimensionamento da Força de Trabalho MJSP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726446" y="1082679"/>
            <a:ext cx="1554704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545454"/>
                </a:solidFill>
                <a:latin typeface="Open Sans Extra Bold"/>
              </a:rPr>
              <a:t>Modelo agrega à sistemática de Governança em Gestão de Pessoas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37428" y="8319038"/>
            <a:ext cx="5203031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Mapeamento Qualitativo;</a:t>
            </a:r>
          </a:p>
          <a:p>
            <a:pPr marL="604523" lvl="1" indent="-30226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Quantificação das Entregas;</a:t>
            </a:r>
          </a:p>
          <a:p>
            <a:pPr marL="604523" lvl="1" indent="-30226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Mensuração de Esforços.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903702">
            <a:off x="-8010401" y="6284923"/>
            <a:ext cx="9648628" cy="3280533"/>
          </a:xfrm>
          <a:custGeom>
            <a:avLst/>
            <a:gdLst/>
            <a:ahLst/>
            <a:cxnLst/>
            <a:rect l="l" t="t" r="r" b="b"/>
            <a:pathLst>
              <a:path w="9648628" h="3280533">
                <a:moveTo>
                  <a:pt x="0" y="0"/>
                </a:moveTo>
                <a:lnTo>
                  <a:pt x="9648627" y="0"/>
                </a:lnTo>
                <a:lnTo>
                  <a:pt x="9648627" y="3280534"/>
                </a:lnTo>
                <a:lnTo>
                  <a:pt x="0" y="3280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-2974823">
            <a:off x="610787" y="3911715"/>
            <a:ext cx="4013535" cy="401353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2040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 rot="3093866">
              <a:off x="35196" y="9264"/>
              <a:ext cx="6331677" cy="6331471"/>
            </a:xfrm>
            <a:custGeom>
              <a:avLst/>
              <a:gdLst/>
              <a:ahLst/>
              <a:cxnLst/>
              <a:rect l="l" t="t" r="r" b="b"/>
              <a:pathLst>
                <a:path w="6331677" h="6331471">
                  <a:moveTo>
                    <a:pt x="964739" y="1418130"/>
                  </a:moveTo>
                  <a:cubicBezTo>
                    <a:pt x="1929478" y="202483"/>
                    <a:pt x="3696906" y="0"/>
                    <a:pt x="4912553" y="964739"/>
                  </a:cubicBezTo>
                  <a:cubicBezTo>
                    <a:pt x="6128200" y="1929478"/>
                    <a:pt x="6331677" y="3697695"/>
                    <a:pt x="5367728" y="4912347"/>
                  </a:cubicBezTo>
                  <a:cubicBezTo>
                    <a:pt x="4402990" y="6127994"/>
                    <a:pt x="2634772" y="6331472"/>
                    <a:pt x="1419125" y="5366733"/>
                  </a:cubicBezTo>
                  <a:cubicBezTo>
                    <a:pt x="204268" y="4401000"/>
                    <a:pt x="0" y="2633777"/>
                    <a:pt x="964739" y="1418130"/>
                  </a:cubicBezTo>
                  <a:close/>
                </a:path>
              </a:pathLst>
            </a:custGeom>
            <a:blipFill>
              <a:blip r:embed="rId5"/>
              <a:stretch>
                <a:fillRect l="-14367" t="-14225" r="-18683" b="-1881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2894992">
            <a:off x="5066867" y="3858907"/>
            <a:ext cx="4053592" cy="40535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EB5C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 rot="2837836">
              <a:off x="83554" y="57555"/>
              <a:ext cx="6234962" cy="6234889"/>
            </a:xfrm>
            <a:custGeom>
              <a:avLst/>
              <a:gdLst/>
              <a:ahLst/>
              <a:cxnLst/>
              <a:rect l="l" t="t" r="r" b="b"/>
              <a:pathLst>
                <a:path w="6234962" h="6234889">
                  <a:moveTo>
                    <a:pt x="1052518" y="1210905"/>
                  </a:moveTo>
                  <a:cubicBezTo>
                    <a:pt x="2105035" y="70412"/>
                    <a:pt x="3882630" y="0"/>
                    <a:pt x="5023123" y="1052518"/>
                  </a:cubicBezTo>
                  <a:cubicBezTo>
                    <a:pt x="6163617" y="2105035"/>
                    <a:pt x="6234962" y="3883491"/>
                    <a:pt x="5183305" y="5023051"/>
                  </a:cubicBezTo>
                  <a:cubicBezTo>
                    <a:pt x="4130788" y="6163544"/>
                    <a:pt x="2352332" y="6234890"/>
                    <a:pt x="1211838" y="5182372"/>
                  </a:cubicBezTo>
                  <a:cubicBezTo>
                    <a:pt x="72207" y="4128921"/>
                    <a:pt x="0" y="2351398"/>
                    <a:pt x="1052518" y="1210905"/>
                  </a:cubicBezTo>
                  <a:close/>
                </a:path>
              </a:pathLst>
            </a:custGeom>
            <a:blipFill>
              <a:blip r:embed="rId6"/>
              <a:stretch>
                <a:fillRect l="-27545" t="-3753" r="-23492" b="-1159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08888" y="3366350"/>
            <a:ext cx="10659885" cy="4863266"/>
          </a:xfrm>
          <a:custGeom>
            <a:avLst/>
            <a:gdLst/>
            <a:ahLst/>
            <a:cxnLst/>
            <a:rect l="l" t="t" r="r" b="b"/>
            <a:pathLst>
              <a:path w="10659885" h="4863266">
                <a:moveTo>
                  <a:pt x="0" y="0"/>
                </a:moveTo>
                <a:lnTo>
                  <a:pt x="10659885" y="0"/>
                </a:lnTo>
                <a:lnTo>
                  <a:pt x="10659885" y="4863265"/>
                </a:lnTo>
                <a:lnTo>
                  <a:pt x="0" y="48632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9499966" y="4382089"/>
            <a:ext cx="1779452" cy="2660336"/>
          </a:xfrm>
          <a:custGeom>
            <a:avLst/>
            <a:gdLst/>
            <a:ahLst/>
            <a:cxnLst/>
            <a:rect l="l" t="t" r="r" b="b"/>
            <a:pathLst>
              <a:path w="1779452" h="2660336">
                <a:moveTo>
                  <a:pt x="0" y="0"/>
                </a:moveTo>
                <a:lnTo>
                  <a:pt x="1779452" y="0"/>
                </a:lnTo>
                <a:lnTo>
                  <a:pt x="1779452" y="2660337"/>
                </a:lnTo>
                <a:lnTo>
                  <a:pt x="0" y="26603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1756117" y="3501505"/>
            <a:ext cx="6789058" cy="435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4AAD"/>
                </a:solidFill>
                <a:latin typeface="Open Sans Extra Bold"/>
              </a:rPr>
              <a:t>Clareza Organizacional;</a:t>
            </a:r>
          </a:p>
          <a:p>
            <a:pPr>
              <a:lnSpc>
                <a:spcPts val="2380"/>
              </a:lnSpc>
            </a:pPr>
            <a:endParaRPr lang="en-US" sz="3300">
              <a:solidFill>
                <a:srgbClr val="004AAD"/>
              </a:solidFill>
              <a:latin typeface="Open Sans Extra Bold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4AAD"/>
                </a:solidFill>
                <a:latin typeface="Open Sans Extra Bold"/>
              </a:rPr>
              <a:t>Visão Sistêmica;</a:t>
            </a:r>
          </a:p>
          <a:p>
            <a:pPr>
              <a:lnSpc>
                <a:spcPts val="2380"/>
              </a:lnSpc>
            </a:pPr>
            <a:endParaRPr lang="en-US" sz="3300">
              <a:solidFill>
                <a:srgbClr val="004AAD"/>
              </a:solidFill>
              <a:latin typeface="Open Sans Extra Bold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4AAD"/>
                </a:solidFill>
                <a:latin typeface="Open Sans Extra Bold"/>
              </a:rPr>
              <a:t>Avaliação e Otimização de recursos organizacionais;</a:t>
            </a:r>
          </a:p>
          <a:p>
            <a:pPr>
              <a:lnSpc>
                <a:spcPts val="2380"/>
              </a:lnSpc>
            </a:pPr>
            <a:endParaRPr lang="en-US" sz="3300">
              <a:solidFill>
                <a:srgbClr val="004AAD"/>
              </a:solidFill>
              <a:latin typeface="Open Sans Extra Bold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4AAD"/>
                </a:solidFill>
                <a:latin typeface="Open Sans Extra Bold"/>
              </a:rPr>
              <a:t>Segurança e assertividade na gestão e desempenho.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1517992" y="2255176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1441398" y="139070"/>
            <a:ext cx="1668369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 Bold"/>
              </a:rPr>
              <a:t>Planejamento e Dimensionamento da Força de Trabalho MJSP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26446" y="1082679"/>
            <a:ext cx="1554704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Modelo agrega à sistemática de Governança em Gestão de Pessoas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93516" y="7230059"/>
            <a:ext cx="4600296" cy="34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7"/>
              </a:lnSpc>
            </a:pPr>
            <a:r>
              <a:rPr lang="en-US" sz="2034">
                <a:solidFill>
                  <a:srgbClr val="000000"/>
                </a:solidFill>
                <a:latin typeface="Open Sans Extra Bold"/>
              </a:rPr>
              <a:t>Competências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431818" y="2042570"/>
            <a:ext cx="4124325" cy="6733421"/>
            <a:chOff x="0" y="0"/>
            <a:chExt cx="5499100" cy="897789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 rot="-5400000">
              <a:off x="12700" y="3491494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039751" y="2364955"/>
            <a:ext cx="336399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Open Sans Bold"/>
              </a:rPr>
              <a:t>Maximiza: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903702">
            <a:off x="-8010401" y="6284923"/>
            <a:ext cx="9648628" cy="3280533"/>
          </a:xfrm>
          <a:custGeom>
            <a:avLst/>
            <a:gdLst/>
            <a:ahLst/>
            <a:cxnLst/>
            <a:rect l="l" t="t" r="r" b="b"/>
            <a:pathLst>
              <a:path w="9648628" h="3280533">
                <a:moveTo>
                  <a:pt x="0" y="0"/>
                </a:moveTo>
                <a:lnTo>
                  <a:pt x="9648627" y="0"/>
                </a:lnTo>
                <a:lnTo>
                  <a:pt x="9648627" y="3280534"/>
                </a:lnTo>
                <a:lnTo>
                  <a:pt x="0" y="3280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97746" y="3883734"/>
            <a:ext cx="2194021" cy="2357754"/>
          </a:xfrm>
          <a:custGeom>
            <a:avLst/>
            <a:gdLst/>
            <a:ahLst/>
            <a:cxnLst/>
            <a:rect l="l" t="t" r="r" b="b"/>
            <a:pathLst>
              <a:path w="2194021" h="2357754">
                <a:moveTo>
                  <a:pt x="0" y="0"/>
                </a:moveTo>
                <a:lnTo>
                  <a:pt x="2194021" y="0"/>
                </a:lnTo>
                <a:lnTo>
                  <a:pt x="2194021" y="2357754"/>
                </a:lnTo>
                <a:lnTo>
                  <a:pt x="0" y="23577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5632" t="-51712" r="-59520" b="-4849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697746" y="689649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726446" y="1082679"/>
            <a:ext cx="1554704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Modelo agrega à sistemática de Governança em Gestão de Pessoas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2605766"/>
            <a:ext cx="11011246" cy="84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400" dirty="0" err="1">
                <a:solidFill>
                  <a:srgbClr val="000000"/>
                </a:solidFill>
                <a:latin typeface="Open Sans Bold"/>
              </a:rPr>
              <a:t>Iniciativas</a:t>
            </a:r>
            <a:r>
              <a:rPr lang="en-US" sz="4400" dirty="0">
                <a:solidFill>
                  <a:srgbClr val="000000"/>
                </a:solidFill>
                <a:latin typeface="Open Sans Bold"/>
              </a:rPr>
              <a:t> que </a:t>
            </a:r>
            <a:r>
              <a:rPr lang="en-US" sz="4400" dirty="0" err="1">
                <a:solidFill>
                  <a:srgbClr val="000000"/>
                </a:solidFill>
                <a:latin typeface="Open Sans Bold"/>
              </a:rPr>
              <a:t>corroboram</a:t>
            </a:r>
            <a:r>
              <a:rPr lang="en-US" sz="4400" dirty="0">
                <a:solidFill>
                  <a:srgbClr val="000000"/>
                </a:solidFill>
                <a:latin typeface="Open Sans Bold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99478" y="3888027"/>
            <a:ext cx="11889045" cy="241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Agenda com gestores e pontos focais;</a:t>
            </a:r>
          </a:p>
          <a:p>
            <a:pPr>
              <a:lnSpc>
                <a:spcPts val="1260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Apresentação - Governança Gestão de Pessoas MJSP;</a:t>
            </a:r>
          </a:p>
          <a:p>
            <a:pPr>
              <a:lnSpc>
                <a:spcPts val="1400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DFT - Relatório e Painel Gerencial.</a:t>
            </a:r>
          </a:p>
          <a:p>
            <a:pPr algn="ctr">
              <a:lnSpc>
                <a:spcPts val="3360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99478" y="6962224"/>
            <a:ext cx="11889045" cy="2091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Comitê de Governança Administrativa;</a:t>
            </a: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Portal - DFT MJSP;</a:t>
            </a: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Equipe Virtual DFT - ‘TEAMS’.</a:t>
            </a:r>
          </a:p>
          <a:p>
            <a:pPr algn="ctr">
              <a:lnSpc>
                <a:spcPts val="3360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41398" y="139070"/>
            <a:ext cx="1668369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 Bold"/>
              </a:rPr>
              <a:t>Planejamento e Dimensionamento da Força de Trabalho MJSP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903702">
            <a:off x="-8010401" y="6284923"/>
            <a:ext cx="9648628" cy="3280533"/>
          </a:xfrm>
          <a:custGeom>
            <a:avLst/>
            <a:gdLst/>
            <a:ahLst/>
            <a:cxnLst/>
            <a:rect l="l" t="t" r="r" b="b"/>
            <a:pathLst>
              <a:path w="9648628" h="3280533">
                <a:moveTo>
                  <a:pt x="0" y="0"/>
                </a:moveTo>
                <a:lnTo>
                  <a:pt x="9648627" y="0"/>
                </a:lnTo>
                <a:lnTo>
                  <a:pt x="9648627" y="3280534"/>
                </a:lnTo>
                <a:lnTo>
                  <a:pt x="0" y="3280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836316" y="3718039"/>
            <a:ext cx="3354027" cy="2850923"/>
          </a:xfrm>
          <a:custGeom>
            <a:avLst/>
            <a:gdLst/>
            <a:ahLst/>
            <a:cxnLst/>
            <a:rect l="l" t="t" r="r" b="b"/>
            <a:pathLst>
              <a:path w="3354027" h="2850923">
                <a:moveTo>
                  <a:pt x="0" y="0"/>
                </a:moveTo>
                <a:lnTo>
                  <a:pt x="3354027" y="0"/>
                </a:lnTo>
                <a:lnTo>
                  <a:pt x="3354027" y="2850922"/>
                </a:lnTo>
                <a:lnTo>
                  <a:pt x="0" y="28509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726446" y="1082679"/>
            <a:ext cx="1554704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Modelo agrega à sistemática de Governança em Gestão de Pessoas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22396" y="2561182"/>
            <a:ext cx="7369404" cy="84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400" dirty="0" err="1">
                <a:solidFill>
                  <a:srgbClr val="000000"/>
                </a:solidFill>
                <a:latin typeface="Open Sans Bold"/>
              </a:rPr>
              <a:t>Pontos</a:t>
            </a:r>
            <a:r>
              <a:rPr lang="en-US" sz="44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4400" dirty="0" err="1">
                <a:solidFill>
                  <a:srgbClr val="000000"/>
                </a:solidFill>
                <a:latin typeface="Open Sans Bold"/>
              </a:rPr>
              <a:t>atenção</a:t>
            </a:r>
            <a:r>
              <a:rPr lang="en-US" sz="4400" dirty="0">
                <a:solidFill>
                  <a:srgbClr val="000000"/>
                </a:solidFill>
                <a:latin typeface="Open Sans Bold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96659" y="3941527"/>
            <a:ext cx="13037728" cy="575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Demanda reprimida ou passivo, nem sempre diz respeito ao quantitativo de pessoal;</a:t>
            </a:r>
          </a:p>
          <a:p>
            <a:pPr>
              <a:lnSpc>
                <a:spcPts val="1399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 Mapeamento qualitativo é basilar;</a:t>
            </a:r>
          </a:p>
          <a:p>
            <a:pPr>
              <a:lnSpc>
                <a:spcPts val="1399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Estrutura organizacional DFT (equipe técnica e multiplicadores);</a:t>
            </a:r>
          </a:p>
          <a:p>
            <a:pPr>
              <a:lnSpc>
                <a:spcPts val="1399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DFT neutraliza a síndrome da ‘casa incompleta’;</a:t>
            </a:r>
          </a:p>
          <a:p>
            <a:pPr>
              <a:lnSpc>
                <a:spcPts val="1399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Dinâmica de mudança de perfil de entregas;</a:t>
            </a:r>
          </a:p>
          <a:p>
            <a:pPr>
              <a:lnSpc>
                <a:spcPts val="1399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Extinção das listas de desejos.</a:t>
            </a:r>
          </a:p>
          <a:p>
            <a:pPr algn="ctr">
              <a:lnSpc>
                <a:spcPts val="3360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41398" y="139070"/>
            <a:ext cx="1668369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 Bold"/>
              </a:rPr>
              <a:t>Planejamento e Dimensionamento da Força de Trabalho MJSP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903702">
            <a:off x="-8010401" y="6284923"/>
            <a:ext cx="9648628" cy="3280533"/>
          </a:xfrm>
          <a:custGeom>
            <a:avLst/>
            <a:gdLst/>
            <a:ahLst/>
            <a:cxnLst/>
            <a:rect l="l" t="t" r="r" b="b"/>
            <a:pathLst>
              <a:path w="9648628" h="3280533">
                <a:moveTo>
                  <a:pt x="0" y="0"/>
                </a:moveTo>
                <a:lnTo>
                  <a:pt x="9648627" y="0"/>
                </a:lnTo>
                <a:lnTo>
                  <a:pt x="9648627" y="3280534"/>
                </a:lnTo>
                <a:lnTo>
                  <a:pt x="0" y="3280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243707" y="4457927"/>
            <a:ext cx="3117894" cy="2825592"/>
          </a:xfrm>
          <a:custGeom>
            <a:avLst/>
            <a:gdLst/>
            <a:ahLst/>
            <a:cxnLst/>
            <a:rect l="l" t="t" r="r" b="b"/>
            <a:pathLst>
              <a:path w="3117894" h="2825592">
                <a:moveTo>
                  <a:pt x="0" y="0"/>
                </a:moveTo>
                <a:lnTo>
                  <a:pt x="3117894" y="0"/>
                </a:lnTo>
                <a:lnTo>
                  <a:pt x="3117894" y="2825592"/>
                </a:lnTo>
                <a:lnTo>
                  <a:pt x="0" y="28255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726446" y="1082679"/>
            <a:ext cx="1554704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Modelo agrega à sistemática de Governança em Gestão de Pessoas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9069" y="2561182"/>
            <a:ext cx="12816931" cy="84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400" dirty="0" err="1">
                <a:solidFill>
                  <a:srgbClr val="000000"/>
                </a:solidFill>
                <a:latin typeface="Open Sans Bold"/>
              </a:rPr>
              <a:t>Concurso</a:t>
            </a:r>
            <a:r>
              <a:rPr lang="en-US" sz="4400" dirty="0">
                <a:solidFill>
                  <a:srgbClr val="000000"/>
                </a:solidFill>
                <a:latin typeface="Open Sans Bold"/>
              </a:rPr>
              <a:t> Público 2023 - </a:t>
            </a:r>
            <a:r>
              <a:rPr lang="en-US" sz="4400" dirty="0" err="1">
                <a:solidFill>
                  <a:srgbClr val="000000"/>
                </a:solidFill>
                <a:latin typeface="Open Sans Bold"/>
              </a:rPr>
              <a:t>Critérios</a:t>
            </a:r>
            <a:r>
              <a:rPr lang="en-US" sz="4400" dirty="0">
                <a:solidFill>
                  <a:srgbClr val="000000"/>
                </a:solidFill>
                <a:latin typeface="Open Sans Bold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50494" y="3989800"/>
            <a:ext cx="13037728" cy="433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Unidade com DFT implementado;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Quantidade ideal x quantidade efetiva;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Abono de Permanência;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  <a:p>
            <a:pPr marL="690890" lvl="1" indent="-345445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Processos Críticos e Prioritários.</a:t>
            </a:r>
          </a:p>
          <a:p>
            <a:pPr algn="ctr">
              <a:lnSpc>
                <a:spcPts val="3360"/>
              </a:lnSpc>
            </a:pPr>
            <a:endParaRPr lang="en-US" sz="32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41398" y="139070"/>
            <a:ext cx="1668369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 Bold"/>
              </a:rPr>
              <a:t>Planejamento e Dimensionamento da Força de Trabalho MJSP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903702">
            <a:off x="-8010401" y="6284923"/>
            <a:ext cx="9648628" cy="3280533"/>
          </a:xfrm>
          <a:custGeom>
            <a:avLst/>
            <a:gdLst/>
            <a:ahLst/>
            <a:cxnLst/>
            <a:rect l="l" t="t" r="r" b="b"/>
            <a:pathLst>
              <a:path w="9648628" h="3280533">
                <a:moveTo>
                  <a:pt x="0" y="0"/>
                </a:moveTo>
                <a:lnTo>
                  <a:pt x="9648627" y="0"/>
                </a:lnTo>
                <a:lnTo>
                  <a:pt x="9648627" y="3280534"/>
                </a:lnTo>
                <a:lnTo>
                  <a:pt x="0" y="3280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-2974823">
            <a:off x="264144" y="4216307"/>
            <a:ext cx="4013535" cy="401353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2040F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 rot="3093866">
              <a:off x="35196" y="9264"/>
              <a:ext cx="6331677" cy="6331471"/>
            </a:xfrm>
            <a:custGeom>
              <a:avLst/>
              <a:gdLst/>
              <a:ahLst/>
              <a:cxnLst/>
              <a:rect l="l" t="t" r="r" b="b"/>
              <a:pathLst>
                <a:path w="6331677" h="6331471">
                  <a:moveTo>
                    <a:pt x="964739" y="1418130"/>
                  </a:moveTo>
                  <a:cubicBezTo>
                    <a:pt x="1929478" y="202483"/>
                    <a:pt x="3696906" y="0"/>
                    <a:pt x="4912553" y="964739"/>
                  </a:cubicBezTo>
                  <a:cubicBezTo>
                    <a:pt x="6128200" y="1929478"/>
                    <a:pt x="6331677" y="3697695"/>
                    <a:pt x="5367728" y="4912347"/>
                  </a:cubicBezTo>
                  <a:cubicBezTo>
                    <a:pt x="4402990" y="6127994"/>
                    <a:pt x="2634772" y="6331472"/>
                    <a:pt x="1419125" y="5366733"/>
                  </a:cubicBezTo>
                  <a:cubicBezTo>
                    <a:pt x="204268" y="4401000"/>
                    <a:pt x="0" y="2633777"/>
                    <a:pt x="964739" y="1418130"/>
                  </a:cubicBezTo>
                  <a:close/>
                </a:path>
              </a:pathLst>
            </a:custGeom>
            <a:blipFill>
              <a:blip r:embed="rId5"/>
              <a:stretch>
                <a:fillRect l="-14367" t="-14225" r="-18683" b="-1881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2894992">
            <a:off x="6517524" y="4063649"/>
            <a:ext cx="4053592" cy="40535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EB5C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 rot="2837836">
              <a:off x="83554" y="57555"/>
              <a:ext cx="6234962" cy="6234889"/>
            </a:xfrm>
            <a:custGeom>
              <a:avLst/>
              <a:gdLst/>
              <a:ahLst/>
              <a:cxnLst/>
              <a:rect l="l" t="t" r="r" b="b"/>
              <a:pathLst>
                <a:path w="6234962" h="6234889">
                  <a:moveTo>
                    <a:pt x="1052518" y="1210905"/>
                  </a:moveTo>
                  <a:cubicBezTo>
                    <a:pt x="2105035" y="70412"/>
                    <a:pt x="3882630" y="0"/>
                    <a:pt x="5023123" y="1052518"/>
                  </a:cubicBezTo>
                  <a:cubicBezTo>
                    <a:pt x="6163617" y="2105035"/>
                    <a:pt x="6234962" y="3883491"/>
                    <a:pt x="5183305" y="5023051"/>
                  </a:cubicBezTo>
                  <a:cubicBezTo>
                    <a:pt x="4130788" y="6163544"/>
                    <a:pt x="2352332" y="6234890"/>
                    <a:pt x="1211838" y="5182372"/>
                  </a:cubicBezTo>
                  <a:cubicBezTo>
                    <a:pt x="72207" y="4128921"/>
                    <a:pt x="0" y="2351398"/>
                    <a:pt x="1052518" y="1210905"/>
                  </a:cubicBezTo>
                  <a:close/>
                </a:path>
              </a:pathLst>
            </a:custGeom>
            <a:blipFill>
              <a:blip r:embed="rId6"/>
              <a:stretch>
                <a:fillRect l="-27545" t="-3753" r="-23492" b="-1159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869980" y="4612685"/>
            <a:ext cx="1779452" cy="2660336"/>
          </a:xfrm>
          <a:custGeom>
            <a:avLst/>
            <a:gdLst/>
            <a:ahLst/>
            <a:cxnLst/>
            <a:rect l="l" t="t" r="r" b="b"/>
            <a:pathLst>
              <a:path w="1779452" h="2660336">
                <a:moveTo>
                  <a:pt x="0" y="0"/>
                </a:moveTo>
                <a:lnTo>
                  <a:pt x="1779452" y="0"/>
                </a:lnTo>
                <a:lnTo>
                  <a:pt x="1779452" y="2660337"/>
                </a:lnTo>
                <a:lnTo>
                  <a:pt x="0" y="26603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4490233" y="4660823"/>
            <a:ext cx="1779452" cy="2660336"/>
          </a:xfrm>
          <a:custGeom>
            <a:avLst/>
            <a:gdLst/>
            <a:ahLst/>
            <a:cxnLst/>
            <a:rect l="l" t="t" r="r" b="b"/>
            <a:pathLst>
              <a:path w="1779452" h="2660336">
                <a:moveTo>
                  <a:pt x="0" y="0"/>
                </a:moveTo>
                <a:lnTo>
                  <a:pt x="1779452" y="0"/>
                </a:lnTo>
                <a:lnTo>
                  <a:pt x="1779452" y="2660336"/>
                </a:lnTo>
                <a:lnTo>
                  <a:pt x="0" y="26603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2917804" y="3546541"/>
            <a:ext cx="4355682" cy="4678325"/>
          </a:xfrm>
          <a:custGeom>
            <a:avLst/>
            <a:gdLst/>
            <a:ahLst/>
            <a:cxnLst/>
            <a:rect l="l" t="t" r="r" b="b"/>
            <a:pathLst>
              <a:path w="4355682" h="4678325">
                <a:moveTo>
                  <a:pt x="0" y="0"/>
                </a:moveTo>
                <a:lnTo>
                  <a:pt x="4355682" y="0"/>
                </a:lnTo>
                <a:lnTo>
                  <a:pt x="4355682" y="4678325"/>
                </a:lnTo>
                <a:lnTo>
                  <a:pt x="0" y="4678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0818" t="-16115" r="-36056" b="-3925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1726446" y="1082679"/>
            <a:ext cx="1554704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Extra Bold"/>
              </a:rPr>
              <a:t>Modelo agrega à sistemática de Governança em Gestão de Pessoas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69685" y="7575415"/>
            <a:ext cx="4600296" cy="34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7"/>
              </a:lnSpc>
            </a:pPr>
            <a:r>
              <a:rPr lang="en-US" sz="2034">
                <a:solidFill>
                  <a:srgbClr val="000000"/>
                </a:solidFill>
                <a:latin typeface="Open Sans Extra Bold"/>
              </a:rPr>
              <a:t>Competências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41398" y="139070"/>
            <a:ext cx="1668369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 Bold"/>
              </a:rPr>
              <a:t>Planejamento e Dimensionamento da Força de Trabalho MJSP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436</Words>
  <Application>Microsoft Office PowerPoint</Application>
  <PresentationFormat>Personalizar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Open Sans Extra Bold</vt:lpstr>
      <vt:lpstr>Arial</vt:lpstr>
      <vt:lpstr>Calibri</vt:lpstr>
      <vt:lpstr>Open Sans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PDFT - MJSP</dc:title>
  <cp:lastModifiedBy>Luiz Uchôa</cp:lastModifiedBy>
  <cp:revision>2</cp:revision>
  <dcterms:created xsi:type="dcterms:W3CDTF">2006-08-16T00:00:00Z</dcterms:created>
  <dcterms:modified xsi:type="dcterms:W3CDTF">2023-10-17T16:58:39Z</dcterms:modified>
  <dc:identifier>DAFtoIW_wIg</dc:identifier>
</cp:coreProperties>
</file>