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theme/themeOverride1.xml" ContentType="application/vnd.openxmlformats-officedocument.themeOverr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5" r:id="rId4"/>
    <p:sldMasterId id="2147483648" r:id="rId5"/>
  </p:sldMasterIdLst>
  <p:notesMasterIdLst>
    <p:notesMasterId r:id="rId29"/>
  </p:notesMasterIdLst>
  <p:sldIdLst>
    <p:sldId id="284" r:id="rId6"/>
    <p:sldId id="4285" r:id="rId7"/>
    <p:sldId id="4284" r:id="rId8"/>
    <p:sldId id="4275" r:id="rId9"/>
    <p:sldId id="4274" r:id="rId10"/>
    <p:sldId id="4213" r:id="rId11"/>
    <p:sldId id="4286" r:id="rId12"/>
    <p:sldId id="4287" r:id="rId13"/>
    <p:sldId id="4288" r:id="rId14"/>
    <p:sldId id="4178" r:id="rId15"/>
    <p:sldId id="4280" r:id="rId16"/>
    <p:sldId id="4279" r:id="rId17"/>
    <p:sldId id="4214" r:id="rId18"/>
    <p:sldId id="4269" r:id="rId19"/>
    <p:sldId id="4273" r:id="rId20"/>
    <p:sldId id="4263" r:id="rId21"/>
    <p:sldId id="4208" r:id="rId22"/>
    <p:sldId id="4207" r:id="rId23"/>
    <p:sldId id="4271" r:id="rId24"/>
    <p:sldId id="359" r:id="rId25"/>
    <p:sldId id="373" r:id="rId26"/>
    <p:sldId id="4281" r:id="rId27"/>
    <p:sldId id="4236" r:id="rId28"/>
  </p:sldIdLst>
  <p:sldSz cx="12192000" cy="6858000"/>
  <p:notesSz cx="6797675" cy="9926638"/>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ernando André" initials="FA" lastIdx="5" clrIdx="0">
    <p:extLst>
      <p:ext uri="{19B8F6BF-5375-455C-9EA6-DF929625EA0E}">
        <p15:presenceInfo xmlns:p15="http://schemas.microsoft.com/office/powerpoint/2012/main" userId="Fernando André" providerId="None"/>
      </p:ext>
    </p:extLst>
  </p:cmAuthor>
  <p:cmAuthor id="2" name="Fernando André Santana de Souza" initials="FS" lastIdx="2" clrIdx="1">
    <p:extLst>
      <p:ext uri="{19B8F6BF-5375-455C-9EA6-DF929625EA0E}">
        <p15:presenceInfo xmlns:p15="http://schemas.microsoft.com/office/powerpoint/2012/main" userId="S::fernando-andre.souza@economia.gov.br::fe990f85-cefd-4931-b984-05144b9352c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9CD2086-9C80-4F96-9418-74710217F459}" v="244" dt="2023-10-16T20:13:40.931"/>
    <p1510:client id="{2A398A8F-EA91-41D2-B80D-F68EE27C8CA5}" v="2" dt="2023-10-04T17:31:18.015"/>
    <p1510:client id="{4A8DAB6E-49F7-3320-01CF-E15A582A3C36}" v="519" dt="2023-10-16T21:04:36.172"/>
    <p1510:client id="{5916AFEE-D4EC-41A2-AFA5-7ACFFA1B8D7D}" v="1" dt="2023-10-16T17:52:36.010"/>
    <p1510:client id="{8CF8FCEB-AA94-407B-9AF8-BFF0366205E1}" v="280" dt="2023-10-10T18:40:42.653"/>
    <p1510:client id="{B01CDD65-4AD0-46D8-B616-5F5F6D538568}" v="157" dt="2023-10-10T14:49:03.027"/>
    <p1510:client id="{CA81C09C-FF72-4AAF-9545-369A73706D99}" v="20" dt="2023-10-16T20:36:19.173"/>
    <p1510:client id="{D993D6F5-9ACF-176C-11AA-FEFCFF207942}" v="199" dt="2023-10-16T12:47:26.865"/>
    <p1510:client id="{E94D4C7D-A18E-4B67-95A0-5B7351073FC6}" v="86" dt="2023-10-09T20:14:23.869"/>
    <p1510:client id="{FE77E847-275B-4E5A-B3E6-FD6309397C18}" v="52" dt="2023-10-17T12:22:49.508"/>
  </p1510:revLst>
</p1510:revInfo>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Estilo Claro 3 - Ênfase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F5AB1C69-6EDB-4FF4-983F-18BD219EF322}" styleName="Estilo Médio 2 - Ênfase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BC89EF96-8CEA-46FF-86C4-4CE0E7609802}" styleName="Estilo Claro 3 - Ênfase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CF1AB2-1976-4502-BF36-3FF5EA218861}" styleName="Estilo Médio 4 - Ênfase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F2DE63D5-997A-4646-A377-4702673A728D}" styleName="Estilo Claro 2 - Ênfase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0505E3EF-67EA-436B-97B2-0124C06EBD24}" styleName="Estilo Médio 4 - Ênfase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5940675A-B579-460E-94D1-54222C63F5DA}" styleName="Nenhum Estilo, Grade de Tabe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3296810-A885-4BE3-A3E7-6D5BEEA58F35}" styleName="Estilo Médio 2 - Ênfase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3B4B98B0-60AC-42C2-AFA5-B58CD77FA1E5}" styleName="Estilo Claro 1 - Ênfase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DBED569-4797-4DF1-A0F4-6AAB3CD982D8}" styleName="Estilo Claro 3 - Ênfase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22838BEF-8BB2-4498-84A7-C5851F593DF1}" styleName="Estilo Médio 4 - Ênfase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1FECB4D8-DB02-4DC6-A0A2-4F2EBAE1DC90}" styleName="Estilo Médio 1 - Ênfase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C083E6E3-FA7D-4D7B-A595-EF9225AFEA82}" styleName="Estilo Claro 1 - Ênfase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69C7853C-536D-4A76-A0AE-DD22124D55A5}" styleName="Estilo com Tema 1 - Ênfase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5A111915-BE36-4E01-A7E5-04B1672EAD32}" styleName="Estilo Claro 2 - Ênfase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5" d="100"/>
          <a:sy n="75" d="100"/>
        </p:scale>
        <p:origin x="874" y="4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commentAuthors" Target="commentAuthors.xml"/><Relationship Id="rId35" Type="http://schemas.microsoft.com/office/2015/10/relationships/revisionInfo" Target="revisionInfo.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1ED6703-91FE-47F8-A470-7036E45F62E7}" type="doc">
      <dgm:prSet loTypeId="urn:microsoft.com/office/officeart/2016/7/layout/BasicTimeline" loCatId="timeline" qsTypeId="urn:microsoft.com/office/officeart/2005/8/quickstyle/simple1" qsCatId="simple" csTypeId="urn:microsoft.com/office/officeart/2005/8/colors/accent1_2" csCatId="accent1" phldr="1"/>
      <dgm:spPr/>
      <dgm:t>
        <a:bodyPr/>
        <a:lstStyle/>
        <a:p>
          <a:endParaRPr lang="pt-BR"/>
        </a:p>
      </dgm:t>
    </dgm:pt>
    <dgm:pt modelId="{47E61AC9-0446-4AC7-8509-771BD8D520EA}">
      <dgm:prSet phldr="0" custT="1"/>
      <dgm:spPr/>
      <dgm:t>
        <a:bodyPr/>
        <a:lstStyle/>
        <a:p>
          <a:pPr>
            <a:defRPr b="1"/>
          </a:pPr>
          <a:r>
            <a:rPr lang="pt-BR" sz="2000" b="1" dirty="0">
              <a:latin typeface="Calibri"/>
              <a:cs typeface="Calibri"/>
            </a:rPr>
            <a:t>2016-2017</a:t>
          </a:r>
          <a:r>
            <a:rPr lang="en-US" sz="2000" b="1" dirty="0">
              <a:latin typeface="Calibri"/>
              <a:cs typeface="Calibri"/>
            </a:rPr>
            <a:t> </a:t>
          </a:r>
          <a:endParaRPr lang="pt-BR" sz="2000" b="0" dirty="0">
            <a:latin typeface="Calibri"/>
            <a:cs typeface="Calibri"/>
          </a:endParaRPr>
        </a:p>
      </dgm:t>
    </dgm:pt>
    <dgm:pt modelId="{69D7EEC7-6BE8-451F-9AE2-3ED303F31570}" type="parTrans" cxnId="{03654DD8-BA32-41FF-BF11-162E2F31D7D5}">
      <dgm:prSet/>
      <dgm:spPr/>
      <dgm:t>
        <a:bodyPr/>
        <a:lstStyle/>
        <a:p>
          <a:endParaRPr lang="pt-BR"/>
        </a:p>
      </dgm:t>
    </dgm:pt>
    <dgm:pt modelId="{6821D58A-39E6-45BF-BBD1-DB4949124BD6}" type="sibTrans" cxnId="{03654DD8-BA32-41FF-BF11-162E2F31D7D5}">
      <dgm:prSet/>
      <dgm:spPr/>
      <dgm:t>
        <a:bodyPr/>
        <a:lstStyle/>
        <a:p>
          <a:endParaRPr lang="pt-BR"/>
        </a:p>
      </dgm:t>
    </dgm:pt>
    <dgm:pt modelId="{06B0FD9B-AC88-4383-A230-9063A990B567}">
      <dgm:prSet phldr="0" custT="1"/>
      <dgm:spPr/>
      <dgm:t>
        <a:bodyPr/>
        <a:lstStyle/>
        <a:p>
          <a:r>
            <a:rPr lang="pt-BR" sz="1800" b="0" dirty="0">
              <a:latin typeface="Calibri"/>
              <a:cs typeface="Calibri"/>
            </a:rPr>
            <a:t>Benchmarking e prova de conceito</a:t>
          </a:r>
          <a:endParaRPr lang="en-US" sz="1800" b="0" dirty="0">
            <a:latin typeface="Calibri"/>
            <a:cs typeface="Calibri"/>
          </a:endParaRPr>
        </a:p>
      </dgm:t>
    </dgm:pt>
    <dgm:pt modelId="{47786D54-C4EA-421A-920B-EFB0B274E263}" type="parTrans" cxnId="{98410246-F0D7-4FDC-89B1-157DE6B70019}">
      <dgm:prSet/>
      <dgm:spPr/>
      <dgm:t>
        <a:bodyPr/>
        <a:lstStyle/>
        <a:p>
          <a:endParaRPr lang="pt-BR"/>
        </a:p>
      </dgm:t>
    </dgm:pt>
    <dgm:pt modelId="{BC909DD9-BAFC-4191-BFB4-D599C2DAC58F}" type="sibTrans" cxnId="{98410246-F0D7-4FDC-89B1-157DE6B70019}">
      <dgm:prSet/>
      <dgm:spPr/>
      <dgm:t>
        <a:bodyPr/>
        <a:lstStyle/>
        <a:p>
          <a:endParaRPr lang="pt-BR"/>
        </a:p>
      </dgm:t>
    </dgm:pt>
    <dgm:pt modelId="{BE1CB0A0-C479-4CBE-B6CD-BB087E6F8EC9}">
      <dgm:prSet phldr="0" custT="1"/>
      <dgm:spPr/>
      <dgm:t>
        <a:bodyPr/>
        <a:lstStyle/>
        <a:p>
          <a:r>
            <a:rPr lang="pt-BR" sz="1800" b="0" dirty="0">
              <a:latin typeface="Calibri"/>
              <a:cs typeface="Calibri"/>
            </a:rPr>
            <a:t>Portaria nº 477/2017</a:t>
          </a:r>
          <a:r>
            <a:rPr lang="en-US" sz="1800" b="0" dirty="0">
              <a:latin typeface="Calibri"/>
              <a:cs typeface="Calibri"/>
            </a:rPr>
            <a:t> </a:t>
          </a:r>
        </a:p>
      </dgm:t>
    </dgm:pt>
    <dgm:pt modelId="{5264A0AD-B8BC-4B12-86D0-9548C7F46077}" type="parTrans" cxnId="{796E3196-45FE-4B0F-B7BF-84B6B142CA27}">
      <dgm:prSet/>
      <dgm:spPr/>
      <dgm:t>
        <a:bodyPr/>
        <a:lstStyle/>
        <a:p>
          <a:endParaRPr lang="pt-BR"/>
        </a:p>
      </dgm:t>
    </dgm:pt>
    <dgm:pt modelId="{7AD9C597-E518-416C-A626-EB52E41D9D69}" type="sibTrans" cxnId="{796E3196-45FE-4B0F-B7BF-84B6B142CA27}">
      <dgm:prSet/>
      <dgm:spPr/>
      <dgm:t>
        <a:bodyPr/>
        <a:lstStyle/>
        <a:p>
          <a:endParaRPr lang="pt-BR"/>
        </a:p>
      </dgm:t>
    </dgm:pt>
    <dgm:pt modelId="{99715E1C-EE9C-4CED-9C12-914F5BC69260}">
      <dgm:prSet phldr="0" custT="1"/>
      <dgm:spPr/>
      <dgm:t>
        <a:bodyPr/>
        <a:lstStyle/>
        <a:p>
          <a:r>
            <a:rPr lang="pt-BR" sz="1800" b="0" dirty="0">
              <a:latin typeface="Calibri"/>
              <a:cs typeface="Calibri"/>
            </a:rPr>
            <a:t>TED nº 17 MPOG/UnB</a:t>
          </a:r>
        </a:p>
      </dgm:t>
    </dgm:pt>
    <dgm:pt modelId="{876B437B-63B3-491B-BD37-3BB7CFC8D88D}" type="parTrans" cxnId="{60D03E4F-9FDB-418E-93B2-66E3BB5FF36B}">
      <dgm:prSet/>
      <dgm:spPr/>
      <dgm:t>
        <a:bodyPr/>
        <a:lstStyle/>
        <a:p>
          <a:endParaRPr lang="pt-BR"/>
        </a:p>
      </dgm:t>
    </dgm:pt>
    <dgm:pt modelId="{865710FF-62BB-4740-967A-6892D64D469B}" type="sibTrans" cxnId="{60D03E4F-9FDB-418E-93B2-66E3BB5FF36B}">
      <dgm:prSet/>
      <dgm:spPr/>
      <dgm:t>
        <a:bodyPr/>
        <a:lstStyle/>
        <a:p>
          <a:endParaRPr lang="pt-BR"/>
        </a:p>
      </dgm:t>
    </dgm:pt>
    <dgm:pt modelId="{07AF0670-1234-4C07-BCE2-7D09A41397F9}">
      <dgm:prSet phldr="0" custT="1"/>
      <dgm:spPr/>
      <dgm:t>
        <a:bodyPr/>
        <a:lstStyle/>
        <a:p>
          <a:pPr>
            <a:defRPr b="1"/>
          </a:pPr>
          <a:r>
            <a:rPr lang="pt-BR" sz="2000" b="1" dirty="0">
              <a:latin typeface="Calibri"/>
              <a:cs typeface="Calibri"/>
            </a:rPr>
            <a:t>2018-2019</a:t>
          </a:r>
          <a:endParaRPr lang="pt-BR" sz="2000" b="0" dirty="0">
            <a:latin typeface="Calibri"/>
            <a:cs typeface="Calibri"/>
          </a:endParaRPr>
        </a:p>
      </dgm:t>
    </dgm:pt>
    <dgm:pt modelId="{54E3F7AD-566D-4ADA-B983-913CE005A4CE}" type="parTrans" cxnId="{0CF690A0-1BB4-45F0-A6B3-7F058D4E6F4F}">
      <dgm:prSet/>
      <dgm:spPr/>
      <dgm:t>
        <a:bodyPr/>
        <a:lstStyle/>
        <a:p>
          <a:endParaRPr lang="pt-BR"/>
        </a:p>
      </dgm:t>
    </dgm:pt>
    <dgm:pt modelId="{69DBE71E-0799-47C4-8169-EA529B1F762D}" type="sibTrans" cxnId="{0CF690A0-1BB4-45F0-A6B3-7F058D4E6F4F}">
      <dgm:prSet/>
      <dgm:spPr/>
      <dgm:t>
        <a:bodyPr/>
        <a:lstStyle/>
        <a:p>
          <a:endParaRPr lang="pt-BR"/>
        </a:p>
      </dgm:t>
    </dgm:pt>
    <dgm:pt modelId="{2D5BF3F6-32CA-4B7F-85D5-EAD332E96079}">
      <dgm:prSet phldr="0" custT="1"/>
      <dgm:spPr/>
      <dgm:t>
        <a:bodyPr/>
        <a:lstStyle/>
        <a:p>
          <a:r>
            <a:rPr lang="pt-BR" sz="1800" b="0" dirty="0">
              <a:latin typeface="Calibri"/>
              <a:cs typeface="Calibri"/>
            </a:rPr>
            <a:t>Metodologia e calibração</a:t>
          </a:r>
          <a:endParaRPr lang="en-US" sz="1800" b="0" dirty="0">
            <a:latin typeface="Calibri"/>
            <a:cs typeface="Calibri"/>
          </a:endParaRPr>
        </a:p>
      </dgm:t>
    </dgm:pt>
    <dgm:pt modelId="{0D137FB8-2072-43BD-8F16-D9FA25478907}" type="parTrans" cxnId="{7AD4E918-711B-4E05-983B-0ABEF305F471}">
      <dgm:prSet/>
      <dgm:spPr/>
      <dgm:t>
        <a:bodyPr/>
        <a:lstStyle/>
        <a:p>
          <a:endParaRPr lang="pt-BR"/>
        </a:p>
      </dgm:t>
    </dgm:pt>
    <dgm:pt modelId="{ED3A598F-02F2-4CAE-8B87-E95ACE368CE3}" type="sibTrans" cxnId="{7AD4E918-711B-4E05-983B-0ABEF305F471}">
      <dgm:prSet/>
      <dgm:spPr/>
      <dgm:t>
        <a:bodyPr/>
        <a:lstStyle/>
        <a:p>
          <a:endParaRPr lang="pt-BR"/>
        </a:p>
      </dgm:t>
    </dgm:pt>
    <dgm:pt modelId="{301FDBCA-9558-4626-AADA-A6B2D34CF345}">
      <dgm:prSet phldr="0" custT="1"/>
      <dgm:spPr/>
      <dgm:t>
        <a:bodyPr/>
        <a:lstStyle/>
        <a:p>
          <a:r>
            <a:rPr lang="pt-BR" sz="1800" b="0" dirty="0">
              <a:latin typeface="Calibri"/>
              <a:cs typeface="Calibri"/>
            </a:rPr>
            <a:t>08 órgãos pilotos</a:t>
          </a:r>
        </a:p>
      </dgm:t>
    </dgm:pt>
    <dgm:pt modelId="{35F867CF-DBFD-409D-9522-C377C154469C}" type="parTrans" cxnId="{8783DAE2-329D-40B0-B3C4-8255AC6232AD}">
      <dgm:prSet/>
      <dgm:spPr/>
      <dgm:t>
        <a:bodyPr/>
        <a:lstStyle/>
        <a:p>
          <a:endParaRPr lang="pt-BR"/>
        </a:p>
      </dgm:t>
    </dgm:pt>
    <dgm:pt modelId="{57F2DD49-56D2-4232-BDF6-CF72A39E7728}" type="sibTrans" cxnId="{8783DAE2-329D-40B0-B3C4-8255AC6232AD}">
      <dgm:prSet/>
      <dgm:spPr/>
      <dgm:t>
        <a:bodyPr/>
        <a:lstStyle/>
        <a:p>
          <a:endParaRPr lang="pt-BR"/>
        </a:p>
      </dgm:t>
    </dgm:pt>
    <dgm:pt modelId="{6EB824A6-47D9-4806-B67E-05B765080327}">
      <dgm:prSet phldr="0" custT="1"/>
      <dgm:spPr/>
      <dgm:t>
        <a:bodyPr/>
        <a:lstStyle/>
        <a:p>
          <a:pPr>
            <a:defRPr b="1"/>
          </a:pPr>
          <a:r>
            <a:rPr lang="pt-BR" sz="2000" b="1" dirty="0">
              <a:latin typeface="Calibri"/>
              <a:cs typeface="Calibri"/>
            </a:rPr>
            <a:t>2020</a:t>
          </a:r>
          <a:endParaRPr lang="en-US" sz="2000" b="0" dirty="0">
            <a:latin typeface="Calibri"/>
            <a:cs typeface="Calibri"/>
          </a:endParaRPr>
        </a:p>
      </dgm:t>
    </dgm:pt>
    <dgm:pt modelId="{C84FA04D-F80A-4850-A50A-ED5BC39A41AB}" type="parTrans" cxnId="{E7951D0B-4A27-4BA1-9272-7CBB78422BB9}">
      <dgm:prSet/>
      <dgm:spPr/>
      <dgm:t>
        <a:bodyPr/>
        <a:lstStyle/>
        <a:p>
          <a:endParaRPr lang="pt-BR"/>
        </a:p>
      </dgm:t>
    </dgm:pt>
    <dgm:pt modelId="{694613DA-CF88-4839-9827-3D19876A225A}" type="sibTrans" cxnId="{E7951D0B-4A27-4BA1-9272-7CBB78422BB9}">
      <dgm:prSet/>
      <dgm:spPr/>
      <dgm:t>
        <a:bodyPr/>
        <a:lstStyle/>
        <a:p>
          <a:endParaRPr lang="pt-BR"/>
        </a:p>
      </dgm:t>
    </dgm:pt>
    <dgm:pt modelId="{208B4ED0-719E-49CD-BEC9-37987D5DDBD1}">
      <dgm:prSet phldr="0" custT="1"/>
      <dgm:spPr/>
      <dgm:t>
        <a:bodyPr/>
        <a:lstStyle/>
        <a:p>
          <a:r>
            <a:rPr lang="pt-BR" sz="1800" b="0" dirty="0">
              <a:latin typeface="Calibri"/>
              <a:cs typeface="Calibri"/>
            </a:rPr>
            <a:t>Integrações SIAPE, SIGEPE e SIGAC</a:t>
          </a:r>
          <a:endParaRPr lang="en-US" sz="1800" b="0" dirty="0">
            <a:latin typeface="Calibri"/>
            <a:cs typeface="Calibri"/>
          </a:endParaRPr>
        </a:p>
      </dgm:t>
    </dgm:pt>
    <dgm:pt modelId="{9FCB8C13-8530-41F7-845B-0C277236BC09}" type="parTrans" cxnId="{FA64335A-454B-43FD-89F5-9A6AC95AC968}">
      <dgm:prSet/>
      <dgm:spPr/>
      <dgm:t>
        <a:bodyPr/>
        <a:lstStyle/>
        <a:p>
          <a:endParaRPr lang="pt-BR"/>
        </a:p>
      </dgm:t>
    </dgm:pt>
    <dgm:pt modelId="{BB6E31E7-78EE-46A7-BB74-F0EDD10FC507}" type="sibTrans" cxnId="{FA64335A-454B-43FD-89F5-9A6AC95AC968}">
      <dgm:prSet/>
      <dgm:spPr/>
      <dgm:t>
        <a:bodyPr/>
        <a:lstStyle/>
        <a:p>
          <a:endParaRPr lang="pt-BR"/>
        </a:p>
      </dgm:t>
    </dgm:pt>
    <dgm:pt modelId="{85EBC124-2188-4A59-B76F-B84A1E1C7DA7}">
      <dgm:prSet phldr="0" custT="1"/>
      <dgm:spPr/>
      <dgm:t>
        <a:bodyPr/>
        <a:lstStyle/>
        <a:p>
          <a:r>
            <a:rPr lang="pt-BR" sz="1800" b="0" dirty="0">
              <a:latin typeface="Calibri"/>
              <a:cs typeface="Calibri"/>
            </a:rPr>
            <a:t>SISDIP em produção</a:t>
          </a:r>
          <a:endParaRPr lang="en-US" sz="1800" b="0" dirty="0">
            <a:latin typeface="Calibri"/>
            <a:cs typeface="Calibri"/>
          </a:endParaRPr>
        </a:p>
      </dgm:t>
    </dgm:pt>
    <dgm:pt modelId="{60AA73D4-359B-48B7-86A2-493634F6F3E0}" type="parTrans" cxnId="{AE357633-0260-416D-8407-F0D7E27E4341}">
      <dgm:prSet/>
      <dgm:spPr/>
      <dgm:t>
        <a:bodyPr/>
        <a:lstStyle/>
        <a:p>
          <a:endParaRPr lang="pt-BR"/>
        </a:p>
      </dgm:t>
    </dgm:pt>
    <dgm:pt modelId="{89462F61-52D6-4170-A881-4FCE0679484A}" type="sibTrans" cxnId="{AE357633-0260-416D-8407-F0D7E27E4341}">
      <dgm:prSet/>
      <dgm:spPr/>
      <dgm:t>
        <a:bodyPr/>
        <a:lstStyle/>
        <a:p>
          <a:endParaRPr lang="pt-BR"/>
        </a:p>
      </dgm:t>
    </dgm:pt>
    <dgm:pt modelId="{6DD63011-235B-4257-AFC9-2CFDDE5763E0}">
      <dgm:prSet phldr="0" custT="1"/>
      <dgm:spPr/>
      <dgm:t>
        <a:bodyPr/>
        <a:lstStyle/>
        <a:p>
          <a:pPr>
            <a:defRPr b="1"/>
          </a:pPr>
          <a:r>
            <a:rPr lang="pt-BR" sz="2000" b="1" dirty="0">
              <a:latin typeface="Calibri"/>
              <a:cs typeface="Calibri"/>
            </a:rPr>
            <a:t>2021</a:t>
          </a:r>
          <a:endParaRPr lang="en-US" sz="2000" b="0" dirty="0">
            <a:latin typeface="Calibri"/>
            <a:cs typeface="Calibri"/>
          </a:endParaRPr>
        </a:p>
      </dgm:t>
    </dgm:pt>
    <dgm:pt modelId="{9D0A0E4D-95B3-4712-9BCB-1F9758BB571F}" type="parTrans" cxnId="{F28ACF3E-ED50-416E-B813-8CA729DE7523}">
      <dgm:prSet/>
      <dgm:spPr/>
      <dgm:t>
        <a:bodyPr/>
        <a:lstStyle/>
        <a:p>
          <a:endParaRPr lang="pt-BR"/>
        </a:p>
      </dgm:t>
    </dgm:pt>
    <dgm:pt modelId="{639F7160-9588-4FE7-9F8D-BD8F23204438}" type="sibTrans" cxnId="{F28ACF3E-ED50-416E-B813-8CA729DE7523}">
      <dgm:prSet/>
      <dgm:spPr/>
      <dgm:t>
        <a:bodyPr/>
        <a:lstStyle/>
        <a:p>
          <a:endParaRPr lang="pt-BR"/>
        </a:p>
      </dgm:t>
    </dgm:pt>
    <dgm:pt modelId="{3A0B4197-5A66-494E-B9F6-651BD7BF9AF7}">
      <dgm:prSet phldr="0" custT="1"/>
      <dgm:spPr/>
      <dgm:t>
        <a:bodyPr/>
        <a:lstStyle/>
        <a:p>
          <a:r>
            <a:rPr lang="pt-BR" sz="1800" b="0" dirty="0">
              <a:latin typeface="Calibri"/>
              <a:cs typeface="Calibri"/>
            </a:rPr>
            <a:t>Validação do modelo</a:t>
          </a:r>
          <a:endParaRPr lang="pt-BR" sz="1800" b="0" dirty="0">
            <a:latin typeface="Calibri"/>
            <a:cs typeface="Calibri Light"/>
          </a:endParaRPr>
        </a:p>
      </dgm:t>
    </dgm:pt>
    <dgm:pt modelId="{393102FF-3827-40D6-85E5-2DBD9654BAD1}" type="parTrans" cxnId="{E460692B-4511-4007-A7AF-5EE494073E8C}">
      <dgm:prSet/>
      <dgm:spPr/>
      <dgm:t>
        <a:bodyPr/>
        <a:lstStyle/>
        <a:p>
          <a:endParaRPr lang="pt-BR"/>
        </a:p>
      </dgm:t>
    </dgm:pt>
    <dgm:pt modelId="{C07A57E3-7389-4AA9-A5BF-5716E2017BA0}" type="sibTrans" cxnId="{E460692B-4511-4007-A7AF-5EE494073E8C}">
      <dgm:prSet/>
      <dgm:spPr/>
      <dgm:t>
        <a:bodyPr/>
        <a:lstStyle/>
        <a:p>
          <a:endParaRPr lang="pt-BR"/>
        </a:p>
      </dgm:t>
    </dgm:pt>
    <dgm:pt modelId="{3D739ABA-8B19-4446-A6C4-E69C0C41D03F}">
      <dgm:prSet phldr="0" custT="1"/>
      <dgm:spPr/>
      <dgm:t>
        <a:bodyPr/>
        <a:lstStyle/>
        <a:p>
          <a:r>
            <a:rPr lang="pt-BR" sz="1800" b="0" dirty="0">
              <a:latin typeface="Calibri"/>
              <a:cs typeface="Calibri"/>
            </a:rPr>
            <a:t>Transferência de conhecimento (18 órgãos)</a:t>
          </a:r>
        </a:p>
      </dgm:t>
    </dgm:pt>
    <dgm:pt modelId="{A0C2B5BE-8508-490A-8FE2-D69308BB1DE1}" type="parTrans" cxnId="{670B53D0-D2DD-4982-9253-58517E93C40F}">
      <dgm:prSet/>
      <dgm:spPr/>
      <dgm:t>
        <a:bodyPr/>
        <a:lstStyle/>
        <a:p>
          <a:endParaRPr lang="pt-BR"/>
        </a:p>
      </dgm:t>
    </dgm:pt>
    <dgm:pt modelId="{3DF5E8E6-2E6E-4703-9F3B-AC7D6B4957C9}" type="sibTrans" cxnId="{670B53D0-D2DD-4982-9253-58517E93C40F}">
      <dgm:prSet/>
      <dgm:spPr/>
      <dgm:t>
        <a:bodyPr/>
        <a:lstStyle/>
        <a:p>
          <a:endParaRPr lang="pt-BR"/>
        </a:p>
      </dgm:t>
    </dgm:pt>
    <dgm:pt modelId="{C55D36D4-1B93-4D40-94E6-49A18F058B6D}">
      <dgm:prSet phldr="0" custT="1"/>
      <dgm:spPr/>
      <dgm:t>
        <a:bodyPr/>
        <a:lstStyle/>
        <a:p>
          <a:pPr>
            <a:defRPr b="1"/>
          </a:pPr>
          <a:r>
            <a:rPr lang="pt-BR" sz="2000" b="1" dirty="0">
              <a:latin typeface="Calibri"/>
              <a:cs typeface="Calibri"/>
            </a:rPr>
            <a:t>2022</a:t>
          </a:r>
        </a:p>
      </dgm:t>
    </dgm:pt>
    <dgm:pt modelId="{EED28418-052D-4130-9290-A4072C1FF3E7}" type="parTrans" cxnId="{91307C16-9EBF-4649-9BFF-CA40634B2041}">
      <dgm:prSet/>
      <dgm:spPr/>
      <dgm:t>
        <a:bodyPr/>
        <a:lstStyle/>
        <a:p>
          <a:endParaRPr lang="pt-BR"/>
        </a:p>
      </dgm:t>
    </dgm:pt>
    <dgm:pt modelId="{51BA5EA7-9897-48A5-B426-9D669B8D378E}" type="sibTrans" cxnId="{91307C16-9EBF-4649-9BFF-CA40634B2041}">
      <dgm:prSet/>
      <dgm:spPr/>
      <dgm:t>
        <a:bodyPr/>
        <a:lstStyle/>
        <a:p>
          <a:endParaRPr lang="pt-BR"/>
        </a:p>
      </dgm:t>
    </dgm:pt>
    <dgm:pt modelId="{0AA24F9E-3CDE-4A34-ACBE-C2B3B15488AB}">
      <dgm:prSet phldr="0" custT="1"/>
      <dgm:spPr/>
      <dgm:t>
        <a:bodyPr/>
        <a:lstStyle/>
        <a:p>
          <a:pPr>
            <a:lnSpc>
              <a:spcPct val="100000"/>
            </a:lnSpc>
            <a:spcAft>
              <a:spcPts val="0"/>
            </a:spcAft>
          </a:pPr>
          <a:r>
            <a:rPr lang="pt-BR" sz="1800" b="0" dirty="0">
              <a:latin typeface="Calibri"/>
              <a:cs typeface="Calibri"/>
            </a:rPr>
            <a:t>Adoção gradativa do DFT</a:t>
          </a:r>
        </a:p>
        <a:p>
          <a:pPr>
            <a:lnSpc>
              <a:spcPct val="100000"/>
            </a:lnSpc>
            <a:spcAft>
              <a:spcPct val="35000"/>
            </a:spcAft>
          </a:pPr>
          <a:r>
            <a:rPr lang="pt-BR" sz="1800" b="0" dirty="0">
              <a:latin typeface="Calibri"/>
              <a:cs typeface="Calibri"/>
            </a:rPr>
            <a:t>Estrutura formal no DEPRO</a:t>
          </a:r>
        </a:p>
      </dgm:t>
    </dgm:pt>
    <dgm:pt modelId="{7ADD4694-5617-43D5-8528-0F5822F8E940}" type="parTrans" cxnId="{A3CF2463-6263-4F49-92F8-D32F8D240588}">
      <dgm:prSet/>
      <dgm:spPr/>
      <dgm:t>
        <a:bodyPr/>
        <a:lstStyle/>
        <a:p>
          <a:endParaRPr lang="pt-BR"/>
        </a:p>
      </dgm:t>
    </dgm:pt>
    <dgm:pt modelId="{39227958-FAB4-4814-A639-7BE20CB255FF}" type="sibTrans" cxnId="{A3CF2463-6263-4F49-92F8-D32F8D240588}">
      <dgm:prSet/>
      <dgm:spPr/>
      <dgm:t>
        <a:bodyPr/>
        <a:lstStyle/>
        <a:p>
          <a:endParaRPr lang="pt-BR"/>
        </a:p>
      </dgm:t>
    </dgm:pt>
    <dgm:pt modelId="{6241297E-9356-4D8E-BDDD-BF71F6AB7181}">
      <dgm:prSet phldr="0" custT="1"/>
      <dgm:spPr/>
      <dgm:t>
        <a:bodyPr/>
        <a:lstStyle/>
        <a:p>
          <a:pPr>
            <a:lnSpc>
              <a:spcPct val="100000"/>
            </a:lnSpc>
            <a:spcAft>
              <a:spcPts val="0"/>
            </a:spcAft>
          </a:pPr>
          <a:r>
            <a:rPr lang="pt-BR" sz="1800" b="0" dirty="0">
              <a:latin typeface="Calibri"/>
              <a:cs typeface="Calibri"/>
            </a:rPr>
            <a:t>Portaria SEDGG/ME nº 7.888, de 01/09/2022</a:t>
          </a:r>
          <a:endParaRPr lang="en-US" sz="1800" b="0" dirty="0">
            <a:latin typeface="Calibri"/>
            <a:cs typeface="Calibri"/>
          </a:endParaRPr>
        </a:p>
      </dgm:t>
    </dgm:pt>
    <dgm:pt modelId="{5EB890AE-32CD-481B-9D04-41AB3EED9809}" type="parTrans" cxnId="{B992F911-4766-45F2-B056-B41A4E784528}">
      <dgm:prSet/>
      <dgm:spPr/>
      <dgm:t>
        <a:bodyPr/>
        <a:lstStyle/>
        <a:p>
          <a:endParaRPr lang="pt-BR"/>
        </a:p>
      </dgm:t>
    </dgm:pt>
    <dgm:pt modelId="{78C3F93E-C63B-4FF3-BF8F-95AF71660B99}" type="sibTrans" cxnId="{B992F911-4766-45F2-B056-B41A4E784528}">
      <dgm:prSet/>
      <dgm:spPr/>
      <dgm:t>
        <a:bodyPr/>
        <a:lstStyle/>
        <a:p>
          <a:endParaRPr lang="pt-BR"/>
        </a:p>
      </dgm:t>
    </dgm:pt>
    <dgm:pt modelId="{F23AE4A5-5E6F-431E-BD56-C04946AEFB0B}">
      <dgm:prSet phldr="0" custT="1"/>
      <dgm:spPr/>
      <dgm:t>
        <a:bodyPr/>
        <a:lstStyle/>
        <a:p>
          <a:pPr>
            <a:lnSpc>
              <a:spcPct val="100000"/>
            </a:lnSpc>
            <a:spcAft>
              <a:spcPct val="35000"/>
            </a:spcAft>
          </a:pPr>
          <a:r>
            <a:rPr lang="pt-BR" sz="1800" b="0" dirty="0">
              <a:latin typeface="Calibri"/>
              <a:cs typeface="Calibri"/>
            </a:rPr>
            <a:t>Conclusão do TED </a:t>
          </a:r>
        </a:p>
      </dgm:t>
    </dgm:pt>
    <dgm:pt modelId="{C4A306E2-EDDE-4DE8-BEE0-B7797D6A12B0}" type="parTrans" cxnId="{637C60C9-ACAF-4AE7-AF62-64316917E0A1}">
      <dgm:prSet/>
      <dgm:spPr/>
      <dgm:t>
        <a:bodyPr/>
        <a:lstStyle/>
        <a:p>
          <a:endParaRPr lang="pt-BR"/>
        </a:p>
      </dgm:t>
    </dgm:pt>
    <dgm:pt modelId="{71BAB2B2-A6DB-4458-BECD-CAD02102DE94}" type="sibTrans" cxnId="{637C60C9-ACAF-4AE7-AF62-64316917E0A1}">
      <dgm:prSet/>
      <dgm:spPr/>
      <dgm:t>
        <a:bodyPr/>
        <a:lstStyle/>
        <a:p>
          <a:endParaRPr lang="pt-BR"/>
        </a:p>
      </dgm:t>
    </dgm:pt>
    <dgm:pt modelId="{E6C4C29A-7AD3-42C5-8C97-F8FCC1FE8D5E}">
      <dgm:prSet phldr="0" custT="1"/>
      <dgm:spPr/>
      <dgm:t>
        <a:bodyPr/>
        <a:lstStyle/>
        <a:p>
          <a:pPr>
            <a:defRPr b="1"/>
          </a:pPr>
          <a:r>
            <a:rPr lang="pt-BR" sz="2000" b="1" dirty="0">
              <a:latin typeface="Calibri"/>
              <a:cs typeface="Calibri"/>
            </a:rPr>
            <a:t>2023</a:t>
          </a:r>
          <a:endParaRPr lang="en-US" sz="2000" b="0" dirty="0">
            <a:latin typeface="Calibri"/>
            <a:cs typeface="Calibri"/>
          </a:endParaRPr>
        </a:p>
      </dgm:t>
    </dgm:pt>
    <dgm:pt modelId="{35B87B14-3274-4D31-BA43-63E1EE7B274A}" type="parTrans" cxnId="{13E79EDD-546B-45E3-A9F0-FEB2154F0C8F}">
      <dgm:prSet/>
      <dgm:spPr/>
      <dgm:t>
        <a:bodyPr/>
        <a:lstStyle/>
        <a:p>
          <a:endParaRPr lang="pt-BR"/>
        </a:p>
      </dgm:t>
    </dgm:pt>
    <dgm:pt modelId="{6194AE94-5150-4557-992A-9B232DB6DF90}" type="sibTrans" cxnId="{13E79EDD-546B-45E3-A9F0-FEB2154F0C8F}">
      <dgm:prSet/>
      <dgm:spPr/>
      <dgm:t>
        <a:bodyPr/>
        <a:lstStyle/>
        <a:p>
          <a:endParaRPr lang="pt-BR"/>
        </a:p>
      </dgm:t>
    </dgm:pt>
    <dgm:pt modelId="{B3031F01-E250-494D-848B-68DB636054FC}">
      <dgm:prSet phldr="0" custT="1"/>
      <dgm:spPr/>
      <dgm:t>
        <a:bodyPr/>
        <a:lstStyle/>
        <a:p>
          <a:pPr>
            <a:spcAft>
              <a:spcPts val="0"/>
            </a:spcAft>
          </a:pPr>
          <a:r>
            <a:rPr lang="pt-BR" sz="1800" b="0" dirty="0">
              <a:solidFill>
                <a:prstClr val="black">
                  <a:hueOff val="0"/>
                  <a:satOff val="0"/>
                  <a:lumOff val="0"/>
                  <a:alphaOff val="0"/>
                </a:prstClr>
              </a:solidFill>
              <a:latin typeface="Calibri"/>
              <a:ea typeface="+mn-ea"/>
              <a:cs typeface="Calibri"/>
            </a:rPr>
            <a:t>ENAP (8ª turma)</a:t>
          </a:r>
          <a:endParaRPr lang="en-US" sz="1800" b="0" dirty="0">
            <a:solidFill>
              <a:prstClr val="black">
                <a:hueOff val="0"/>
                <a:satOff val="0"/>
                <a:lumOff val="0"/>
                <a:alphaOff val="0"/>
              </a:prstClr>
            </a:solidFill>
            <a:latin typeface="Calibri"/>
            <a:ea typeface="+mn-ea"/>
            <a:cs typeface="Calibri"/>
          </a:endParaRPr>
        </a:p>
      </dgm:t>
    </dgm:pt>
    <dgm:pt modelId="{C09AA5C4-0783-4053-8D3D-65B1F0C8356E}" type="parTrans" cxnId="{CCE1439D-5815-4F50-8253-98E5C2D58EE7}">
      <dgm:prSet/>
      <dgm:spPr/>
      <dgm:t>
        <a:bodyPr/>
        <a:lstStyle/>
        <a:p>
          <a:endParaRPr lang="pt-BR"/>
        </a:p>
      </dgm:t>
    </dgm:pt>
    <dgm:pt modelId="{F8B5DE5D-753E-4974-A835-D9ADF48436B0}" type="sibTrans" cxnId="{CCE1439D-5815-4F50-8253-98E5C2D58EE7}">
      <dgm:prSet/>
      <dgm:spPr/>
      <dgm:t>
        <a:bodyPr/>
        <a:lstStyle/>
        <a:p>
          <a:endParaRPr lang="pt-BR"/>
        </a:p>
      </dgm:t>
    </dgm:pt>
    <dgm:pt modelId="{1B2673EC-9744-4BF8-9FE7-F9F634AD40CA}">
      <dgm:prSet phldr="0" custT="1"/>
      <dgm:spPr/>
      <dgm:t>
        <a:bodyPr/>
        <a:lstStyle/>
        <a:p>
          <a:pPr>
            <a:spcAft>
              <a:spcPts val="0"/>
            </a:spcAft>
          </a:pPr>
          <a:r>
            <a:rPr lang="pt-BR" sz="1800" b="0" dirty="0">
              <a:solidFill>
                <a:prstClr val="black">
                  <a:hueOff val="0"/>
                  <a:satOff val="0"/>
                  <a:lumOff val="0"/>
                  <a:alphaOff val="0"/>
                </a:prstClr>
              </a:solidFill>
              <a:latin typeface="Calibri"/>
              <a:ea typeface="+mn-ea"/>
              <a:cs typeface="Calibri"/>
            </a:rPr>
            <a:t>Oficinas pelo MGI (17 turmas)</a:t>
          </a:r>
          <a:endParaRPr lang="en-US" sz="1800" b="0" dirty="0">
            <a:solidFill>
              <a:prstClr val="black">
                <a:hueOff val="0"/>
                <a:satOff val="0"/>
                <a:lumOff val="0"/>
                <a:alphaOff val="0"/>
              </a:prstClr>
            </a:solidFill>
            <a:latin typeface="Calibri"/>
            <a:ea typeface="+mn-ea"/>
            <a:cs typeface="Calibri"/>
          </a:endParaRPr>
        </a:p>
      </dgm:t>
    </dgm:pt>
    <dgm:pt modelId="{CC6D3841-AC66-4B41-ABB1-30FE9B8059AC}" type="parTrans" cxnId="{AF153AA9-9C0E-4EA5-B123-A9DF76A16EA0}">
      <dgm:prSet/>
      <dgm:spPr/>
      <dgm:t>
        <a:bodyPr/>
        <a:lstStyle/>
        <a:p>
          <a:endParaRPr lang="pt-BR"/>
        </a:p>
      </dgm:t>
    </dgm:pt>
    <dgm:pt modelId="{2E93932E-82BC-44F0-9C3C-3AFFAECF407A}" type="sibTrans" cxnId="{AF153AA9-9C0E-4EA5-B123-A9DF76A16EA0}">
      <dgm:prSet/>
      <dgm:spPr/>
      <dgm:t>
        <a:bodyPr/>
        <a:lstStyle/>
        <a:p>
          <a:endParaRPr lang="pt-BR"/>
        </a:p>
      </dgm:t>
    </dgm:pt>
    <dgm:pt modelId="{57EF3D04-94D5-4E97-922D-56D748CA86C1}">
      <dgm:prSet phldr="0" custT="1"/>
      <dgm:spPr/>
      <dgm:t>
        <a:bodyPr/>
        <a:lstStyle/>
        <a:p>
          <a:pPr>
            <a:spcAft>
              <a:spcPts val="0"/>
            </a:spcAft>
          </a:pPr>
          <a:r>
            <a:rPr lang="pt-BR" sz="1800" b="0" dirty="0">
              <a:solidFill>
                <a:prstClr val="black">
                  <a:hueOff val="0"/>
                  <a:satOff val="0"/>
                  <a:lumOff val="0"/>
                  <a:alphaOff val="0"/>
                </a:prstClr>
              </a:solidFill>
              <a:latin typeface="Calibri"/>
              <a:ea typeface="+mn-ea"/>
              <a:cs typeface="Calibri"/>
            </a:rPr>
            <a:t>Transferência para 76 órgãos</a:t>
          </a:r>
          <a:endParaRPr lang="en-US" sz="1800" b="0" dirty="0">
            <a:solidFill>
              <a:prstClr val="black">
                <a:hueOff val="0"/>
                <a:satOff val="0"/>
                <a:lumOff val="0"/>
                <a:alphaOff val="0"/>
              </a:prstClr>
            </a:solidFill>
            <a:latin typeface="Calibri"/>
            <a:ea typeface="+mn-ea"/>
            <a:cs typeface="Calibri"/>
          </a:endParaRPr>
        </a:p>
      </dgm:t>
    </dgm:pt>
    <dgm:pt modelId="{187E1273-B4B3-44FB-8C2E-69C8D009E51E}" type="parTrans" cxnId="{7AEE9867-87D6-486A-8D00-0C5EFB626649}">
      <dgm:prSet/>
      <dgm:spPr/>
      <dgm:t>
        <a:bodyPr/>
        <a:lstStyle/>
        <a:p>
          <a:endParaRPr lang="pt-BR"/>
        </a:p>
      </dgm:t>
    </dgm:pt>
    <dgm:pt modelId="{98E15018-B910-47BD-BA8D-CB18C525A1A3}" type="sibTrans" cxnId="{7AEE9867-87D6-486A-8D00-0C5EFB626649}">
      <dgm:prSet/>
      <dgm:spPr/>
      <dgm:t>
        <a:bodyPr/>
        <a:lstStyle/>
        <a:p>
          <a:endParaRPr lang="pt-BR"/>
        </a:p>
      </dgm:t>
    </dgm:pt>
    <dgm:pt modelId="{18986DD0-EB20-4DDE-B535-6F0D1735122A}">
      <dgm:prSet phldr="0" custT="1"/>
      <dgm:spPr/>
      <dgm:t>
        <a:bodyPr/>
        <a:lstStyle/>
        <a:p>
          <a:pPr>
            <a:spcAft>
              <a:spcPts val="0"/>
            </a:spcAft>
          </a:pPr>
          <a:r>
            <a:rPr lang="pt-BR" sz="1800" b="0" dirty="0">
              <a:solidFill>
                <a:prstClr val="black">
                  <a:hueOff val="0"/>
                  <a:satOff val="0"/>
                  <a:lumOff val="0"/>
                  <a:alphaOff val="0"/>
                </a:prstClr>
              </a:solidFill>
              <a:latin typeface="Calibri"/>
              <a:ea typeface="+mn-ea"/>
              <a:cs typeface="Calibri"/>
            </a:rPr>
            <a:t>Portaria Conjunta ENAP/SGPRT/MGI Nº 3.532/ 2023 - certificação de competências </a:t>
          </a:r>
          <a:endParaRPr lang="en-US" sz="1800" b="0" dirty="0">
            <a:solidFill>
              <a:prstClr val="black">
                <a:hueOff val="0"/>
                <a:satOff val="0"/>
                <a:lumOff val="0"/>
                <a:alphaOff val="0"/>
              </a:prstClr>
            </a:solidFill>
            <a:latin typeface="Calibri"/>
            <a:ea typeface="+mn-ea"/>
            <a:cs typeface="Calibri"/>
          </a:endParaRPr>
        </a:p>
      </dgm:t>
    </dgm:pt>
    <dgm:pt modelId="{9DE7DB81-D8A9-4FBF-AA14-293BC38DF8AD}" type="parTrans" cxnId="{B426E708-D636-4C82-B474-DD31DCBC532E}">
      <dgm:prSet/>
      <dgm:spPr/>
      <dgm:t>
        <a:bodyPr/>
        <a:lstStyle/>
        <a:p>
          <a:endParaRPr lang="pt-BR"/>
        </a:p>
      </dgm:t>
    </dgm:pt>
    <dgm:pt modelId="{0E67163C-99A9-4260-82C4-41FD67C80BCD}" type="sibTrans" cxnId="{B426E708-D636-4C82-B474-DD31DCBC532E}">
      <dgm:prSet/>
      <dgm:spPr/>
      <dgm:t>
        <a:bodyPr/>
        <a:lstStyle/>
        <a:p>
          <a:endParaRPr lang="pt-BR"/>
        </a:p>
      </dgm:t>
    </dgm:pt>
    <dgm:pt modelId="{86F6F7B6-08BB-444B-A0E5-F06987A49AE7}">
      <dgm:prSet phldr="0" custT="1"/>
      <dgm:spPr/>
      <dgm:t>
        <a:bodyPr/>
        <a:lstStyle/>
        <a:p>
          <a:pPr>
            <a:lnSpc>
              <a:spcPct val="100000"/>
            </a:lnSpc>
            <a:spcAft>
              <a:spcPct val="35000"/>
            </a:spcAft>
          </a:pPr>
          <a:r>
            <a:rPr lang="pt-BR" sz="1800" b="0" dirty="0">
              <a:latin typeface="Calibri"/>
              <a:cs typeface="Calibri"/>
            </a:rPr>
            <a:t>Parceria </a:t>
          </a:r>
          <a:r>
            <a:rPr lang="pt-BR" sz="1800" b="0" dirty="0" err="1">
              <a:latin typeface="Calibri"/>
              <a:cs typeface="Calibri"/>
            </a:rPr>
            <a:t>Transformagov</a:t>
          </a:r>
          <a:r>
            <a:rPr lang="pt-BR" sz="1800" b="0" dirty="0">
              <a:latin typeface="Calibri"/>
              <a:cs typeface="Calibri"/>
            </a:rPr>
            <a:t>, </a:t>
          </a:r>
          <a:r>
            <a:rPr lang="pt-BR" sz="1800" b="0" dirty="0" err="1">
              <a:latin typeface="Calibri"/>
              <a:cs typeface="Calibri"/>
            </a:rPr>
            <a:t>Forgepe</a:t>
          </a:r>
          <a:r>
            <a:rPr lang="pt-BR" sz="1800" b="0" dirty="0">
              <a:latin typeface="Calibri"/>
              <a:cs typeface="Calibri"/>
            </a:rPr>
            <a:t>  e ENAP (piloto)</a:t>
          </a:r>
          <a:endParaRPr lang="en-US" sz="1800" b="0" dirty="0">
            <a:latin typeface="Calibri"/>
            <a:cs typeface="Calibri"/>
          </a:endParaRPr>
        </a:p>
      </dgm:t>
    </dgm:pt>
    <dgm:pt modelId="{87757907-A29A-4349-A18C-2A0DAAA5F975}" type="parTrans" cxnId="{BAACA41F-7111-4A9D-8BAF-020018DC57E2}">
      <dgm:prSet/>
      <dgm:spPr/>
      <dgm:t>
        <a:bodyPr/>
        <a:lstStyle/>
        <a:p>
          <a:endParaRPr lang="pt-BR"/>
        </a:p>
      </dgm:t>
    </dgm:pt>
    <dgm:pt modelId="{83DACA89-7811-4088-A84C-61856D6826CF}" type="sibTrans" cxnId="{BAACA41F-7111-4A9D-8BAF-020018DC57E2}">
      <dgm:prSet/>
      <dgm:spPr/>
      <dgm:t>
        <a:bodyPr/>
        <a:lstStyle/>
        <a:p>
          <a:endParaRPr lang="pt-BR"/>
        </a:p>
      </dgm:t>
    </dgm:pt>
    <dgm:pt modelId="{A625B00E-1DDA-47FC-AC6A-19FA4994BD7B}" type="pres">
      <dgm:prSet presAssocID="{91ED6703-91FE-47F8-A470-7036E45F62E7}" presName="root" presStyleCnt="0">
        <dgm:presLayoutVars>
          <dgm:chMax/>
          <dgm:chPref/>
          <dgm:animLvl val="lvl"/>
        </dgm:presLayoutVars>
      </dgm:prSet>
      <dgm:spPr/>
    </dgm:pt>
    <dgm:pt modelId="{ACAA0148-104C-4B5A-BB86-76AC4CD95A6B}" type="pres">
      <dgm:prSet presAssocID="{91ED6703-91FE-47F8-A470-7036E45F62E7}" presName="divider" presStyleLbl="fgAccFollowNode1" presStyleIdx="0" presStyleCnt="1"/>
      <dgm:spPr>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tailEnd type="triangle" w="lg" len="lg"/>
        </a:ln>
        <a:effectLst/>
      </dgm:spPr>
    </dgm:pt>
    <dgm:pt modelId="{9528DE89-0726-4FC5-AFBB-8C1BEFE54083}" type="pres">
      <dgm:prSet presAssocID="{91ED6703-91FE-47F8-A470-7036E45F62E7}" presName="nodes" presStyleCnt="0">
        <dgm:presLayoutVars>
          <dgm:chMax/>
          <dgm:chPref/>
          <dgm:animLvl val="lvl"/>
        </dgm:presLayoutVars>
      </dgm:prSet>
      <dgm:spPr/>
    </dgm:pt>
    <dgm:pt modelId="{C5D2C7B4-B94B-44C6-A3CC-59C03A750B6F}" type="pres">
      <dgm:prSet presAssocID="{47E61AC9-0446-4AC7-8509-771BD8D520EA}" presName="composite" presStyleCnt="0"/>
      <dgm:spPr/>
    </dgm:pt>
    <dgm:pt modelId="{984FA047-5F5B-4FB8-B60D-F5F7012FC395}" type="pres">
      <dgm:prSet presAssocID="{47E61AC9-0446-4AC7-8509-771BD8D520EA}" presName="L1TextContainer" presStyleLbl="revTx" presStyleIdx="0" presStyleCnt="6">
        <dgm:presLayoutVars>
          <dgm:chMax val="1"/>
          <dgm:chPref val="1"/>
          <dgm:bulletEnabled val="1"/>
        </dgm:presLayoutVars>
      </dgm:prSet>
      <dgm:spPr/>
    </dgm:pt>
    <dgm:pt modelId="{EADB975D-C06C-49F3-8E74-B6BC3FABFC9E}" type="pres">
      <dgm:prSet presAssocID="{47E61AC9-0446-4AC7-8509-771BD8D520EA}" presName="L2TextContainerWrapper" presStyleCnt="0">
        <dgm:presLayoutVars>
          <dgm:chMax val="0"/>
          <dgm:chPref val="0"/>
          <dgm:bulletEnabled val="1"/>
        </dgm:presLayoutVars>
      </dgm:prSet>
      <dgm:spPr/>
    </dgm:pt>
    <dgm:pt modelId="{E94261EF-3762-495B-8DB8-AB5FF1A1077D}" type="pres">
      <dgm:prSet presAssocID="{47E61AC9-0446-4AC7-8509-771BD8D520EA}" presName="L2TextContainer" presStyleLbl="bgAcc1" presStyleIdx="0" presStyleCnt="6" custLinFactNeighborY="8633"/>
      <dgm:spPr/>
    </dgm:pt>
    <dgm:pt modelId="{96F081EE-C55D-415F-8DA9-E1EE87D81730}" type="pres">
      <dgm:prSet presAssocID="{47E61AC9-0446-4AC7-8509-771BD8D520EA}" presName="FlexibleEmptyPlaceHolder" presStyleCnt="0"/>
      <dgm:spPr/>
    </dgm:pt>
    <dgm:pt modelId="{C698E657-99E1-48A0-821B-EA69DE377B40}" type="pres">
      <dgm:prSet presAssocID="{47E61AC9-0446-4AC7-8509-771BD8D520EA}" presName="ConnectLine" presStyleLbl="sibTrans1D1" presStyleIdx="0" presStyleCnt="6"/>
      <dgm:spPr>
        <a:noFill/>
        <a:ln w="6350" cap="flat" cmpd="sng" algn="ctr">
          <a:solidFill>
            <a:schemeClr val="accent1">
              <a:hueOff val="0"/>
              <a:satOff val="0"/>
              <a:lumOff val="0"/>
              <a:alphaOff val="0"/>
            </a:schemeClr>
          </a:solidFill>
          <a:prstDash val="dash"/>
          <a:miter lim="800000"/>
        </a:ln>
        <a:effectLst/>
      </dgm:spPr>
    </dgm:pt>
    <dgm:pt modelId="{C5E9071F-2849-4EA4-A5C5-4E07EE1B9613}" type="pres">
      <dgm:prSet presAssocID="{47E61AC9-0446-4AC7-8509-771BD8D520EA}" presName="ConnectorPoint" presStyleLbl="alignNode1" presStyleIdx="0" presStyleCnt="6"/>
      <dgm:spPr/>
    </dgm:pt>
    <dgm:pt modelId="{40426DBD-193B-4500-BC4C-0B16D200C567}" type="pres">
      <dgm:prSet presAssocID="{47E61AC9-0446-4AC7-8509-771BD8D520EA}" presName="EmptyPlaceHolder" presStyleCnt="0"/>
      <dgm:spPr/>
    </dgm:pt>
    <dgm:pt modelId="{447D5A30-675D-4B8D-B4D7-BDF07CD960E5}" type="pres">
      <dgm:prSet presAssocID="{6821D58A-39E6-45BF-BBD1-DB4949124BD6}" presName="spaceBetweenRectangles" presStyleCnt="0"/>
      <dgm:spPr/>
    </dgm:pt>
    <dgm:pt modelId="{94FDC38C-B196-426D-9E19-A1E6946581AA}" type="pres">
      <dgm:prSet presAssocID="{07AF0670-1234-4C07-BCE2-7D09A41397F9}" presName="composite" presStyleCnt="0"/>
      <dgm:spPr/>
    </dgm:pt>
    <dgm:pt modelId="{ED1D5A81-128D-4E76-840B-ECA33A497E40}" type="pres">
      <dgm:prSet presAssocID="{07AF0670-1234-4C07-BCE2-7D09A41397F9}" presName="L1TextContainer" presStyleLbl="revTx" presStyleIdx="1" presStyleCnt="6">
        <dgm:presLayoutVars>
          <dgm:chMax val="1"/>
          <dgm:chPref val="1"/>
          <dgm:bulletEnabled val="1"/>
        </dgm:presLayoutVars>
      </dgm:prSet>
      <dgm:spPr/>
    </dgm:pt>
    <dgm:pt modelId="{4DDBBA7B-33DE-4EF4-99D1-DDC27171D8D4}" type="pres">
      <dgm:prSet presAssocID="{07AF0670-1234-4C07-BCE2-7D09A41397F9}" presName="L2TextContainerWrapper" presStyleCnt="0">
        <dgm:presLayoutVars>
          <dgm:chMax val="0"/>
          <dgm:chPref val="0"/>
          <dgm:bulletEnabled val="1"/>
        </dgm:presLayoutVars>
      </dgm:prSet>
      <dgm:spPr/>
    </dgm:pt>
    <dgm:pt modelId="{06091D98-E964-4AB0-9C0B-F2729130A5CB}" type="pres">
      <dgm:prSet presAssocID="{07AF0670-1234-4C07-BCE2-7D09A41397F9}" presName="L2TextContainer" presStyleLbl="bgAcc1" presStyleIdx="1" presStyleCnt="6"/>
      <dgm:spPr/>
    </dgm:pt>
    <dgm:pt modelId="{4AAE52C2-6F61-4104-A508-F1C07AE85088}" type="pres">
      <dgm:prSet presAssocID="{07AF0670-1234-4C07-BCE2-7D09A41397F9}" presName="FlexibleEmptyPlaceHolder" presStyleCnt="0"/>
      <dgm:spPr/>
    </dgm:pt>
    <dgm:pt modelId="{5599AEBB-A686-4B08-A8BC-EEB5796AD6E5}" type="pres">
      <dgm:prSet presAssocID="{07AF0670-1234-4C07-BCE2-7D09A41397F9}" presName="ConnectLine" presStyleLbl="sibTrans1D1" presStyleIdx="1" presStyleCnt="6"/>
      <dgm:spPr>
        <a:noFill/>
        <a:ln w="6350" cap="flat" cmpd="sng" algn="ctr">
          <a:solidFill>
            <a:schemeClr val="accent1">
              <a:hueOff val="0"/>
              <a:satOff val="0"/>
              <a:lumOff val="0"/>
              <a:alphaOff val="0"/>
            </a:schemeClr>
          </a:solidFill>
          <a:prstDash val="dash"/>
          <a:miter lim="800000"/>
        </a:ln>
        <a:effectLst/>
      </dgm:spPr>
    </dgm:pt>
    <dgm:pt modelId="{3C16418F-3AEB-4CB2-8520-150E48E27682}" type="pres">
      <dgm:prSet presAssocID="{07AF0670-1234-4C07-BCE2-7D09A41397F9}" presName="ConnectorPoint" presStyleLbl="alignNode1" presStyleIdx="1" presStyleCnt="6"/>
      <dgm:spPr/>
    </dgm:pt>
    <dgm:pt modelId="{F4B1437D-B073-4CB0-9FE5-073D7D58A3D1}" type="pres">
      <dgm:prSet presAssocID="{07AF0670-1234-4C07-BCE2-7D09A41397F9}" presName="EmptyPlaceHolder" presStyleCnt="0"/>
      <dgm:spPr/>
    </dgm:pt>
    <dgm:pt modelId="{8A7D6E7F-6274-4328-840E-4C5519284E6B}" type="pres">
      <dgm:prSet presAssocID="{69DBE71E-0799-47C4-8169-EA529B1F762D}" presName="spaceBetweenRectangles" presStyleCnt="0"/>
      <dgm:spPr/>
    </dgm:pt>
    <dgm:pt modelId="{8B1D8D3D-F51F-4E5A-BC9D-7787FB8A36D5}" type="pres">
      <dgm:prSet presAssocID="{6EB824A6-47D9-4806-B67E-05B765080327}" presName="composite" presStyleCnt="0"/>
      <dgm:spPr/>
    </dgm:pt>
    <dgm:pt modelId="{BA8B0792-6EDD-4E0C-A0EB-5FBF22960188}" type="pres">
      <dgm:prSet presAssocID="{6EB824A6-47D9-4806-B67E-05B765080327}" presName="L1TextContainer" presStyleLbl="revTx" presStyleIdx="2" presStyleCnt="6">
        <dgm:presLayoutVars>
          <dgm:chMax val="1"/>
          <dgm:chPref val="1"/>
          <dgm:bulletEnabled val="1"/>
        </dgm:presLayoutVars>
      </dgm:prSet>
      <dgm:spPr/>
    </dgm:pt>
    <dgm:pt modelId="{CA50A156-761A-4542-82A9-44C8B3C77A5E}" type="pres">
      <dgm:prSet presAssocID="{6EB824A6-47D9-4806-B67E-05B765080327}" presName="L2TextContainerWrapper" presStyleCnt="0">
        <dgm:presLayoutVars>
          <dgm:chMax val="0"/>
          <dgm:chPref val="0"/>
          <dgm:bulletEnabled val="1"/>
        </dgm:presLayoutVars>
      </dgm:prSet>
      <dgm:spPr/>
    </dgm:pt>
    <dgm:pt modelId="{8D69127C-65E9-4471-BFAF-893C8DE818F9}" type="pres">
      <dgm:prSet presAssocID="{6EB824A6-47D9-4806-B67E-05B765080327}" presName="L2TextContainer" presStyleLbl="bgAcc1" presStyleIdx="2" presStyleCnt="6" custLinFactNeighborX="3884" custLinFactNeighborY="12371"/>
      <dgm:spPr/>
    </dgm:pt>
    <dgm:pt modelId="{ED18E01A-B3C0-4495-89BA-BCE398B742C6}" type="pres">
      <dgm:prSet presAssocID="{6EB824A6-47D9-4806-B67E-05B765080327}" presName="FlexibleEmptyPlaceHolder" presStyleCnt="0"/>
      <dgm:spPr/>
    </dgm:pt>
    <dgm:pt modelId="{8B544C91-B8E6-4900-AD5E-1DCD0F281852}" type="pres">
      <dgm:prSet presAssocID="{6EB824A6-47D9-4806-B67E-05B765080327}" presName="ConnectLine" presStyleLbl="sibTrans1D1" presStyleIdx="2" presStyleCnt="6"/>
      <dgm:spPr>
        <a:noFill/>
        <a:ln w="6350" cap="flat" cmpd="sng" algn="ctr">
          <a:solidFill>
            <a:schemeClr val="accent1">
              <a:hueOff val="0"/>
              <a:satOff val="0"/>
              <a:lumOff val="0"/>
              <a:alphaOff val="0"/>
            </a:schemeClr>
          </a:solidFill>
          <a:prstDash val="dash"/>
          <a:miter lim="800000"/>
        </a:ln>
        <a:effectLst/>
      </dgm:spPr>
    </dgm:pt>
    <dgm:pt modelId="{823DDEF9-1D80-4DBC-9439-175C88C5602E}" type="pres">
      <dgm:prSet presAssocID="{6EB824A6-47D9-4806-B67E-05B765080327}" presName="ConnectorPoint" presStyleLbl="alignNode1" presStyleIdx="2" presStyleCnt="6"/>
      <dgm:spPr/>
    </dgm:pt>
    <dgm:pt modelId="{AC2F923E-FEB4-4EEB-8E44-469A677E8AA3}" type="pres">
      <dgm:prSet presAssocID="{6EB824A6-47D9-4806-B67E-05B765080327}" presName="EmptyPlaceHolder" presStyleCnt="0"/>
      <dgm:spPr/>
    </dgm:pt>
    <dgm:pt modelId="{AC7B3BBF-0A25-4C5A-BD0F-CDC883932E6E}" type="pres">
      <dgm:prSet presAssocID="{694613DA-CF88-4839-9827-3D19876A225A}" presName="spaceBetweenRectangles" presStyleCnt="0"/>
      <dgm:spPr/>
    </dgm:pt>
    <dgm:pt modelId="{31E41507-6DDB-42BD-9A13-59623AFEC67D}" type="pres">
      <dgm:prSet presAssocID="{6DD63011-235B-4257-AFC9-2CFDDE5763E0}" presName="composite" presStyleCnt="0"/>
      <dgm:spPr/>
    </dgm:pt>
    <dgm:pt modelId="{8EF34B20-B775-45AF-872D-CB7D6C551646}" type="pres">
      <dgm:prSet presAssocID="{6DD63011-235B-4257-AFC9-2CFDDE5763E0}" presName="L1TextContainer" presStyleLbl="revTx" presStyleIdx="3" presStyleCnt="6">
        <dgm:presLayoutVars>
          <dgm:chMax val="1"/>
          <dgm:chPref val="1"/>
          <dgm:bulletEnabled val="1"/>
        </dgm:presLayoutVars>
      </dgm:prSet>
      <dgm:spPr/>
    </dgm:pt>
    <dgm:pt modelId="{CCCCAB71-5880-4765-918E-AA34387E5057}" type="pres">
      <dgm:prSet presAssocID="{6DD63011-235B-4257-AFC9-2CFDDE5763E0}" presName="L2TextContainerWrapper" presStyleCnt="0">
        <dgm:presLayoutVars>
          <dgm:chMax val="0"/>
          <dgm:chPref val="0"/>
          <dgm:bulletEnabled val="1"/>
        </dgm:presLayoutVars>
      </dgm:prSet>
      <dgm:spPr/>
    </dgm:pt>
    <dgm:pt modelId="{C4AB5F12-5D08-4F88-8681-646FD06313A6}" type="pres">
      <dgm:prSet presAssocID="{6DD63011-235B-4257-AFC9-2CFDDE5763E0}" presName="L2TextContainer" presStyleLbl="bgAcc1" presStyleIdx="3" presStyleCnt="6" custLinFactNeighborX="496" custLinFactNeighborY="-7052"/>
      <dgm:spPr/>
    </dgm:pt>
    <dgm:pt modelId="{EDB3CF5F-81EB-4647-B2AF-2FB802876269}" type="pres">
      <dgm:prSet presAssocID="{6DD63011-235B-4257-AFC9-2CFDDE5763E0}" presName="FlexibleEmptyPlaceHolder" presStyleCnt="0"/>
      <dgm:spPr/>
    </dgm:pt>
    <dgm:pt modelId="{D7F7FB7F-9160-4565-A08D-7D49CB6376AF}" type="pres">
      <dgm:prSet presAssocID="{6DD63011-235B-4257-AFC9-2CFDDE5763E0}" presName="ConnectLine" presStyleLbl="sibTrans1D1" presStyleIdx="3" presStyleCnt="6"/>
      <dgm:spPr>
        <a:noFill/>
        <a:ln w="6350" cap="flat" cmpd="sng" algn="ctr">
          <a:solidFill>
            <a:schemeClr val="accent1">
              <a:hueOff val="0"/>
              <a:satOff val="0"/>
              <a:lumOff val="0"/>
              <a:alphaOff val="0"/>
            </a:schemeClr>
          </a:solidFill>
          <a:prstDash val="dash"/>
          <a:miter lim="800000"/>
        </a:ln>
        <a:effectLst/>
      </dgm:spPr>
    </dgm:pt>
    <dgm:pt modelId="{72341291-76DC-40F0-A523-D624B3935A64}" type="pres">
      <dgm:prSet presAssocID="{6DD63011-235B-4257-AFC9-2CFDDE5763E0}" presName="ConnectorPoint" presStyleLbl="alignNode1" presStyleIdx="3" presStyleCnt="6"/>
      <dgm:spPr/>
    </dgm:pt>
    <dgm:pt modelId="{60D56421-98F6-4625-A1A2-551FFF59A3E9}" type="pres">
      <dgm:prSet presAssocID="{6DD63011-235B-4257-AFC9-2CFDDE5763E0}" presName="EmptyPlaceHolder" presStyleCnt="0"/>
      <dgm:spPr/>
    </dgm:pt>
    <dgm:pt modelId="{B9FB9D01-12C8-45EC-B5F2-891DFB701A81}" type="pres">
      <dgm:prSet presAssocID="{639F7160-9588-4FE7-9F8D-BD8F23204438}" presName="spaceBetweenRectangles" presStyleCnt="0"/>
      <dgm:spPr/>
    </dgm:pt>
    <dgm:pt modelId="{459AC105-1C5D-4029-9766-FAAD0F43DFA2}" type="pres">
      <dgm:prSet presAssocID="{C55D36D4-1B93-4D40-94E6-49A18F058B6D}" presName="composite" presStyleCnt="0"/>
      <dgm:spPr/>
    </dgm:pt>
    <dgm:pt modelId="{78936B18-7F65-440A-8F76-B8CC3E664DD0}" type="pres">
      <dgm:prSet presAssocID="{C55D36D4-1B93-4D40-94E6-49A18F058B6D}" presName="L1TextContainer" presStyleLbl="revTx" presStyleIdx="4" presStyleCnt="6" custScaleX="120611" custScaleY="132642" custLinFactNeighborX="12704" custLinFactNeighborY="4590">
        <dgm:presLayoutVars>
          <dgm:chMax val="1"/>
          <dgm:chPref val="1"/>
          <dgm:bulletEnabled val="1"/>
        </dgm:presLayoutVars>
      </dgm:prSet>
      <dgm:spPr/>
    </dgm:pt>
    <dgm:pt modelId="{239E1AF7-CCA4-490E-8A86-4EBBA14F605B}" type="pres">
      <dgm:prSet presAssocID="{C55D36D4-1B93-4D40-94E6-49A18F058B6D}" presName="L2TextContainerWrapper" presStyleCnt="0">
        <dgm:presLayoutVars>
          <dgm:chMax val="0"/>
          <dgm:chPref val="0"/>
          <dgm:bulletEnabled val="1"/>
        </dgm:presLayoutVars>
      </dgm:prSet>
      <dgm:spPr/>
    </dgm:pt>
    <dgm:pt modelId="{D54BE512-3FBE-4B9E-8FF3-F84B05F6DB20}" type="pres">
      <dgm:prSet presAssocID="{C55D36D4-1B93-4D40-94E6-49A18F058B6D}" presName="L2TextContainer" presStyleLbl="bgAcc1" presStyleIdx="4" presStyleCnt="6" custScaleX="130930" custScaleY="140474"/>
      <dgm:spPr/>
    </dgm:pt>
    <dgm:pt modelId="{A1B91B1D-100C-438C-B9A8-9E6AE66385BA}" type="pres">
      <dgm:prSet presAssocID="{C55D36D4-1B93-4D40-94E6-49A18F058B6D}" presName="FlexibleEmptyPlaceHolder" presStyleCnt="0"/>
      <dgm:spPr/>
    </dgm:pt>
    <dgm:pt modelId="{01300F89-9B32-41E0-95E2-B73BEB3FED62}" type="pres">
      <dgm:prSet presAssocID="{C55D36D4-1B93-4D40-94E6-49A18F058B6D}" presName="ConnectLine" presStyleLbl="sibTrans1D1" presStyleIdx="4" presStyleCnt="6"/>
      <dgm:spPr>
        <a:noFill/>
        <a:ln w="6350" cap="flat" cmpd="sng" algn="ctr">
          <a:solidFill>
            <a:schemeClr val="accent1">
              <a:hueOff val="0"/>
              <a:satOff val="0"/>
              <a:lumOff val="0"/>
              <a:alphaOff val="0"/>
            </a:schemeClr>
          </a:solidFill>
          <a:prstDash val="dash"/>
          <a:miter lim="800000"/>
        </a:ln>
        <a:effectLst/>
      </dgm:spPr>
    </dgm:pt>
    <dgm:pt modelId="{FF938868-61E3-442A-87E0-FBA1370EA11E}" type="pres">
      <dgm:prSet presAssocID="{C55D36D4-1B93-4D40-94E6-49A18F058B6D}" presName="ConnectorPoint" presStyleLbl="alignNode1" presStyleIdx="4" presStyleCnt="6"/>
      <dgm:spPr/>
    </dgm:pt>
    <dgm:pt modelId="{33B2962B-9BA1-4AFD-A6DE-63084B8F4D78}" type="pres">
      <dgm:prSet presAssocID="{C55D36D4-1B93-4D40-94E6-49A18F058B6D}" presName="EmptyPlaceHolder" presStyleCnt="0"/>
      <dgm:spPr/>
    </dgm:pt>
    <dgm:pt modelId="{F2FAA415-1879-4E2B-8C97-5F8555400AC5}" type="pres">
      <dgm:prSet presAssocID="{51BA5EA7-9897-48A5-B426-9D669B8D378E}" presName="spaceBetweenRectangles" presStyleCnt="0"/>
      <dgm:spPr/>
    </dgm:pt>
    <dgm:pt modelId="{82D87512-FAAF-4062-94A4-D5F37A0EFE0D}" type="pres">
      <dgm:prSet presAssocID="{E6C4C29A-7AD3-42C5-8C97-F8FCC1FE8D5E}" presName="composite" presStyleCnt="0"/>
      <dgm:spPr/>
    </dgm:pt>
    <dgm:pt modelId="{B6B375FD-817F-4115-AEB9-C8CC4F6BEA15}" type="pres">
      <dgm:prSet presAssocID="{E6C4C29A-7AD3-42C5-8C97-F8FCC1FE8D5E}" presName="L1TextContainer" presStyleLbl="revTx" presStyleIdx="5" presStyleCnt="6" custLinFactNeighborX="-867" custLinFactNeighborY="62436">
        <dgm:presLayoutVars>
          <dgm:chMax val="1"/>
          <dgm:chPref val="1"/>
          <dgm:bulletEnabled val="1"/>
        </dgm:presLayoutVars>
      </dgm:prSet>
      <dgm:spPr/>
    </dgm:pt>
    <dgm:pt modelId="{98C4E2E2-21B3-4CF3-822D-7C0B971CC344}" type="pres">
      <dgm:prSet presAssocID="{E6C4C29A-7AD3-42C5-8C97-F8FCC1FE8D5E}" presName="L2TextContainerWrapper" presStyleCnt="0">
        <dgm:presLayoutVars>
          <dgm:chMax val="0"/>
          <dgm:chPref val="0"/>
          <dgm:bulletEnabled val="1"/>
        </dgm:presLayoutVars>
      </dgm:prSet>
      <dgm:spPr/>
    </dgm:pt>
    <dgm:pt modelId="{59E88A9D-5E77-46A7-B9B7-35F3F71A29E1}" type="pres">
      <dgm:prSet presAssocID="{E6C4C29A-7AD3-42C5-8C97-F8FCC1FE8D5E}" presName="L2TextContainer" presStyleLbl="bgAcc1" presStyleIdx="5" presStyleCnt="6" custScaleX="154243" custScaleY="206750" custLinFactNeighborY="-39682"/>
      <dgm:spPr/>
    </dgm:pt>
    <dgm:pt modelId="{0888BF67-A68E-46E2-829D-AB2615CBDACC}" type="pres">
      <dgm:prSet presAssocID="{E6C4C29A-7AD3-42C5-8C97-F8FCC1FE8D5E}" presName="FlexibleEmptyPlaceHolder" presStyleCnt="0"/>
      <dgm:spPr/>
    </dgm:pt>
    <dgm:pt modelId="{B97F567C-EAF1-4DC0-8A7B-ADD570787DB7}" type="pres">
      <dgm:prSet presAssocID="{E6C4C29A-7AD3-42C5-8C97-F8FCC1FE8D5E}" presName="ConnectLine" presStyleLbl="sibTrans1D1" presStyleIdx="5" presStyleCnt="6" custLinFactNeighborY="-56559"/>
      <dgm:spPr>
        <a:noFill/>
        <a:ln w="6350" cap="flat" cmpd="sng" algn="ctr">
          <a:solidFill>
            <a:schemeClr val="accent1">
              <a:hueOff val="0"/>
              <a:satOff val="0"/>
              <a:lumOff val="0"/>
              <a:alphaOff val="0"/>
            </a:schemeClr>
          </a:solidFill>
          <a:prstDash val="dash"/>
          <a:miter lim="800000"/>
        </a:ln>
        <a:effectLst/>
      </dgm:spPr>
    </dgm:pt>
    <dgm:pt modelId="{170B8B7C-8660-47AF-81F3-EC52CE84D320}" type="pres">
      <dgm:prSet presAssocID="{E6C4C29A-7AD3-42C5-8C97-F8FCC1FE8D5E}" presName="ConnectorPoint" presStyleLbl="alignNode1" presStyleIdx="5" presStyleCnt="6" custLinFactY="-424096" custLinFactNeighborX="-25487" custLinFactNeighborY="-500000"/>
      <dgm:spPr/>
    </dgm:pt>
    <dgm:pt modelId="{B597EC96-F41B-48EF-BE16-1F647E7807A9}" type="pres">
      <dgm:prSet presAssocID="{E6C4C29A-7AD3-42C5-8C97-F8FCC1FE8D5E}" presName="EmptyPlaceHolder" presStyleCnt="0"/>
      <dgm:spPr/>
    </dgm:pt>
  </dgm:ptLst>
  <dgm:cxnLst>
    <dgm:cxn modelId="{B426E708-D636-4C82-B474-DD31DCBC532E}" srcId="{E6C4C29A-7AD3-42C5-8C97-F8FCC1FE8D5E}" destId="{18986DD0-EB20-4DDE-B535-6F0D1735122A}" srcOrd="3" destOrd="0" parTransId="{9DE7DB81-D8A9-4FBF-AA14-293BC38DF8AD}" sibTransId="{0E67163C-99A9-4260-82C4-41FD67C80BCD}"/>
    <dgm:cxn modelId="{E7951D0B-4A27-4BA1-9272-7CBB78422BB9}" srcId="{91ED6703-91FE-47F8-A470-7036E45F62E7}" destId="{6EB824A6-47D9-4806-B67E-05B765080327}" srcOrd="2" destOrd="0" parTransId="{C84FA04D-F80A-4850-A50A-ED5BC39A41AB}" sibTransId="{694613DA-CF88-4839-9827-3D19876A225A}"/>
    <dgm:cxn modelId="{B992F911-4766-45F2-B056-B41A4E784528}" srcId="{C55D36D4-1B93-4D40-94E6-49A18F058B6D}" destId="{6241297E-9356-4D8E-BDDD-BF71F6AB7181}" srcOrd="2" destOrd="0" parTransId="{5EB890AE-32CD-481B-9D04-41AB3EED9809}" sibTransId="{78C3F93E-C63B-4FF3-BF8F-95AF71660B99}"/>
    <dgm:cxn modelId="{A3A22D14-29A1-428C-A5C4-BF9B2944AB7F}" type="presOf" srcId="{1B2673EC-9744-4BF8-9FE7-F9F634AD40CA}" destId="{59E88A9D-5E77-46A7-B9B7-35F3F71A29E1}" srcOrd="0" destOrd="1" presId="urn:microsoft.com/office/officeart/2016/7/layout/BasicTimeline"/>
    <dgm:cxn modelId="{91307C16-9EBF-4649-9BFF-CA40634B2041}" srcId="{91ED6703-91FE-47F8-A470-7036E45F62E7}" destId="{C55D36D4-1B93-4D40-94E6-49A18F058B6D}" srcOrd="4" destOrd="0" parTransId="{EED28418-052D-4130-9290-A4072C1FF3E7}" sibTransId="{51BA5EA7-9897-48A5-B426-9D669B8D378E}"/>
    <dgm:cxn modelId="{7AD4E918-711B-4E05-983B-0ABEF305F471}" srcId="{07AF0670-1234-4C07-BCE2-7D09A41397F9}" destId="{2D5BF3F6-32CA-4B7F-85D5-EAD332E96079}" srcOrd="0" destOrd="0" parTransId="{0D137FB8-2072-43BD-8F16-D9FA25478907}" sibTransId="{ED3A598F-02F2-4CAE-8B87-E95ACE368CE3}"/>
    <dgm:cxn modelId="{5D3A841A-0737-43BF-9F1B-BC1EF9746E7E}" type="presOf" srcId="{E6C4C29A-7AD3-42C5-8C97-F8FCC1FE8D5E}" destId="{B6B375FD-817F-4115-AEB9-C8CC4F6BEA15}" srcOrd="0" destOrd="0" presId="urn:microsoft.com/office/officeart/2016/7/layout/BasicTimeline"/>
    <dgm:cxn modelId="{BAACA41F-7111-4A9D-8BAF-020018DC57E2}" srcId="{C55D36D4-1B93-4D40-94E6-49A18F058B6D}" destId="{86F6F7B6-08BB-444B-A0E5-F06987A49AE7}" srcOrd="3" destOrd="0" parTransId="{87757907-A29A-4349-A18C-2A0DAAA5F975}" sibTransId="{83DACA89-7811-4088-A84C-61856D6826CF}"/>
    <dgm:cxn modelId="{E460692B-4511-4007-A7AF-5EE494073E8C}" srcId="{6DD63011-235B-4257-AFC9-2CFDDE5763E0}" destId="{3A0B4197-5A66-494E-B9F6-651BD7BF9AF7}" srcOrd="0" destOrd="0" parTransId="{393102FF-3827-40D6-85E5-2DBD9654BAD1}" sibTransId="{C07A57E3-7389-4AA9-A5BF-5716E2017BA0}"/>
    <dgm:cxn modelId="{30AB3A2E-204B-4DFC-A9A9-DFB9A75CCB4B}" type="presOf" srcId="{6DD63011-235B-4257-AFC9-2CFDDE5763E0}" destId="{8EF34B20-B775-45AF-872D-CB7D6C551646}" srcOrd="0" destOrd="0" presId="urn:microsoft.com/office/officeart/2016/7/layout/BasicTimeline"/>
    <dgm:cxn modelId="{AE357633-0260-416D-8407-F0D7E27E4341}" srcId="{6EB824A6-47D9-4806-B67E-05B765080327}" destId="{85EBC124-2188-4A59-B76F-B84A1E1C7DA7}" srcOrd="1" destOrd="0" parTransId="{60AA73D4-359B-48B7-86A2-493634F6F3E0}" sibTransId="{89462F61-52D6-4170-A881-4FCE0679484A}"/>
    <dgm:cxn modelId="{99F6F735-148F-4E17-BB20-A617638CFCA1}" type="presOf" srcId="{07AF0670-1234-4C07-BCE2-7D09A41397F9}" destId="{ED1D5A81-128D-4E76-840B-ECA33A497E40}" srcOrd="0" destOrd="0" presId="urn:microsoft.com/office/officeart/2016/7/layout/BasicTimeline"/>
    <dgm:cxn modelId="{F28ACF3E-ED50-416E-B813-8CA729DE7523}" srcId="{91ED6703-91FE-47F8-A470-7036E45F62E7}" destId="{6DD63011-235B-4257-AFC9-2CFDDE5763E0}" srcOrd="3" destOrd="0" parTransId="{9D0A0E4D-95B3-4712-9BCB-1F9758BB571F}" sibTransId="{639F7160-9588-4FE7-9F8D-BD8F23204438}"/>
    <dgm:cxn modelId="{B7AD0842-11D4-48E5-9F9B-155BDD8989A2}" type="presOf" srcId="{F23AE4A5-5E6F-431E-BD56-C04946AEFB0B}" destId="{D54BE512-3FBE-4B9E-8FF3-F84B05F6DB20}" srcOrd="0" destOrd="0" presId="urn:microsoft.com/office/officeart/2016/7/layout/BasicTimeline"/>
    <dgm:cxn modelId="{A3CF2463-6263-4F49-92F8-D32F8D240588}" srcId="{C55D36D4-1B93-4D40-94E6-49A18F058B6D}" destId="{0AA24F9E-3CDE-4A34-ACBE-C2B3B15488AB}" srcOrd="1" destOrd="0" parTransId="{7ADD4694-5617-43D5-8528-0F5822F8E940}" sibTransId="{39227958-FAB4-4814-A639-7BE20CB255FF}"/>
    <dgm:cxn modelId="{74FEE263-C91F-4E45-9243-3F3B0AB4E35D}" type="presOf" srcId="{91ED6703-91FE-47F8-A470-7036E45F62E7}" destId="{A625B00E-1DDA-47FC-AC6A-19FA4994BD7B}" srcOrd="0" destOrd="0" presId="urn:microsoft.com/office/officeart/2016/7/layout/BasicTimeline"/>
    <dgm:cxn modelId="{98410246-F0D7-4FDC-89B1-157DE6B70019}" srcId="{47E61AC9-0446-4AC7-8509-771BD8D520EA}" destId="{06B0FD9B-AC88-4383-A230-9063A990B567}" srcOrd="0" destOrd="0" parTransId="{47786D54-C4EA-421A-920B-EFB0B274E263}" sibTransId="{BC909DD9-BAFC-4191-BFB4-D599C2DAC58F}"/>
    <dgm:cxn modelId="{8A72F266-BC9F-4F24-A989-0ADC19A3A2A1}" type="presOf" srcId="{6241297E-9356-4D8E-BDDD-BF71F6AB7181}" destId="{D54BE512-3FBE-4B9E-8FF3-F84B05F6DB20}" srcOrd="0" destOrd="2" presId="urn:microsoft.com/office/officeart/2016/7/layout/BasicTimeline"/>
    <dgm:cxn modelId="{7AEE9867-87D6-486A-8D00-0C5EFB626649}" srcId="{E6C4C29A-7AD3-42C5-8C97-F8FCC1FE8D5E}" destId="{57EF3D04-94D5-4E97-922D-56D748CA86C1}" srcOrd="2" destOrd="0" parTransId="{187E1273-B4B3-44FB-8C2E-69C8D009E51E}" sibTransId="{98E15018-B910-47BD-BA8D-CB18C525A1A3}"/>
    <dgm:cxn modelId="{3DF0DA68-E133-45CE-A0D7-7D34F0DBB081}" type="presOf" srcId="{B3031F01-E250-494D-848B-68DB636054FC}" destId="{59E88A9D-5E77-46A7-B9B7-35F3F71A29E1}" srcOrd="0" destOrd="0" presId="urn:microsoft.com/office/officeart/2016/7/layout/BasicTimeline"/>
    <dgm:cxn modelId="{A968714D-8712-4D21-810E-CA9D5D0001A6}" type="presOf" srcId="{18986DD0-EB20-4DDE-B535-6F0D1735122A}" destId="{59E88A9D-5E77-46A7-B9B7-35F3F71A29E1}" srcOrd="0" destOrd="3" presId="urn:microsoft.com/office/officeart/2016/7/layout/BasicTimeline"/>
    <dgm:cxn modelId="{60D03E4F-9FDB-418E-93B2-66E3BB5FF36B}" srcId="{47E61AC9-0446-4AC7-8509-771BD8D520EA}" destId="{99715E1C-EE9C-4CED-9C12-914F5BC69260}" srcOrd="2" destOrd="0" parTransId="{876B437B-63B3-491B-BD37-3BB7CFC8D88D}" sibTransId="{865710FF-62BB-4740-967A-6892D64D469B}"/>
    <dgm:cxn modelId="{0C860C72-25E0-4139-9840-EC4215ACD901}" type="presOf" srcId="{85EBC124-2188-4A59-B76F-B84A1E1C7DA7}" destId="{8D69127C-65E9-4471-BFAF-893C8DE818F9}" srcOrd="0" destOrd="1" presId="urn:microsoft.com/office/officeart/2016/7/layout/BasicTimeline"/>
    <dgm:cxn modelId="{82449453-7034-437D-AA4D-9BE7B8829C6D}" type="presOf" srcId="{208B4ED0-719E-49CD-BEC9-37987D5DDBD1}" destId="{8D69127C-65E9-4471-BFAF-893C8DE818F9}" srcOrd="0" destOrd="0" presId="urn:microsoft.com/office/officeart/2016/7/layout/BasicTimeline"/>
    <dgm:cxn modelId="{AE8A5355-42AD-46A1-AC59-3F35BEF31777}" type="presOf" srcId="{99715E1C-EE9C-4CED-9C12-914F5BC69260}" destId="{E94261EF-3762-495B-8DB8-AB5FF1A1077D}" srcOrd="0" destOrd="2" presId="urn:microsoft.com/office/officeart/2016/7/layout/BasicTimeline"/>
    <dgm:cxn modelId="{79E9DA78-2F6B-407D-8706-DDEDF2CCC248}" type="presOf" srcId="{C55D36D4-1B93-4D40-94E6-49A18F058B6D}" destId="{78936B18-7F65-440A-8F76-B8CC3E664DD0}" srcOrd="0" destOrd="0" presId="urn:microsoft.com/office/officeart/2016/7/layout/BasicTimeline"/>
    <dgm:cxn modelId="{FA64335A-454B-43FD-89F5-9A6AC95AC968}" srcId="{6EB824A6-47D9-4806-B67E-05B765080327}" destId="{208B4ED0-719E-49CD-BEC9-37987D5DDBD1}" srcOrd="0" destOrd="0" parTransId="{9FCB8C13-8530-41F7-845B-0C277236BC09}" sibTransId="{BB6E31E7-78EE-46A7-BB74-F0EDD10FC507}"/>
    <dgm:cxn modelId="{4A189F5A-9A6C-47CF-B7B7-4F8D1274E0C4}" type="presOf" srcId="{6EB824A6-47D9-4806-B67E-05B765080327}" destId="{BA8B0792-6EDD-4E0C-A0EB-5FBF22960188}" srcOrd="0" destOrd="0" presId="urn:microsoft.com/office/officeart/2016/7/layout/BasicTimeline"/>
    <dgm:cxn modelId="{439B1981-24F0-4D1F-BBA3-18950BE775A7}" type="presOf" srcId="{BE1CB0A0-C479-4CBE-B6CD-BB087E6F8EC9}" destId="{E94261EF-3762-495B-8DB8-AB5FF1A1077D}" srcOrd="0" destOrd="1" presId="urn:microsoft.com/office/officeart/2016/7/layout/BasicTimeline"/>
    <dgm:cxn modelId="{B9C82D87-1C9C-4EBE-86A5-B9BFB57B2390}" type="presOf" srcId="{3D739ABA-8B19-4446-A6C4-E69C0C41D03F}" destId="{C4AB5F12-5D08-4F88-8681-646FD06313A6}" srcOrd="0" destOrd="1" presId="urn:microsoft.com/office/officeart/2016/7/layout/BasicTimeline"/>
    <dgm:cxn modelId="{796E3196-45FE-4B0F-B7BF-84B6B142CA27}" srcId="{47E61AC9-0446-4AC7-8509-771BD8D520EA}" destId="{BE1CB0A0-C479-4CBE-B6CD-BB087E6F8EC9}" srcOrd="1" destOrd="0" parTransId="{5264A0AD-B8BC-4B12-86D0-9548C7F46077}" sibTransId="{7AD9C597-E518-416C-A626-EB52E41D9D69}"/>
    <dgm:cxn modelId="{CCE1439D-5815-4F50-8253-98E5C2D58EE7}" srcId="{E6C4C29A-7AD3-42C5-8C97-F8FCC1FE8D5E}" destId="{B3031F01-E250-494D-848B-68DB636054FC}" srcOrd="0" destOrd="0" parTransId="{C09AA5C4-0783-4053-8D3D-65B1F0C8356E}" sibTransId="{F8B5DE5D-753E-4974-A835-D9ADF48436B0}"/>
    <dgm:cxn modelId="{0CF690A0-1BB4-45F0-A6B3-7F058D4E6F4F}" srcId="{91ED6703-91FE-47F8-A470-7036E45F62E7}" destId="{07AF0670-1234-4C07-BCE2-7D09A41397F9}" srcOrd="1" destOrd="0" parTransId="{54E3F7AD-566D-4ADA-B983-913CE005A4CE}" sibTransId="{69DBE71E-0799-47C4-8169-EA529B1F762D}"/>
    <dgm:cxn modelId="{AF153AA9-9C0E-4EA5-B123-A9DF76A16EA0}" srcId="{E6C4C29A-7AD3-42C5-8C97-F8FCC1FE8D5E}" destId="{1B2673EC-9744-4BF8-9FE7-F9F634AD40CA}" srcOrd="1" destOrd="0" parTransId="{CC6D3841-AC66-4B41-ABB1-30FE9B8059AC}" sibTransId="{2E93932E-82BC-44F0-9C3C-3AFFAECF407A}"/>
    <dgm:cxn modelId="{5C4E5AC3-4C00-4F8F-BB8A-B8E13B477ACF}" type="presOf" srcId="{0AA24F9E-3CDE-4A34-ACBE-C2B3B15488AB}" destId="{D54BE512-3FBE-4B9E-8FF3-F84B05F6DB20}" srcOrd="0" destOrd="1" presId="urn:microsoft.com/office/officeart/2016/7/layout/BasicTimeline"/>
    <dgm:cxn modelId="{44D4D6C5-585D-423E-AA6F-028319D0F4F5}" type="presOf" srcId="{301FDBCA-9558-4626-AADA-A6B2D34CF345}" destId="{06091D98-E964-4AB0-9C0B-F2729130A5CB}" srcOrd="0" destOrd="1" presId="urn:microsoft.com/office/officeart/2016/7/layout/BasicTimeline"/>
    <dgm:cxn modelId="{637C60C9-ACAF-4AE7-AF62-64316917E0A1}" srcId="{C55D36D4-1B93-4D40-94E6-49A18F058B6D}" destId="{F23AE4A5-5E6F-431E-BD56-C04946AEFB0B}" srcOrd="0" destOrd="0" parTransId="{C4A306E2-EDDE-4DE8-BEE0-B7797D6A12B0}" sibTransId="{71BAB2B2-A6DB-4458-BECD-CAD02102DE94}"/>
    <dgm:cxn modelId="{C1061FCB-F502-4F9C-AC36-2C2A3B37D0FD}" type="presOf" srcId="{06B0FD9B-AC88-4383-A230-9063A990B567}" destId="{E94261EF-3762-495B-8DB8-AB5FF1A1077D}" srcOrd="0" destOrd="0" presId="urn:microsoft.com/office/officeart/2016/7/layout/BasicTimeline"/>
    <dgm:cxn modelId="{670B53D0-D2DD-4982-9253-58517E93C40F}" srcId="{6DD63011-235B-4257-AFC9-2CFDDE5763E0}" destId="{3D739ABA-8B19-4446-A6C4-E69C0C41D03F}" srcOrd="1" destOrd="0" parTransId="{A0C2B5BE-8508-490A-8FE2-D69308BB1DE1}" sibTransId="{3DF5E8E6-2E6E-4703-9F3B-AC7D6B4957C9}"/>
    <dgm:cxn modelId="{03654DD8-BA32-41FF-BF11-162E2F31D7D5}" srcId="{91ED6703-91FE-47F8-A470-7036E45F62E7}" destId="{47E61AC9-0446-4AC7-8509-771BD8D520EA}" srcOrd="0" destOrd="0" parTransId="{69D7EEC7-6BE8-451F-9AE2-3ED303F31570}" sibTransId="{6821D58A-39E6-45BF-BBD1-DB4949124BD6}"/>
    <dgm:cxn modelId="{13E79EDD-546B-45E3-A9F0-FEB2154F0C8F}" srcId="{91ED6703-91FE-47F8-A470-7036E45F62E7}" destId="{E6C4C29A-7AD3-42C5-8C97-F8FCC1FE8D5E}" srcOrd="5" destOrd="0" parTransId="{35B87B14-3274-4D31-BA43-63E1EE7B274A}" sibTransId="{6194AE94-5150-4557-992A-9B232DB6DF90}"/>
    <dgm:cxn modelId="{0AAE0CDE-9549-4D8D-80B8-DF4E43C49982}" type="presOf" srcId="{47E61AC9-0446-4AC7-8509-771BD8D520EA}" destId="{984FA047-5F5B-4FB8-B60D-F5F7012FC395}" srcOrd="0" destOrd="0" presId="urn:microsoft.com/office/officeart/2016/7/layout/BasicTimeline"/>
    <dgm:cxn modelId="{8783DAE2-329D-40B0-B3C4-8255AC6232AD}" srcId="{07AF0670-1234-4C07-BCE2-7D09A41397F9}" destId="{301FDBCA-9558-4626-AADA-A6B2D34CF345}" srcOrd="1" destOrd="0" parTransId="{35F867CF-DBFD-409D-9522-C377C154469C}" sibTransId="{57F2DD49-56D2-4232-BDF6-CF72A39E7728}"/>
    <dgm:cxn modelId="{26FEBBE9-6D6F-4A56-917B-C3B77B1A29F4}" type="presOf" srcId="{3A0B4197-5A66-494E-B9F6-651BD7BF9AF7}" destId="{C4AB5F12-5D08-4F88-8681-646FD06313A6}" srcOrd="0" destOrd="0" presId="urn:microsoft.com/office/officeart/2016/7/layout/BasicTimeline"/>
    <dgm:cxn modelId="{95F76AEC-48BE-42E6-A2B4-88882CCF1B80}" type="presOf" srcId="{57EF3D04-94D5-4E97-922D-56D748CA86C1}" destId="{59E88A9D-5E77-46A7-B9B7-35F3F71A29E1}" srcOrd="0" destOrd="2" presId="urn:microsoft.com/office/officeart/2016/7/layout/BasicTimeline"/>
    <dgm:cxn modelId="{71DF32EF-9A42-44CC-AA44-D397904D23F8}" type="presOf" srcId="{2D5BF3F6-32CA-4B7F-85D5-EAD332E96079}" destId="{06091D98-E964-4AB0-9C0B-F2729130A5CB}" srcOrd="0" destOrd="0" presId="urn:microsoft.com/office/officeart/2016/7/layout/BasicTimeline"/>
    <dgm:cxn modelId="{C61FECF7-C684-4DFD-835A-2745A9A50B9A}" type="presOf" srcId="{86F6F7B6-08BB-444B-A0E5-F06987A49AE7}" destId="{D54BE512-3FBE-4B9E-8FF3-F84B05F6DB20}" srcOrd="0" destOrd="3" presId="urn:microsoft.com/office/officeart/2016/7/layout/BasicTimeline"/>
    <dgm:cxn modelId="{F902CBE4-4522-4DB2-9904-FBBC69167921}" type="presParOf" srcId="{A625B00E-1DDA-47FC-AC6A-19FA4994BD7B}" destId="{ACAA0148-104C-4B5A-BB86-76AC4CD95A6B}" srcOrd="0" destOrd="0" presId="urn:microsoft.com/office/officeart/2016/7/layout/BasicTimeline"/>
    <dgm:cxn modelId="{D93E7D41-841F-4B8F-A540-7EB43DC03539}" type="presParOf" srcId="{A625B00E-1DDA-47FC-AC6A-19FA4994BD7B}" destId="{9528DE89-0726-4FC5-AFBB-8C1BEFE54083}" srcOrd="1" destOrd="0" presId="urn:microsoft.com/office/officeart/2016/7/layout/BasicTimeline"/>
    <dgm:cxn modelId="{E0E53D2F-5691-4460-86BE-3DBAD8800348}" type="presParOf" srcId="{9528DE89-0726-4FC5-AFBB-8C1BEFE54083}" destId="{C5D2C7B4-B94B-44C6-A3CC-59C03A750B6F}" srcOrd="0" destOrd="0" presId="urn:microsoft.com/office/officeart/2016/7/layout/BasicTimeline"/>
    <dgm:cxn modelId="{B60DAB3D-6B15-47B7-9372-5F21555BDE52}" type="presParOf" srcId="{C5D2C7B4-B94B-44C6-A3CC-59C03A750B6F}" destId="{984FA047-5F5B-4FB8-B60D-F5F7012FC395}" srcOrd="0" destOrd="0" presId="urn:microsoft.com/office/officeart/2016/7/layout/BasicTimeline"/>
    <dgm:cxn modelId="{76264861-99EE-469B-9058-2105ADBC6776}" type="presParOf" srcId="{C5D2C7B4-B94B-44C6-A3CC-59C03A750B6F}" destId="{EADB975D-C06C-49F3-8E74-B6BC3FABFC9E}" srcOrd="1" destOrd="0" presId="urn:microsoft.com/office/officeart/2016/7/layout/BasicTimeline"/>
    <dgm:cxn modelId="{2A4FB606-6F34-4FDB-AEF2-A4CDBCF08FE3}" type="presParOf" srcId="{EADB975D-C06C-49F3-8E74-B6BC3FABFC9E}" destId="{E94261EF-3762-495B-8DB8-AB5FF1A1077D}" srcOrd="0" destOrd="0" presId="urn:microsoft.com/office/officeart/2016/7/layout/BasicTimeline"/>
    <dgm:cxn modelId="{21ECA8E7-5A31-4004-8796-9C8DB3DA3B05}" type="presParOf" srcId="{EADB975D-C06C-49F3-8E74-B6BC3FABFC9E}" destId="{96F081EE-C55D-415F-8DA9-E1EE87D81730}" srcOrd="1" destOrd="0" presId="urn:microsoft.com/office/officeart/2016/7/layout/BasicTimeline"/>
    <dgm:cxn modelId="{43F8C586-CC99-45EA-BB65-E4D004626BFA}" type="presParOf" srcId="{C5D2C7B4-B94B-44C6-A3CC-59C03A750B6F}" destId="{C698E657-99E1-48A0-821B-EA69DE377B40}" srcOrd="2" destOrd="0" presId="urn:microsoft.com/office/officeart/2016/7/layout/BasicTimeline"/>
    <dgm:cxn modelId="{6020460F-A5EB-4650-85E4-8BF26AB837C9}" type="presParOf" srcId="{C5D2C7B4-B94B-44C6-A3CC-59C03A750B6F}" destId="{C5E9071F-2849-4EA4-A5C5-4E07EE1B9613}" srcOrd="3" destOrd="0" presId="urn:microsoft.com/office/officeart/2016/7/layout/BasicTimeline"/>
    <dgm:cxn modelId="{404EE59F-498F-4168-973D-E1571D47FEE0}" type="presParOf" srcId="{C5D2C7B4-B94B-44C6-A3CC-59C03A750B6F}" destId="{40426DBD-193B-4500-BC4C-0B16D200C567}" srcOrd="4" destOrd="0" presId="urn:microsoft.com/office/officeart/2016/7/layout/BasicTimeline"/>
    <dgm:cxn modelId="{59EACD6D-31AA-4813-A7D2-74F21E118685}" type="presParOf" srcId="{9528DE89-0726-4FC5-AFBB-8C1BEFE54083}" destId="{447D5A30-675D-4B8D-B4D7-BDF07CD960E5}" srcOrd="1" destOrd="0" presId="urn:microsoft.com/office/officeart/2016/7/layout/BasicTimeline"/>
    <dgm:cxn modelId="{413E8495-683E-41DB-B830-6E101B0BF155}" type="presParOf" srcId="{9528DE89-0726-4FC5-AFBB-8C1BEFE54083}" destId="{94FDC38C-B196-426D-9E19-A1E6946581AA}" srcOrd="2" destOrd="0" presId="urn:microsoft.com/office/officeart/2016/7/layout/BasicTimeline"/>
    <dgm:cxn modelId="{85001086-FD35-4E1C-9A38-D7E24D79D8EF}" type="presParOf" srcId="{94FDC38C-B196-426D-9E19-A1E6946581AA}" destId="{ED1D5A81-128D-4E76-840B-ECA33A497E40}" srcOrd="0" destOrd="0" presId="urn:microsoft.com/office/officeart/2016/7/layout/BasicTimeline"/>
    <dgm:cxn modelId="{77F6CCEB-24DB-4090-A8F4-9978E590E223}" type="presParOf" srcId="{94FDC38C-B196-426D-9E19-A1E6946581AA}" destId="{4DDBBA7B-33DE-4EF4-99D1-DDC27171D8D4}" srcOrd="1" destOrd="0" presId="urn:microsoft.com/office/officeart/2016/7/layout/BasicTimeline"/>
    <dgm:cxn modelId="{0EE7B29E-0561-4E9B-A1EA-590EF1632415}" type="presParOf" srcId="{4DDBBA7B-33DE-4EF4-99D1-DDC27171D8D4}" destId="{06091D98-E964-4AB0-9C0B-F2729130A5CB}" srcOrd="0" destOrd="0" presId="urn:microsoft.com/office/officeart/2016/7/layout/BasicTimeline"/>
    <dgm:cxn modelId="{8DD4FCFB-9834-4028-95CF-B52885354868}" type="presParOf" srcId="{4DDBBA7B-33DE-4EF4-99D1-DDC27171D8D4}" destId="{4AAE52C2-6F61-4104-A508-F1C07AE85088}" srcOrd="1" destOrd="0" presId="urn:microsoft.com/office/officeart/2016/7/layout/BasicTimeline"/>
    <dgm:cxn modelId="{678E89AD-9341-4C15-82FF-D50F0EB64890}" type="presParOf" srcId="{94FDC38C-B196-426D-9E19-A1E6946581AA}" destId="{5599AEBB-A686-4B08-A8BC-EEB5796AD6E5}" srcOrd="2" destOrd="0" presId="urn:microsoft.com/office/officeart/2016/7/layout/BasicTimeline"/>
    <dgm:cxn modelId="{D7D893E4-B142-4008-B83A-B77095B76126}" type="presParOf" srcId="{94FDC38C-B196-426D-9E19-A1E6946581AA}" destId="{3C16418F-3AEB-4CB2-8520-150E48E27682}" srcOrd="3" destOrd="0" presId="urn:microsoft.com/office/officeart/2016/7/layout/BasicTimeline"/>
    <dgm:cxn modelId="{C287DE57-4FB3-4675-B3AC-4281038CA04D}" type="presParOf" srcId="{94FDC38C-B196-426D-9E19-A1E6946581AA}" destId="{F4B1437D-B073-4CB0-9FE5-073D7D58A3D1}" srcOrd="4" destOrd="0" presId="urn:microsoft.com/office/officeart/2016/7/layout/BasicTimeline"/>
    <dgm:cxn modelId="{9A31AB58-BB74-415A-BE64-94933E363254}" type="presParOf" srcId="{9528DE89-0726-4FC5-AFBB-8C1BEFE54083}" destId="{8A7D6E7F-6274-4328-840E-4C5519284E6B}" srcOrd="3" destOrd="0" presId="urn:microsoft.com/office/officeart/2016/7/layout/BasicTimeline"/>
    <dgm:cxn modelId="{313682F3-2A74-4B6C-81BA-9C9A8562B4FF}" type="presParOf" srcId="{9528DE89-0726-4FC5-AFBB-8C1BEFE54083}" destId="{8B1D8D3D-F51F-4E5A-BC9D-7787FB8A36D5}" srcOrd="4" destOrd="0" presId="urn:microsoft.com/office/officeart/2016/7/layout/BasicTimeline"/>
    <dgm:cxn modelId="{FC6BE57D-172D-4498-9F95-8A945252EDDC}" type="presParOf" srcId="{8B1D8D3D-F51F-4E5A-BC9D-7787FB8A36D5}" destId="{BA8B0792-6EDD-4E0C-A0EB-5FBF22960188}" srcOrd="0" destOrd="0" presId="urn:microsoft.com/office/officeart/2016/7/layout/BasicTimeline"/>
    <dgm:cxn modelId="{71C5B11D-27B6-417D-AA41-ED7669DDCBB3}" type="presParOf" srcId="{8B1D8D3D-F51F-4E5A-BC9D-7787FB8A36D5}" destId="{CA50A156-761A-4542-82A9-44C8B3C77A5E}" srcOrd="1" destOrd="0" presId="urn:microsoft.com/office/officeart/2016/7/layout/BasicTimeline"/>
    <dgm:cxn modelId="{7E001CC8-EEA4-4392-AB03-769342BE142D}" type="presParOf" srcId="{CA50A156-761A-4542-82A9-44C8B3C77A5E}" destId="{8D69127C-65E9-4471-BFAF-893C8DE818F9}" srcOrd="0" destOrd="0" presId="urn:microsoft.com/office/officeart/2016/7/layout/BasicTimeline"/>
    <dgm:cxn modelId="{48C74116-29E1-4AAD-AD3C-0E89DA00D6AF}" type="presParOf" srcId="{CA50A156-761A-4542-82A9-44C8B3C77A5E}" destId="{ED18E01A-B3C0-4495-89BA-BCE398B742C6}" srcOrd="1" destOrd="0" presId="urn:microsoft.com/office/officeart/2016/7/layout/BasicTimeline"/>
    <dgm:cxn modelId="{DBA4B1A8-3750-41AC-9690-8A0A6E87137F}" type="presParOf" srcId="{8B1D8D3D-F51F-4E5A-BC9D-7787FB8A36D5}" destId="{8B544C91-B8E6-4900-AD5E-1DCD0F281852}" srcOrd="2" destOrd="0" presId="urn:microsoft.com/office/officeart/2016/7/layout/BasicTimeline"/>
    <dgm:cxn modelId="{9D9217B7-6724-455E-844F-8472B503C391}" type="presParOf" srcId="{8B1D8D3D-F51F-4E5A-BC9D-7787FB8A36D5}" destId="{823DDEF9-1D80-4DBC-9439-175C88C5602E}" srcOrd="3" destOrd="0" presId="urn:microsoft.com/office/officeart/2016/7/layout/BasicTimeline"/>
    <dgm:cxn modelId="{1AEB7C20-B5F4-4D34-99F8-AB280438DFBB}" type="presParOf" srcId="{8B1D8D3D-F51F-4E5A-BC9D-7787FB8A36D5}" destId="{AC2F923E-FEB4-4EEB-8E44-469A677E8AA3}" srcOrd="4" destOrd="0" presId="urn:microsoft.com/office/officeart/2016/7/layout/BasicTimeline"/>
    <dgm:cxn modelId="{35B1904F-9B94-4240-9D73-3ECDEEF34DF6}" type="presParOf" srcId="{9528DE89-0726-4FC5-AFBB-8C1BEFE54083}" destId="{AC7B3BBF-0A25-4C5A-BD0F-CDC883932E6E}" srcOrd="5" destOrd="0" presId="urn:microsoft.com/office/officeart/2016/7/layout/BasicTimeline"/>
    <dgm:cxn modelId="{32CE358B-9BC1-448D-9619-84DAE690DF36}" type="presParOf" srcId="{9528DE89-0726-4FC5-AFBB-8C1BEFE54083}" destId="{31E41507-6DDB-42BD-9A13-59623AFEC67D}" srcOrd="6" destOrd="0" presId="urn:microsoft.com/office/officeart/2016/7/layout/BasicTimeline"/>
    <dgm:cxn modelId="{062BD1EC-896D-4A74-95DE-E51019F1F0DF}" type="presParOf" srcId="{31E41507-6DDB-42BD-9A13-59623AFEC67D}" destId="{8EF34B20-B775-45AF-872D-CB7D6C551646}" srcOrd="0" destOrd="0" presId="urn:microsoft.com/office/officeart/2016/7/layout/BasicTimeline"/>
    <dgm:cxn modelId="{A92F8CB7-55DF-4605-AB4E-9383B23D942B}" type="presParOf" srcId="{31E41507-6DDB-42BD-9A13-59623AFEC67D}" destId="{CCCCAB71-5880-4765-918E-AA34387E5057}" srcOrd="1" destOrd="0" presId="urn:microsoft.com/office/officeart/2016/7/layout/BasicTimeline"/>
    <dgm:cxn modelId="{FA01B860-E58D-40E7-9021-E7530A1A77E7}" type="presParOf" srcId="{CCCCAB71-5880-4765-918E-AA34387E5057}" destId="{C4AB5F12-5D08-4F88-8681-646FD06313A6}" srcOrd="0" destOrd="0" presId="urn:microsoft.com/office/officeart/2016/7/layout/BasicTimeline"/>
    <dgm:cxn modelId="{3D4EFBB8-AE4A-42B9-B8C9-ECCA36C6028C}" type="presParOf" srcId="{CCCCAB71-5880-4765-918E-AA34387E5057}" destId="{EDB3CF5F-81EB-4647-B2AF-2FB802876269}" srcOrd="1" destOrd="0" presId="urn:microsoft.com/office/officeart/2016/7/layout/BasicTimeline"/>
    <dgm:cxn modelId="{0C6B4D5E-5851-44EA-BAD8-79D232886BFB}" type="presParOf" srcId="{31E41507-6DDB-42BD-9A13-59623AFEC67D}" destId="{D7F7FB7F-9160-4565-A08D-7D49CB6376AF}" srcOrd="2" destOrd="0" presId="urn:microsoft.com/office/officeart/2016/7/layout/BasicTimeline"/>
    <dgm:cxn modelId="{684026A2-C66A-45CB-87EC-EAE0289E4EE0}" type="presParOf" srcId="{31E41507-6DDB-42BD-9A13-59623AFEC67D}" destId="{72341291-76DC-40F0-A523-D624B3935A64}" srcOrd="3" destOrd="0" presId="urn:microsoft.com/office/officeart/2016/7/layout/BasicTimeline"/>
    <dgm:cxn modelId="{47B492D9-D07A-47F2-94E8-35116F573BB5}" type="presParOf" srcId="{31E41507-6DDB-42BD-9A13-59623AFEC67D}" destId="{60D56421-98F6-4625-A1A2-551FFF59A3E9}" srcOrd="4" destOrd="0" presId="urn:microsoft.com/office/officeart/2016/7/layout/BasicTimeline"/>
    <dgm:cxn modelId="{1A6A90B2-DDC3-472D-8A78-DB98694E9A72}" type="presParOf" srcId="{9528DE89-0726-4FC5-AFBB-8C1BEFE54083}" destId="{B9FB9D01-12C8-45EC-B5F2-891DFB701A81}" srcOrd="7" destOrd="0" presId="urn:microsoft.com/office/officeart/2016/7/layout/BasicTimeline"/>
    <dgm:cxn modelId="{92CB2777-5B54-4AF9-899D-C0C6127AD6E1}" type="presParOf" srcId="{9528DE89-0726-4FC5-AFBB-8C1BEFE54083}" destId="{459AC105-1C5D-4029-9766-FAAD0F43DFA2}" srcOrd="8" destOrd="0" presId="urn:microsoft.com/office/officeart/2016/7/layout/BasicTimeline"/>
    <dgm:cxn modelId="{FD1F80E9-782E-4697-83E6-B8271060CECB}" type="presParOf" srcId="{459AC105-1C5D-4029-9766-FAAD0F43DFA2}" destId="{78936B18-7F65-440A-8F76-B8CC3E664DD0}" srcOrd="0" destOrd="0" presId="urn:microsoft.com/office/officeart/2016/7/layout/BasicTimeline"/>
    <dgm:cxn modelId="{9F21E004-D2E0-435B-91BA-86405A4F98EA}" type="presParOf" srcId="{459AC105-1C5D-4029-9766-FAAD0F43DFA2}" destId="{239E1AF7-CCA4-490E-8A86-4EBBA14F605B}" srcOrd="1" destOrd="0" presId="urn:microsoft.com/office/officeart/2016/7/layout/BasicTimeline"/>
    <dgm:cxn modelId="{137B71AD-E71B-4227-B34B-8B26EBBD8635}" type="presParOf" srcId="{239E1AF7-CCA4-490E-8A86-4EBBA14F605B}" destId="{D54BE512-3FBE-4B9E-8FF3-F84B05F6DB20}" srcOrd="0" destOrd="0" presId="urn:microsoft.com/office/officeart/2016/7/layout/BasicTimeline"/>
    <dgm:cxn modelId="{FF4BD00F-64C2-4092-94CA-1269DADAEA70}" type="presParOf" srcId="{239E1AF7-CCA4-490E-8A86-4EBBA14F605B}" destId="{A1B91B1D-100C-438C-B9A8-9E6AE66385BA}" srcOrd="1" destOrd="0" presId="urn:microsoft.com/office/officeart/2016/7/layout/BasicTimeline"/>
    <dgm:cxn modelId="{45BB414D-A868-441A-85FA-F66A00A99743}" type="presParOf" srcId="{459AC105-1C5D-4029-9766-FAAD0F43DFA2}" destId="{01300F89-9B32-41E0-95E2-B73BEB3FED62}" srcOrd="2" destOrd="0" presId="urn:microsoft.com/office/officeart/2016/7/layout/BasicTimeline"/>
    <dgm:cxn modelId="{E477A18C-44B1-4F8C-83CC-48FE9785D3ED}" type="presParOf" srcId="{459AC105-1C5D-4029-9766-FAAD0F43DFA2}" destId="{FF938868-61E3-442A-87E0-FBA1370EA11E}" srcOrd="3" destOrd="0" presId="urn:microsoft.com/office/officeart/2016/7/layout/BasicTimeline"/>
    <dgm:cxn modelId="{9991110B-64EC-4B32-BC37-A1CD4E0E1FF9}" type="presParOf" srcId="{459AC105-1C5D-4029-9766-FAAD0F43DFA2}" destId="{33B2962B-9BA1-4AFD-A6DE-63084B8F4D78}" srcOrd="4" destOrd="0" presId="urn:microsoft.com/office/officeart/2016/7/layout/BasicTimeline"/>
    <dgm:cxn modelId="{6C74299E-8554-4B0D-9F41-57BCF0EBDA57}" type="presParOf" srcId="{9528DE89-0726-4FC5-AFBB-8C1BEFE54083}" destId="{F2FAA415-1879-4E2B-8C97-5F8555400AC5}" srcOrd="9" destOrd="0" presId="urn:microsoft.com/office/officeart/2016/7/layout/BasicTimeline"/>
    <dgm:cxn modelId="{4D41A612-95EB-40B3-A9EE-0B0D21F65BB4}" type="presParOf" srcId="{9528DE89-0726-4FC5-AFBB-8C1BEFE54083}" destId="{82D87512-FAAF-4062-94A4-D5F37A0EFE0D}" srcOrd="10" destOrd="0" presId="urn:microsoft.com/office/officeart/2016/7/layout/BasicTimeline"/>
    <dgm:cxn modelId="{C01323EE-4414-4EB3-8CE5-FB3DE4637B3D}" type="presParOf" srcId="{82D87512-FAAF-4062-94A4-D5F37A0EFE0D}" destId="{B6B375FD-817F-4115-AEB9-C8CC4F6BEA15}" srcOrd="0" destOrd="0" presId="urn:microsoft.com/office/officeart/2016/7/layout/BasicTimeline"/>
    <dgm:cxn modelId="{579E836E-63D1-470C-B55E-81D03067C9F6}" type="presParOf" srcId="{82D87512-FAAF-4062-94A4-D5F37A0EFE0D}" destId="{98C4E2E2-21B3-4CF3-822D-7C0B971CC344}" srcOrd="1" destOrd="0" presId="urn:microsoft.com/office/officeart/2016/7/layout/BasicTimeline"/>
    <dgm:cxn modelId="{06C86ADD-AC08-48D0-8B40-7D395B43B6DA}" type="presParOf" srcId="{98C4E2E2-21B3-4CF3-822D-7C0B971CC344}" destId="{59E88A9D-5E77-46A7-B9B7-35F3F71A29E1}" srcOrd="0" destOrd="0" presId="urn:microsoft.com/office/officeart/2016/7/layout/BasicTimeline"/>
    <dgm:cxn modelId="{5D6AD4CA-71FE-4674-86E3-A1AA321E6DA0}" type="presParOf" srcId="{98C4E2E2-21B3-4CF3-822D-7C0B971CC344}" destId="{0888BF67-A68E-46E2-829D-AB2615CBDACC}" srcOrd="1" destOrd="0" presId="urn:microsoft.com/office/officeart/2016/7/layout/BasicTimeline"/>
    <dgm:cxn modelId="{A64A7B28-A965-4152-A08F-C4A6F9250D73}" type="presParOf" srcId="{82D87512-FAAF-4062-94A4-D5F37A0EFE0D}" destId="{B97F567C-EAF1-4DC0-8A7B-ADD570787DB7}" srcOrd="2" destOrd="0" presId="urn:microsoft.com/office/officeart/2016/7/layout/BasicTimeline"/>
    <dgm:cxn modelId="{64844E29-AF16-41CA-B89F-3662C7706C9B}" type="presParOf" srcId="{82D87512-FAAF-4062-94A4-D5F37A0EFE0D}" destId="{170B8B7C-8660-47AF-81F3-EC52CE84D320}" srcOrd="3" destOrd="0" presId="urn:microsoft.com/office/officeart/2016/7/layout/BasicTimeline"/>
    <dgm:cxn modelId="{10A7CC01-139A-4733-BE2E-BD9D0CB82E80}" type="presParOf" srcId="{82D87512-FAAF-4062-94A4-D5F37A0EFE0D}" destId="{B597EC96-F41B-48EF-BE16-1F647E7807A9}" srcOrd="4" destOrd="0" presId="urn:microsoft.com/office/officeart/2016/7/layout/BasicTimelin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AA0148-104C-4B5A-BB86-76AC4CD95A6B}">
      <dsp:nvSpPr>
        <dsp:cNvPr id="0" name=""/>
        <dsp:cNvSpPr/>
      </dsp:nvSpPr>
      <dsp:spPr>
        <a:xfrm>
          <a:off x="0" y="2657515"/>
          <a:ext cx="11707473" cy="0"/>
        </a:xfrm>
        <a:prstGeom prst="line">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tailEnd type="triangle" w="lg" len="lg"/>
        </a:ln>
        <a:effectLst/>
      </dsp:spPr>
      <dsp:style>
        <a:lnRef idx="2">
          <a:scrgbClr r="0" g="0" b="0"/>
        </a:lnRef>
        <a:fillRef idx="1">
          <a:scrgbClr r="0" g="0" b="0"/>
        </a:fillRef>
        <a:effectRef idx="0">
          <a:scrgbClr r="0" g="0" b="0"/>
        </a:effectRef>
        <a:fontRef idx="minor"/>
      </dsp:style>
    </dsp:sp>
    <dsp:sp modelId="{984FA047-5F5B-4FB8-B60D-F5F7012FC395}">
      <dsp:nvSpPr>
        <dsp:cNvPr id="0" name=""/>
        <dsp:cNvSpPr/>
      </dsp:nvSpPr>
      <dsp:spPr>
        <a:xfrm>
          <a:off x="164542" y="2854172"/>
          <a:ext cx="2161823" cy="6005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889000">
            <a:lnSpc>
              <a:spcPct val="90000"/>
            </a:lnSpc>
            <a:spcBef>
              <a:spcPct val="0"/>
            </a:spcBef>
            <a:spcAft>
              <a:spcPct val="35000"/>
            </a:spcAft>
            <a:buNone/>
            <a:defRPr b="1"/>
          </a:pPr>
          <a:r>
            <a:rPr lang="pt-BR" sz="2000" b="1" kern="1200" dirty="0">
              <a:latin typeface="Calibri"/>
              <a:cs typeface="Calibri"/>
            </a:rPr>
            <a:t>2016-2017</a:t>
          </a:r>
          <a:r>
            <a:rPr lang="en-US" sz="2000" b="1" kern="1200" dirty="0">
              <a:latin typeface="Calibri"/>
              <a:cs typeface="Calibri"/>
            </a:rPr>
            <a:t> </a:t>
          </a:r>
          <a:endParaRPr lang="pt-BR" sz="2000" b="0" kern="1200" dirty="0">
            <a:latin typeface="Calibri"/>
            <a:cs typeface="Calibri"/>
          </a:endParaRPr>
        </a:p>
      </dsp:txBody>
      <dsp:txXfrm>
        <a:off x="164542" y="2854172"/>
        <a:ext cx="2161823" cy="600598"/>
      </dsp:txXfrm>
    </dsp:sp>
    <dsp:sp modelId="{E94261EF-3762-495B-8DB8-AB5FF1A1077D}">
      <dsp:nvSpPr>
        <dsp:cNvPr id="0" name=""/>
        <dsp:cNvSpPr/>
      </dsp:nvSpPr>
      <dsp:spPr>
        <a:xfrm>
          <a:off x="17145" y="142242"/>
          <a:ext cx="2456617" cy="1647659"/>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0020" tIns="160020" rIns="160020" bIns="160020" numCol="1" spcCol="1270" anchor="ctr" anchorCtr="0">
          <a:noAutofit/>
        </a:bodyPr>
        <a:lstStyle/>
        <a:p>
          <a:pPr marL="0" lvl="0" indent="0" algn="l" defTabSz="800100">
            <a:lnSpc>
              <a:spcPct val="90000"/>
            </a:lnSpc>
            <a:spcBef>
              <a:spcPct val="0"/>
            </a:spcBef>
            <a:spcAft>
              <a:spcPct val="35000"/>
            </a:spcAft>
            <a:buNone/>
          </a:pPr>
          <a:r>
            <a:rPr lang="pt-BR" sz="1800" b="0" kern="1200" dirty="0">
              <a:latin typeface="Calibri"/>
              <a:cs typeface="Calibri"/>
            </a:rPr>
            <a:t>Benchmarking e prova de conceito</a:t>
          </a:r>
          <a:endParaRPr lang="en-US" sz="1800" b="0" kern="1200" dirty="0">
            <a:latin typeface="Calibri"/>
            <a:cs typeface="Calibri"/>
          </a:endParaRPr>
        </a:p>
        <a:p>
          <a:pPr marL="0" lvl="0" indent="0" algn="l" defTabSz="800100">
            <a:lnSpc>
              <a:spcPct val="90000"/>
            </a:lnSpc>
            <a:spcBef>
              <a:spcPct val="0"/>
            </a:spcBef>
            <a:spcAft>
              <a:spcPct val="35000"/>
            </a:spcAft>
            <a:buNone/>
          </a:pPr>
          <a:r>
            <a:rPr lang="pt-BR" sz="1800" b="0" kern="1200" dirty="0">
              <a:latin typeface="Calibri"/>
              <a:cs typeface="Calibri"/>
            </a:rPr>
            <a:t>Portaria nº 477/2017</a:t>
          </a:r>
          <a:r>
            <a:rPr lang="en-US" sz="1800" b="0" kern="1200" dirty="0">
              <a:latin typeface="Calibri"/>
              <a:cs typeface="Calibri"/>
            </a:rPr>
            <a:t> </a:t>
          </a:r>
        </a:p>
        <a:p>
          <a:pPr marL="0" lvl="0" indent="0" algn="l" defTabSz="800100">
            <a:lnSpc>
              <a:spcPct val="90000"/>
            </a:lnSpc>
            <a:spcBef>
              <a:spcPct val="0"/>
            </a:spcBef>
            <a:spcAft>
              <a:spcPct val="35000"/>
            </a:spcAft>
            <a:buNone/>
          </a:pPr>
          <a:r>
            <a:rPr lang="pt-BR" sz="1800" b="0" kern="1200" dirty="0">
              <a:latin typeface="Calibri"/>
              <a:cs typeface="Calibri"/>
            </a:rPr>
            <a:t>TED nº 17 MPOG/UnB</a:t>
          </a:r>
        </a:p>
      </dsp:txBody>
      <dsp:txXfrm>
        <a:off x="97577" y="222674"/>
        <a:ext cx="2295753" cy="1486795"/>
      </dsp:txXfrm>
    </dsp:sp>
    <dsp:sp modelId="{C698E657-99E1-48A0-821B-EA69DE377B40}">
      <dsp:nvSpPr>
        <dsp:cNvPr id="0" name=""/>
        <dsp:cNvSpPr/>
      </dsp:nvSpPr>
      <dsp:spPr>
        <a:xfrm>
          <a:off x="1245454" y="1647659"/>
          <a:ext cx="0" cy="1009856"/>
        </a:xfrm>
        <a:prstGeom prst="line">
          <a:avLst/>
        </a:prstGeom>
        <a:noFill/>
        <a:ln w="635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ED1D5A81-128D-4E76-840B-ECA33A497E40}">
      <dsp:nvSpPr>
        <dsp:cNvPr id="0" name=""/>
        <dsp:cNvSpPr/>
      </dsp:nvSpPr>
      <dsp:spPr>
        <a:xfrm>
          <a:off x="1589380" y="1860261"/>
          <a:ext cx="2161823" cy="6005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889000">
            <a:lnSpc>
              <a:spcPct val="90000"/>
            </a:lnSpc>
            <a:spcBef>
              <a:spcPct val="0"/>
            </a:spcBef>
            <a:spcAft>
              <a:spcPct val="35000"/>
            </a:spcAft>
            <a:buNone/>
            <a:defRPr b="1"/>
          </a:pPr>
          <a:r>
            <a:rPr lang="pt-BR" sz="2000" b="1" kern="1200" dirty="0">
              <a:latin typeface="Calibri"/>
              <a:cs typeface="Calibri"/>
            </a:rPr>
            <a:t>2018-2019</a:t>
          </a:r>
          <a:endParaRPr lang="pt-BR" sz="2000" b="0" kern="1200" dirty="0">
            <a:latin typeface="Calibri"/>
            <a:cs typeface="Calibri"/>
          </a:endParaRPr>
        </a:p>
      </dsp:txBody>
      <dsp:txXfrm>
        <a:off x="1589380" y="1860261"/>
        <a:ext cx="2161823" cy="600598"/>
      </dsp:txXfrm>
    </dsp:sp>
    <dsp:sp modelId="{C5E9071F-2849-4EA4-A5C5-4E07EE1B9613}">
      <dsp:nvSpPr>
        <dsp:cNvPr id="0" name=""/>
        <dsp:cNvSpPr/>
      </dsp:nvSpPr>
      <dsp:spPr>
        <a:xfrm>
          <a:off x="1205591" y="2617653"/>
          <a:ext cx="79725" cy="79725"/>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6091D98-E964-4AB0-9C0B-F2729130A5CB}">
      <dsp:nvSpPr>
        <dsp:cNvPr id="0" name=""/>
        <dsp:cNvSpPr/>
      </dsp:nvSpPr>
      <dsp:spPr>
        <a:xfrm>
          <a:off x="1441983" y="3667372"/>
          <a:ext cx="2456617" cy="1302681"/>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0020" tIns="160020" rIns="160020" bIns="160020" numCol="1" spcCol="1270" anchor="ctr" anchorCtr="0">
          <a:noAutofit/>
        </a:bodyPr>
        <a:lstStyle/>
        <a:p>
          <a:pPr marL="0" lvl="0" indent="0" algn="l" defTabSz="800100">
            <a:lnSpc>
              <a:spcPct val="90000"/>
            </a:lnSpc>
            <a:spcBef>
              <a:spcPct val="0"/>
            </a:spcBef>
            <a:spcAft>
              <a:spcPct val="35000"/>
            </a:spcAft>
            <a:buNone/>
          </a:pPr>
          <a:r>
            <a:rPr lang="pt-BR" sz="1800" b="0" kern="1200" dirty="0">
              <a:latin typeface="Calibri"/>
              <a:cs typeface="Calibri"/>
            </a:rPr>
            <a:t>Metodologia e calibração</a:t>
          </a:r>
          <a:endParaRPr lang="en-US" sz="1800" b="0" kern="1200" dirty="0">
            <a:latin typeface="Calibri"/>
            <a:cs typeface="Calibri"/>
          </a:endParaRPr>
        </a:p>
        <a:p>
          <a:pPr marL="0" lvl="0" indent="0" algn="l" defTabSz="800100">
            <a:lnSpc>
              <a:spcPct val="90000"/>
            </a:lnSpc>
            <a:spcBef>
              <a:spcPct val="0"/>
            </a:spcBef>
            <a:spcAft>
              <a:spcPct val="35000"/>
            </a:spcAft>
            <a:buNone/>
          </a:pPr>
          <a:r>
            <a:rPr lang="pt-BR" sz="1800" b="0" kern="1200" dirty="0">
              <a:latin typeface="Calibri"/>
              <a:cs typeface="Calibri"/>
            </a:rPr>
            <a:t>08 órgãos pilotos</a:t>
          </a:r>
        </a:p>
      </dsp:txBody>
      <dsp:txXfrm>
        <a:off x="1505575" y="3730964"/>
        <a:ext cx="2329433" cy="1175497"/>
      </dsp:txXfrm>
    </dsp:sp>
    <dsp:sp modelId="{5599AEBB-A686-4B08-A8BC-EEB5796AD6E5}">
      <dsp:nvSpPr>
        <dsp:cNvPr id="0" name=""/>
        <dsp:cNvSpPr/>
      </dsp:nvSpPr>
      <dsp:spPr>
        <a:xfrm>
          <a:off x="2670292" y="2657515"/>
          <a:ext cx="0" cy="1009856"/>
        </a:xfrm>
        <a:prstGeom prst="line">
          <a:avLst/>
        </a:prstGeom>
        <a:noFill/>
        <a:ln w="635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BA8B0792-6EDD-4E0C-A0EB-5FBF22960188}">
      <dsp:nvSpPr>
        <dsp:cNvPr id="0" name=""/>
        <dsp:cNvSpPr/>
      </dsp:nvSpPr>
      <dsp:spPr>
        <a:xfrm>
          <a:off x="3014218" y="2854172"/>
          <a:ext cx="2161823" cy="6005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889000">
            <a:lnSpc>
              <a:spcPct val="90000"/>
            </a:lnSpc>
            <a:spcBef>
              <a:spcPct val="0"/>
            </a:spcBef>
            <a:spcAft>
              <a:spcPct val="35000"/>
            </a:spcAft>
            <a:buNone/>
            <a:defRPr b="1"/>
          </a:pPr>
          <a:r>
            <a:rPr lang="pt-BR" sz="2000" b="1" kern="1200" dirty="0">
              <a:latin typeface="Calibri"/>
              <a:cs typeface="Calibri"/>
            </a:rPr>
            <a:t>2020</a:t>
          </a:r>
          <a:endParaRPr lang="en-US" sz="2000" b="0" kern="1200" dirty="0">
            <a:latin typeface="Calibri"/>
            <a:cs typeface="Calibri"/>
          </a:endParaRPr>
        </a:p>
      </dsp:txBody>
      <dsp:txXfrm>
        <a:off x="3014218" y="2854172"/>
        <a:ext cx="2161823" cy="600598"/>
      </dsp:txXfrm>
    </dsp:sp>
    <dsp:sp modelId="{3C16418F-3AEB-4CB2-8520-150E48E27682}">
      <dsp:nvSpPr>
        <dsp:cNvPr id="0" name=""/>
        <dsp:cNvSpPr/>
      </dsp:nvSpPr>
      <dsp:spPr>
        <a:xfrm>
          <a:off x="2630429" y="2617653"/>
          <a:ext cx="79725" cy="79725"/>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D69127C-65E9-4471-BFAF-893C8DE818F9}">
      <dsp:nvSpPr>
        <dsp:cNvPr id="0" name=""/>
        <dsp:cNvSpPr/>
      </dsp:nvSpPr>
      <dsp:spPr>
        <a:xfrm>
          <a:off x="2962236" y="257975"/>
          <a:ext cx="2456617" cy="1585872"/>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0020" tIns="160020" rIns="160020" bIns="160020" numCol="1" spcCol="1270" anchor="ctr" anchorCtr="0">
          <a:noAutofit/>
        </a:bodyPr>
        <a:lstStyle/>
        <a:p>
          <a:pPr marL="0" lvl="0" indent="0" algn="l" defTabSz="800100">
            <a:lnSpc>
              <a:spcPct val="90000"/>
            </a:lnSpc>
            <a:spcBef>
              <a:spcPct val="0"/>
            </a:spcBef>
            <a:spcAft>
              <a:spcPct val="35000"/>
            </a:spcAft>
            <a:buNone/>
          </a:pPr>
          <a:r>
            <a:rPr lang="pt-BR" sz="1800" b="0" kern="1200" dirty="0">
              <a:latin typeface="Calibri"/>
              <a:cs typeface="Calibri"/>
            </a:rPr>
            <a:t>Integrações SIAPE, SIGEPE e SIGAC</a:t>
          </a:r>
          <a:endParaRPr lang="en-US" sz="1800" b="0" kern="1200" dirty="0">
            <a:latin typeface="Calibri"/>
            <a:cs typeface="Calibri"/>
          </a:endParaRPr>
        </a:p>
        <a:p>
          <a:pPr marL="0" lvl="0" indent="0" algn="l" defTabSz="800100">
            <a:lnSpc>
              <a:spcPct val="90000"/>
            </a:lnSpc>
            <a:spcBef>
              <a:spcPct val="0"/>
            </a:spcBef>
            <a:spcAft>
              <a:spcPct val="35000"/>
            </a:spcAft>
            <a:buNone/>
          </a:pPr>
          <a:r>
            <a:rPr lang="pt-BR" sz="1800" b="0" kern="1200" dirty="0">
              <a:latin typeface="Calibri"/>
              <a:cs typeface="Calibri"/>
            </a:rPr>
            <a:t>SISDIP em produção</a:t>
          </a:r>
          <a:endParaRPr lang="en-US" sz="1800" b="0" kern="1200" dirty="0">
            <a:latin typeface="Calibri"/>
            <a:cs typeface="Calibri"/>
          </a:endParaRPr>
        </a:p>
      </dsp:txBody>
      <dsp:txXfrm>
        <a:off x="3039652" y="335391"/>
        <a:ext cx="2301785" cy="1431040"/>
      </dsp:txXfrm>
    </dsp:sp>
    <dsp:sp modelId="{8B544C91-B8E6-4900-AD5E-1DCD0F281852}">
      <dsp:nvSpPr>
        <dsp:cNvPr id="0" name=""/>
        <dsp:cNvSpPr/>
      </dsp:nvSpPr>
      <dsp:spPr>
        <a:xfrm>
          <a:off x="4095130" y="1647659"/>
          <a:ext cx="0" cy="1009856"/>
        </a:xfrm>
        <a:prstGeom prst="line">
          <a:avLst/>
        </a:prstGeom>
        <a:noFill/>
        <a:ln w="635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8EF34B20-B775-45AF-872D-CB7D6C551646}">
      <dsp:nvSpPr>
        <dsp:cNvPr id="0" name=""/>
        <dsp:cNvSpPr/>
      </dsp:nvSpPr>
      <dsp:spPr>
        <a:xfrm>
          <a:off x="4439056" y="1860261"/>
          <a:ext cx="2161823" cy="6005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889000">
            <a:lnSpc>
              <a:spcPct val="90000"/>
            </a:lnSpc>
            <a:spcBef>
              <a:spcPct val="0"/>
            </a:spcBef>
            <a:spcAft>
              <a:spcPct val="35000"/>
            </a:spcAft>
            <a:buNone/>
            <a:defRPr b="1"/>
          </a:pPr>
          <a:r>
            <a:rPr lang="pt-BR" sz="2000" b="1" kern="1200" dirty="0">
              <a:latin typeface="Calibri"/>
              <a:cs typeface="Calibri"/>
            </a:rPr>
            <a:t>2021</a:t>
          </a:r>
          <a:endParaRPr lang="en-US" sz="2000" b="0" kern="1200" dirty="0">
            <a:latin typeface="Calibri"/>
            <a:cs typeface="Calibri"/>
          </a:endParaRPr>
        </a:p>
      </dsp:txBody>
      <dsp:txXfrm>
        <a:off x="4439056" y="1860261"/>
        <a:ext cx="2161823" cy="600598"/>
      </dsp:txXfrm>
    </dsp:sp>
    <dsp:sp modelId="{823DDEF9-1D80-4DBC-9439-175C88C5602E}">
      <dsp:nvSpPr>
        <dsp:cNvPr id="0" name=""/>
        <dsp:cNvSpPr/>
      </dsp:nvSpPr>
      <dsp:spPr>
        <a:xfrm>
          <a:off x="4055267" y="2617653"/>
          <a:ext cx="79725" cy="79725"/>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4AB5F12-5D08-4F88-8681-646FD06313A6}">
      <dsp:nvSpPr>
        <dsp:cNvPr id="0" name=""/>
        <dsp:cNvSpPr/>
      </dsp:nvSpPr>
      <dsp:spPr>
        <a:xfrm>
          <a:off x="4303844" y="3555536"/>
          <a:ext cx="2456617" cy="1585872"/>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0020" tIns="160020" rIns="160020" bIns="160020" numCol="1" spcCol="1270" anchor="ctr" anchorCtr="0">
          <a:noAutofit/>
        </a:bodyPr>
        <a:lstStyle/>
        <a:p>
          <a:pPr marL="0" lvl="0" indent="0" algn="l" defTabSz="800100">
            <a:lnSpc>
              <a:spcPct val="90000"/>
            </a:lnSpc>
            <a:spcBef>
              <a:spcPct val="0"/>
            </a:spcBef>
            <a:spcAft>
              <a:spcPct val="35000"/>
            </a:spcAft>
            <a:buNone/>
          </a:pPr>
          <a:r>
            <a:rPr lang="pt-BR" sz="1800" b="0" kern="1200" dirty="0">
              <a:latin typeface="Calibri"/>
              <a:cs typeface="Calibri"/>
            </a:rPr>
            <a:t>Validação do modelo</a:t>
          </a:r>
          <a:endParaRPr lang="pt-BR" sz="1800" b="0" kern="1200" dirty="0">
            <a:latin typeface="Calibri"/>
            <a:cs typeface="Calibri Light"/>
          </a:endParaRPr>
        </a:p>
        <a:p>
          <a:pPr marL="0" lvl="0" indent="0" algn="l" defTabSz="800100">
            <a:lnSpc>
              <a:spcPct val="90000"/>
            </a:lnSpc>
            <a:spcBef>
              <a:spcPct val="0"/>
            </a:spcBef>
            <a:spcAft>
              <a:spcPct val="35000"/>
            </a:spcAft>
            <a:buNone/>
          </a:pPr>
          <a:r>
            <a:rPr lang="pt-BR" sz="1800" b="0" kern="1200" dirty="0">
              <a:latin typeface="Calibri"/>
              <a:cs typeface="Calibri"/>
            </a:rPr>
            <a:t>Transferência de conhecimento (18 órgãos)</a:t>
          </a:r>
        </a:p>
      </dsp:txBody>
      <dsp:txXfrm>
        <a:off x="4381260" y="3632952"/>
        <a:ext cx="2301785" cy="1431040"/>
      </dsp:txXfrm>
    </dsp:sp>
    <dsp:sp modelId="{D7F7FB7F-9160-4565-A08D-7D49CB6376AF}">
      <dsp:nvSpPr>
        <dsp:cNvPr id="0" name=""/>
        <dsp:cNvSpPr/>
      </dsp:nvSpPr>
      <dsp:spPr>
        <a:xfrm>
          <a:off x="5519968" y="2657515"/>
          <a:ext cx="0" cy="1009856"/>
        </a:xfrm>
        <a:prstGeom prst="line">
          <a:avLst/>
        </a:prstGeom>
        <a:noFill/>
        <a:ln w="635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78936B18-7F65-440A-8F76-B8CC3E664DD0}">
      <dsp:nvSpPr>
        <dsp:cNvPr id="0" name=""/>
        <dsp:cNvSpPr/>
      </dsp:nvSpPr>
      <dsp:spPr>
        <a:xfrm>
          <a:off x="6295661" y="2950434"/>
          <a:ext cx="2607396" cy="7966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889000">
            <a:lnSpc>
              <a:spcPct val="90000"/>
            </a:lnSpc>
            <a:spcBef>
              <a:spcPct val="0"/>
            </a:spcBef>
            <a:spcAft>
              <a:spcPct val="35000"/>
            </a:spcAft>
            <a:buNone/>
            <a:defRPr b="1"/>
          </a:pPr>
          <a:r>
            <a:rPr lang="pt-BR" sz="2000" b="1" kern="1200" dirty="0">
              <a:latin typeface="Calibri"/>
              <a:cs typeface="Calibri"/>
            </a:rPr>
            <a:t>2022</a:t>
          </a:r>
        </a:p>
      </dsp:txBody>
      <dsp:txXfrm>
        <a:off x="6295661" y="2950434"/>
        <a:ext cx="2607396" cy="796646"/>
      </dsp:txXfrm>
    </dsp:sp>
    <dsp:sp modelId="{72341291-76DC-40F0-A523-D624B3935A64}">
      <dsp:nvSpPr>
        <dsp:cNvPr id="0" name=""/>
        <dsp:cNvSpPr/>
      </dsp:nvSpPr>
      <dsp:spPr>
        <a:xfrm>
          <a:off x="5480105" y="2617653"/>
          <a:ext cx="79725" cy="79725"/>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54BE512-3FBE-4B9E-8FF3-F84B05F6DB20}">
      <dsp:nvSpPr>
        <dsp:cNvPr id="0" name=""/>
        <dsp:cNvSpPr/>
      </dsp:nvSpPr>
      <dsp:spPr>
        <a:xfrm>
          <a:off x="5716497" y="-166718"/>
          <a:ext cx="3216449" cy="2314533"/>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0020" tIns="160020" rIns="160020" bIns="160020" numCol="1" spcCol="1270" anchor="ctr" anchorCtr="0">
          <a:noAutofit/>
        </a:bodyPr>
        <a:lstStyle/>
        <a:p>
          <a:pPr marL="0" lvl="0" indent="0" algn="l" defTabSz="800100">
            <a:lnSpc>
              <a:spcPct val="100000"/>
            </a:lnSpc>
            <a:spcBef>
              <a:spcPct val="0"/>
            </a:spcBef>
            <a:spcAft>
              <a:spcPct val="35000"/>
            </a:spcAft>
            <a:buNone/>
          </a:pPr>
          <a:r>
            <a:rPr lang="pt-BR" sz="1800" b="0" kern="1200" dirty="0">
              <a:latin typeface="Calibri"/>
              <a:cs typeface="Calibri"/>
            </a:rPr>
            <a:t>Conclusão do TED </a:t>
          </a:r>
        </a:p>
        <a:p>
          <a:pPr marL="0" lvl="0" indent="0" algn="l" defTabSz="800100">
            <a:lnSpc>
              <a:spcPct val="100000"/>
            </a:lnSpc>
            <a:spcBef>
              <a:spcPct val="0"/>
            </a:spcBef>
            <a:spcAft>
              <a:spcPts val="0"/>
            </a:spcAft>
            <a:buNone/>
          </a:pPr>
          <a:r>
            <a:rPr lang="pt-BR" sz="1800" b="0" kern="1200" dirty="0">
              <a:latin typeface="Calibri"/>
              <a:cs typeface="Calibri"/>
            </a:rPr>
            <a:t>Adoção gradativa do DFT</a:t>
          </a:r>
        </a:p>
        <a:p>
          <a:pPr marL="0" lvl="0" indent="0" algn="l" defTabSz="800100">
            <a:lnSpc>
              <a:spcPct val="100000"/>
            </a:lnSpc>
            <a:spcBef>
              <a:spcPct val="0"/>
            </a:spcBef>
            <a:spcAft>
              <a:spcPct val="35000"/>
            </a:spcAft>
            <a:buNone/>
          </a:pPr>
          <a:r>
            <a:rPr lang="pt-BR" sz="1800" b="0" kern="1200" dirty="0">
              <a:latin typeface="Calibri"/>
              <a:cs typeface="Calibri"/>
            </a:rPr>
            <a:t>Estrutura formal no DEPRO</a:t>
          </a:r>
        </a:p>
        <a:p>
          <a:pPr marL="0" lvl="0" indent="0" algn="l" defTabSz="800100">
            <a:lnSpc>
              <a:spcPct val="100000"/>
            </a:lnSpc>
            <a:spcBef>
              <a:spcPct val="0"/>
            </a:spcBef>
            <a:spcAft>
              <a:spcPts val="0"/>
            </a:spcAft>
            <a:buNone/>
          </a:pPr>
          <a:r>
            <a:rPr lang="pt-BR" sz="1800" b="0" kern="1200" dirty="0">
              <a:latin typeface="Calibri"/>
              <a:cs typeface="Calibri"/>
            </a:rPr>
            <a:t>Portaria SEDGG/ME nº 7.888, de 01/09/2022</a:t>
          </a:r>
          <a:endParaRPr lang="en-US" sz="1800" b="0" kern="1200" dirty="0">
            <a:latin typeface="Calibri"/>
            <a:cs typeface="Calibri"/>
          </a:endParaRPr>
        </a:p>
        <a:p>
          <a:pPr marL="0" lvl="0" indent="0" algn="l" defTabSz="800100">
            <a:lnSpc>
              <a:spcPct val="100000"/>
            </a:lnSpc>
            <a:spcBef>
              <a:spcPct val="0"/>
            </a:spcBef>
            <a:spcAft>
              <a:spcPct val="35000"/>
            </a:spcAft>
            <a:buNone/>
          </a:pPr>
          <a:r>
            <a:rPr lang="pt-BR" sz="1800" b="0" kern="1200" dirty="0">
              <a:latin typeface="Calibri"/>
              <a:cs typeface="Calibri"/>
            </a:rPr>
            <a:t>Parceria </a:t>
          </a:r>
          <a:r>
            <a:rPr lang="pt-BR" sz="1800" b="0" kern="1200" dirty="0" err="1">
              <a:latin typeface="Calibri"/>
              <a:cs typeface="Calibri"/>
            </a:rPr>
            <a:t>Transformagov</a:t>
          </a:r>
          <a:r>
            <a:rPr lang="pt-BR" sz="1800" b="0" kern="1200" dirty="0">
              <a:latin typeface="Calibri"/>
              <a:cs typeface="Calibri"/>
            </a:rPr>
            <a:t>, </a:t>
          </a:r>
          <a:r>
            <a:rPr lang="pt-BR" sz="1800" b="0" kern="1200" dirty="0" err="1">
              <a:latin typeface="Calibri"/>
              <a:cs typeface="Calibri"/>
            </a:rPr>
            <a:t>Forgepe</a:t>
          </a:r>
          <a:r>
            <a:rPr lang="pt-BR" sz="1800" b="0" kern="1200" dirty="0">
              <a:latin typeface="Calibri"/>
              <a:cs typeface="Calibri"/>
            </a:rPr>
            <a:t>  e ENAP (piloto)</a:t>
          </a:r>
          <a:endParaRPr lang="en-US" sz="1800" b="0" kern="1200" dirty="0">
            <a:latin typeface="Calibri"/>
            <a:cs typeface="Calibri"/>
          </a:endParaRPr>
        </a:p>
      </dsp:txBody>
      <dsp:txXfrm>
        <a:off x="5829483" y="-53732"/>
        <a:ext cx="2990477" cy="2088561"/>
      </dsp:txXfrm>
    </dsp:sp>
    <dsp:sp modelId="{01300F89-9B32-41E0-95E2-B73BEB3FED62}">
      <dsp:nvSpPr>
        <dsp:cNvPr id="0" name=""/>
        <dsp:cNvSpPr/>
      </dsp:nvSpPr>
      <dsp:spPr>
        <a:xfrm>
          <a:off x="7324722" y="1814378"/>
          <a:ext cx="0" cy="1009856"/>
        </a:xfrm>
        <a:prstGeom prst="line">
          <a:avLst/>
        </a:prstGeom>
        <a:noFill/>
        <a:ln w="635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B6B375FD-817F-4115-AEB9-C8CC4F6BEA15}">
      <dsp:nvSpPr>
        <dsp:cNvPr id="0" name=""/>
        <dsp:cNvSpPr/>
      </dsp:nvSpPr>
      <dsp:spPr>
        <a:xfrm>
          <a:off x="8696092" y="2306565"/>
          <a:ext cx="2161823" cy="2551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889000">
            <a:lnSpc>
              <a:spcPct val="90000"/>
            </a:lnSpc>
            <a:spcBef>
              <a:spcPct val="0"/>
            </a:spcBef>
            <a:spcAft>
              <a:spcPct val="35000"/>
            </a:spcAft>
            <a:buNone/>
            <a:defRPr b="1"/>
          </a:pPr>
          <a:r>
            <a:rPr lang="pt-BR" sz="2000" b="1" kern="1200" dirty="0">
              <a:latin typeface="Calibri"/>
              <a:cs typeface="Calibri"/>
            </a:rPr>
            <a:t>2023</a:t>
          </a:r>
          <a:endParaRPr lang="en-US" sz="2000" b="0" kern="1200" dirty="0">
            <a:latin typeface="Calibri"/>
            <a:cs typeface="Calibri"/>
          </a:endParaRPr>
        </a:p>
      </dsp:txBody>
      <dsp:txXfrm>
        <a:off x="8696092" y="2306565"/>
        <a:ext cx="2161823" cy="255178"/>
      </dsp:txXfrm>
    </dsp:sp>
    <dsp:sp modelId="{FF938868-61E3-442A-87E0-FBA1370EA11E}">
      <dsp:nvSpPr>
        <dsp:cNvPr id="0" name=""/>
        <dsp:cNvSpPr/>
      </dsp:nvSpPr>
      <dsp:spPr>
        <a:xfrm>
          <a:off x="7284859" y="2784371"/>
          <a:ext cx="79725" cy="79725"/>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9E88A9D-5E77-46A7-B9B7-35F3F71A29E1}">
      <dsp:nvSpPr>
        <dsp:cNvPr id="0" name=""/>
        <dsp:cNvSpPr/>
      </dsp:nvSpPr>
      <dsp:spPr>
        <a:xfrm>
          <a:off x="7901167" y="3302911"/>
          <a:ext cx="3789160" cy="1447346"/>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0020" tIns="160020" rIns="160020" bIns="160020" numCol="1" spcCol="1270" anchor="ctr" anchorCtr="0">
          <a:noAutofit/>
        </a:bodyPr>
        <a:lstStyle/>
        <a:p>
          <a:pPr marL="0" lvl="0" indent="0" algn="l" defTabSz="800100">
            <a:lnSpc>
              <a:spcPct val="90000"/>
            </a:lnSpc>
            <a:spcBef>
              <a:spcPct val="0"/>
            </a:spcBef>
            <a:spcAft>
              <a:spcPts val="0"/>
            </a:spcAft>
            <a:buNone/>
          </a:pPr>
          <a:r>
            <a:rPr lang="pt-BR" sz="1800" b="0" kern="1200" dirty="0">
              <a:solidFill>
                <a:prstClr val="black">
                  <a:hueOff val="0"/>
                  <a:satOff val="0"/>
                  <a:lumOff val="0"/>
                  <a:alphaOff val="0"/>
                </a:prstClr>
              </a:solidFill>
              <a:latin typeface="Calibri"/>
              <a:ea typeface="+mn-ea"/>
              <a:cs typeface="Calibri"/>
            </a:rPr>
            <a:t>ENAP (8ª turma)</a:t>
          </a:r>
          <a:endParaRPr lang="en-US" sz="1800" b="0" kern="1200" dirty="0">
            <a:solidFill>
              <a:prstClr val="black">
                <a:hueOff val="0"/>
                <a:satOff val="0"/>
                <a:lumOff val="0"/>
                <a:alphaOff val="0"/>
              </a:prstClr>
            </a:solidFill>
            <a:latin typeface="Calibri"/>
            <a:ea typeface="+mn-ea"/>
            <a:cs typeface="Calibri"/>
          </a:endParaRPr>
        </a:p>
        <a:p>
          <a:pPr marL="0" lvl="0" indent="0" algn="l" defTabSz="800100">
            <a:lnSpc>
              <a:spcPct val="90000"/>
            </a:lnSpc>
            <a:spcBef>
              <a:spcPct val="0"/>
            </a:spcBef>
            <a:spcAft>
              <a:spcPts val="0"/>
            </a:spcAft>
            <a:buNone/>
          </a:pPr>
          <a:r>
            <a:rPr lang="pt-BR" sz="1800" b="0" kern="1200" dirty="0">
              <a:solidFill>
                <a:prstClr val="black">
                  <a:hueOff val="0"/>
                  <a:satOff val="0"/>
                  <a:lumOff val="0"/>
                  <a:alphaOff val="0"/>
                </a:prstClr>
              </a:solidFill>
              <a:latin typeface="Calibri"/>
              <a:ea typeface="+mn-ea"/>
              <a:cs typeface="Calibri"/>
            </a:rPr>
            <a:t>Oficinas pelo MGI (17 turmas)</a:t>
          </a:r>
          <a:endParaRPr lang="en-US" sz="1800" b="0" kern="1200" dirty="0">
            <a:solidFill>
              <a:prstClr val="black">
                <a:hueOff val="0"/>
                <a:satOff val="0"/>
                <a:lumOff val="0"/>
                <a:alphaOff val="0"/>
              </a:prstClr>
            </a:solidFill>
            <a:latin typeface="Calibri"/>
            <a:ea typeface="+mn-ea"/>
            <a:cs typeface="Calibri"/>
          </a:endParaRPr>
        </a:p>
        <a:p>
          <a:pPr marL="0" lvl="0" indent="0" algn="l" defTabSz="800100">
            <a:lnSpc>
              <a:spcPct val="90000"/>
            </a:lnSpc>
            <a:spcBef>
              <a:spcPct val="0"/>
            </a:spcBef>
            <a:spcAft>
              <a:spcPts val="0"/>
            </a:spcAft>
            <a:buNone/>
          </a:pPr>
          <a:r>
            <a:rPr lang="pt-BR" sz="1800" b="0" kern="1200" dirty="0">
              <a:solidFill>
                <a:prstClr val="black">
                  <a:hueOff val="0"/>
                  <a:satOff val="0"/>
                  <a:lumOff val="0"/>
                  <a:alphaOff val="0"/>
                </a:prstClr>
              </a:solidFill>
              <a:latin typeface="Calibri"/>
              <a:ea typeface="+mn-ea"/>
              <a:cs typeface="Calibri"/>
            </a:rPr>
            <a:t>Transferência para 76 órgãos</a:t>
          </a:r>
          <a:endParaRPr lang="en-US" sz="1800" b="0" kern="1200" dirty="0">
            <a:solidFill>
              <a:prstClr val="black">
                <a:hueOff val="0"/>
                <a:satOff val="0"/>
                <a:lumOff val="0"/>
                <a:alphaOff val="0"/>
              </a:prstClr>
            </a:solidFill>
            <a:latin typeface="Calibri"/>
            <a:ea typeface="+mn-ea"/>
            <a:cs typeface="Calibri"/>
          </a:endParaRPr>
        </a:p>
        <a:p>
          <a:pPr marL="0" lvl="0" indent="0" algn="l" defTabSz="800100">
            <a:lnSpc>
              <a:spcPct val="90000"/>
            </a:lnSpc>
            <a:spcBef>
              <a:spcPct val="0"/>
            </a:spcBef>
            <a:spcAft>
              <a:spcPts val="0"/>
            </a:spcAft>
            <a:buNone/>
          </a:pPr>
          <a:r>
            <a:rPr lang="pt-BR" sz="1800" b="0" kern="1200" dirty="0">
              <a:solidFill>
                <a:prstClr val="black">
                  <a:hueOff val="0"/>
                  <a:satOff val="0"/>
                  <a:lumOff val="0"/>
                  <a:alphaOff val="0"/>
                </a:prstClr>
              </a:solidFill>
              <a:latin typeface="Calibri"/>
              <a:ea typeface="+mn-ea"/>
              <a:cs typeface="Calibri"/>
            </a:rPr>
            <a:t>Portaria Conjunta ENAP/SGPRT/MGI Nº 3.532/ 2023 - certificação de competências </a:t>
          </a:r>
          <a:endParaRPr lang="en-US" sz="1800" b="0" kern="1200" dirty="0">
            <a:solidFill>
              <a:prstClr val="black">
                <a:hueOff val="0"/>
                <a:satOff val="0"/>
                <a:lumOff val="0"/>
                <a:alphaOff val="0"/>
              </a:prstClr>
            </a:solidFill>
            <a:latin typeface="Calibri"/>
            <a:ea typeface="+mn-ea"/>
            <a:cs typeface="Calibri"/>
          </a:endParaRPr>
        </a:p>
      </dsp:txBody>
      <dsp:txXfrm>
        <a:off x="7971821" y="3373565"/>
        <a:ext cx="3647852" cy="1306038"/>
      </dsp:txXfrm>
    </dsp:sp>
    <dsp:sp modelId="{B97F567C-EAF1-4DC0-8A7B-ADD570787DB7}">
      <dsp:nvSpPr>
        <dsp:cNvPr id="0" name=""/>
        <dsp:cNvSpPr/>
      </dsp:nvSpPr>
      <dsp:spPr>
        <a:xfrm>
          <a:off x="9795747" y="2701825"/>
          <a:ext cx="0" cy="429060"/>
        </a:xfrm>
        <a:prstGeom prst="line">
          <a:avLst/>
        </a:prstGeom>
        <a:noFill/>
        <a:ln w="635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170B8B7C-8660-47AF-81F3-EC52CE84D320}">
      <dsp:nvSpPr>
        <dsp:cNvPr id="0" name=""/>
        <dsp:cNvSpPr/>
      </dsp:nvSpPr>
      <dsp:spPr>
        <a:xfrm>
          <a:off x="9735565" y="2614539"/>
          <a:ext cx="79725" cy="33873"/>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16/7/layout/BasicTimeline">
  <dgm:title val="Basic Timeline"/>
  <dgm:desc val="Use to show a list of events in chronological order. The rounded rectangular shape contains the description while the date is shown below on the time line. It's the perfect SmartArt for displaying large amount of text with a medium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dgm:constrLst>
    <dgm:layoutNode name="divider" styleLbl="fgAccFollowNode1">
      <dgm:alg type="sp"/>
      <dgm:choose name="ArrowShape">
        <dgm:if name="ArrowShapeLTR" func="var" arg="dir" op="equ" val="norm">
          <dgm:shape xmlns:r="http://schemas.openxmlformats.org/officeDocument/2006/relationships" type="line" r:blip="" zOrderOff="-1">
            <dgm:adjLst/>
            <dgm:extLst>
              <a:ext uri="{B698B0E9-8C71-41B9-8309-B3DCBF30829C}">
                <dgm1612:spPr xmlns:dgm1612="http://schemas.microsoft.com/office/drawing/2016/12/diagram">
                  <a:ln>
                    <a:tailEnd type="triangle" w="lg" len="lg"/>
                  </a:ln>
                </dgm1612:spPr>
              </a:ext>
            </dgm:extLst>
          </dgm:shape>
        </dgm:if>
        <dgm:else name="ArrowShapeRTL">
          <dgm:shape xmlns:r="http://schemas.openxmlformats.org/officeDocument/2006/relationships" type="line" r:blip="" zOrderOff="-1">
            <dgm:adjLst/>
            <dgm:extLst>
              <a:ext uri="{B698B0E9-8C71-41B9-8309-B3DCBF30829C}">
                <dgm1612:spPr xmlns:dgm1612="http://schemas.microsoft.com/office/drawing/2016/12/diagram">
                  <a:ln>
                    <a:headEnd type="triangle" w="lg" len="lg"/>
                  </a:ln>
                </dgm1612:spPr>
              </a:ext>
            </dgm:extLst>
          </dgm:shape>
        </dgm:else>
      </dgm:choos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presOf/>
      <dgm:shape xmlns:r="http://schemas.openxmlformats.org/officeDocument/2006/relationships" r:blip="">
        <dgm:adjLst/>
      </dgm:shape>
      <dgm:choose name="constrBasedOnChildrenCount">
        <dgm:if name="constrForTwoChildren" axis="ch" ptType="node" func="cnt" op="lte" val="2">
          <dgm:constrLst>
            <dgm:constr type="primFontSz" for="des" forName="L1TextContainer" val="20"/>
            <dgm:constr type="primFontSz" for="des" forName="L2TextContainer" refType="primFontSz" refFor="des" refForName="L1TextContainer" op="equ" fact="0.85"/>
            <dgm:constr type="w" for="ch" forName="composite" refType="w"/>
            <dgm:constr type="h" for="ch" forName="composite" refType="h"/>
            <dgm:constr type="w" for="ch" forName="spaceBetweenRectangles" refType="w" refFor="ch" refForName="composite" fact="0.16"/>
            <dgm:constr type="w" for="ch" ptType="sibTrans" op="equ"/>
            <dgm:constr type="primFontSz" for="des" forName="L1TextContainer" op="equ"/>
            <dgm:constr type="primFontSz" for="des" forName="L2TextContainer" op="equ"/>
          </dgm:constrLst>
        </dgm:if>
        <dgm:else name="constrForRest">
          <dgm:constrLst>
            <dgm:constr type="primFontSz" for="des" forName="L1TextContainer" val="20"/>
            <dgm:constr type="primFontSz" for="des" forName="L2TextContainer" refType="primFontSz" refFor="des" refForName="L1TextContainer" op="equ" fact="0.85"/>
            <dgm:constr type="w" for="ch" forName="composite" refType="w"/>
            <dgm:constr type="h" for="ch" forName="composite" refType="h"/>
            <dgm:constr type="w" for="ch" forName="spaceBetweenRectangles" refType="w" refFor="ch" refForName="composite" fact="-0.42"/>
            <dgm:constr type="w" for="ch" ptType="sibTrans" op="equ"/>
            <dgm:constr type="primFontSz" for="des" forName="L1TextContainer" op="equ"/>
            <dgm:constr type="primFontSz" for="des" forName="L2TextContainer" op="equ"/>
          </dgm:constrLst>
        </dgm:else>
      </dgm:choose>
      <dgm:forEach name="nodesForEach" axis="ch" ptType="node">
        <dgm:layoutNode name="composite">
          <dgm:alg type="composite"/>
          <dgm:shape xmlns:r="http://schemas.openxmlformats.org/officeDocument/2006/relationships" r:blip="">
            <dgm:adjLst/>
          </dgm:shape>
          <dgm:choose name="CaseForPlacingNodesAboveAndBelowDivider">
            <dgm:if name="CaseForPlacingNodeAboveDivider" axis="self" ptType="node" func="posOdd" op="equ" val="1">
              <dgm:constrLst>
                <dgm:constr type="w" for="ch" forName="L1TextContainer" refType="w" fact="0.88"/>
                <dgm:constr type="l" for="ch" forName="L1TextContainer" refType="w" fact="0.06"/>
                <dgm:constr type="t" for="ch" forName="L1TextContainer" refType="h" fact="0.537"/>
                <dgm:constr type="h" for="ch" forName="L1TextContainer" refType="h" fact="0.113"/>
                <dgm:constr type="w" for="ch" forName="L2TextContainerWrapper" refType="w"/>
                <dgm:constr type="h" for="ch" forName="L2TextContainerWrapper" refType="h" fact="0.31"/>
                <dgm:constr type="b" for="ch" forName="L2TextContainerWrapper" refType="h" fact="0.31"/>
                <dgm:constr type="w" for="ch" forName="ConnectLine"/>
                <dgm:constr type="l" for="ch" forName="ConnectLine" refType="w" fact="0.5"/>
                <dgm:constr type="h" for="ch" forName="ConnectLine" refType="h" fact="0.19"/>
                <dgm:constr type="t" for="ch" forName="ConnectLine" refType="h" fact="0.31"/>
                <dgm:constr type="w" for="ch" forName="ConnectorPoint" refType="h" fact="0.015"/>
                <dgm:constr type="h" for="ch" forName="ConnectorPoint" refType="h" fact="0.015"/>
                <dgm:constr type="ctrX" for="ch" forName="ConnectorPoint" refType="w" fact="0.5"/>
                <dgm:constr type="ctrY" for="ch" forName="ConnectorPoint" refType="h" fact="0.5"/>
                <dgm:constr type="w" for="ch" forName="EmptyPlaceHolder" refType="w"/>
                <dgm:constr type="t" for="ch" forName="EmptyPlaceHolder" refType="h" fact="0.65"/>
                <dgm:constr type="h" for="ch" forName="EmptyPlaceHolder" refType="h" fact="0.35"/>
              </dgm:constrLst>
            </dgm:if>
            <dgm:else name="CaseForPlacingNodeBelowDivider">
              <dgm:constrLst>
                <dgm:constr type="w" for="ch" forName="L1TextContainer" refType="w" fact="0.88"/>
                <dgm:constr type="l" for="ch" forName="L1TextContainer" refType="w" fact="0.06"/>
                <dgm:constr type="t" for="ch" forName="L1TextContainer" refType="h" fact="0.35"/>
                <dgm:constr type="h" for="ch" forName="L1TextContainer" refType="h" fact="0.113"/>
                <dgm:constr type="w" for="ch" forName="L2TextContainerWrapper" refType="w"/>
                <dgm:constr type="h" for="ch" forName="L2TextContainerWrapper" refType="h" fact="0.31"/>
                <dgm:constr type="t" for="ch" forName="L2TextContainerWrapper" refType="h" fact="0.69"/>
                <dgm:constr type="w" for="ch" forName="ConnectLine"/>
                <dgm:constr type="l" for="ch" forName="ConnectLine" refType="w" fact="0.5"/>
                <dgm:constr type="h" for="ch" forName="ConnectLine" refType="h" fact="0.19"/>
                <dgm:constr type="t" for="ch" forName="ConnectLine" refType="h" fact="0.5"/>
                <dgm:constr type="w" for="ch" forName="ConnectorPoint" refType="h" fact="0.015"/>
                <dgm:constr type="h" for="ch" forName="ConnectorPoint" refType="h" fact="0.015"/>
                <dgm:constr type="ctrX" for="ch" forName="ConnectorPoint" refType="w" fact="0.5"/>
                <dgm:constr type="ctrY" for="ch" forName="ConnectorPoint" refType="h" fact="0.5"/>
                <dgm:constr type="w" for="ch" forName="EmptyPlaceHolder" refType="w"/>
                <dgm:constr type="h" for="ch" forName="EmptyPlaceHolder" refType="h" fact="0.35"/>
                <dgm:constr type="t" for="ch" forName="EmptyPlaceHolder" refType="h" fact="0"/>
              </dgm:constrLst>
            </dgm:else>
          </dgm:choose>
          <dgm:layoutNode name="L1TextContainer" styleLbl="revTx">
            <dgm:varLst>
              <dgm:chMax val="1"/>
              <dgm:chPref val="1"/>
              <dgm:bulletEnabled val="1"/>
            </dgm:varLst>
            <dgm:choose name="casesForTxtDirLogic">
              <dgm:if name="Name78" axis="self" ptType="node" func="posOdd" op="equ" val="1">
                <dgm:alg type="tx">
                  <dgm:param type="txAnchorHorz" val="ctr"/>
                  <dgm:param type="txAnchorVert" val="t"/>
                  <dgm:param type="parTxLTRAlign" val="ctr"/>
                  <dgm:param type="parTxRTLAlign" val="ctr"/>
                </dgm:alg>
              </dgm:if>
              <dgm:else name="Name89">
                <dgm:alg type="tx">
                  <dgm:param type="txAnchorHorz" val="ctr"/>
                  <dgm:param type="txAnchorVert" val="b"/>
                  <dgm:param type="parTxLTRAlign" val="ctr"/>
                  <dgm:param type="parTxRTLAlign" val="ctr"/>
                </dgm:alg>
              </dgm:else>
            </dgm:choose>
            <dgm:shape xmlns:r="http://schemas.openxmlformats.org/officeDocument/2006/relationships" type="rect" r:blip="">
              <dgm:adjLst/>
            </dgm:shape>
            <dgm:presOf axis="self"/>
            <dgm:constrLst>
              <dgm:constr type="lMarg"/>
              <dgm:constr type="rMarg"/>
              <dgm:constr type="tMarg"/>
              <dgm:constr type="bMarg"/>
            </dgm:constrLst>
            <dgm:ruleLst>
              <dgm:rule type="primFontSz" val="14" fact="NaN" max="NaN"/>
            </dgm:ruleLst>
          </dgm:layoutNode>
          <dgm:layoutNode name="L2TextContainerWrapper">
            <dgm:varLst>
              <dgm:chMax val="0"/>
              <dgm:chPref val="0"/>
              <dgm:bulletEnabled val="1"/>
            </dgm:varLst>
            <dgm:alg type="composite"/>
            <dgm:choose name="L2TextContainerConstr">
              <dgm:if name="CaseForPlacingL2TextContaineAboveDivider" axis="self" ptType="node" func="posOdd" op="equ" val="1">
                <dgm:constrLst>
                  <dgm:constr type="h" for="ch" forName="L2TextContainer" refType="h" fact="0.55"/>
                  <dgm:constr type="b" for="ch" forName="L2TextContainer" refType="h"/>
                  <dgm:constr type="h" for="ch" forName="FlexibleEmptyPlaceHolder" refType="h" fact="0.45"/>
                </dgm:constrLst>
              </dgm:if>
              <dgm:else name="CaseForPlacingL2TextContaineBelowDivider">
                <dgm:constrLst>
                  <dgm:constr type="h" for="ch" forName="L2TextContainer" refType="h" fact="0.55"/>
                  <dgm:constr type="h" for="ch" forName="FlexibleEmptyPlaceHolder" refType="h" fact="0.45"/>
                  <dgm:constr type="b" for="ch" forName="FlexibleEmptyPlaceHolder" refType="h"/>
                </dgm:constrLst>
              </dgm:else>
            </dgm:choose>
            <dgm:layoutNode name="L2TextContainer" styleLbl="bgAcc1">
              <dgm:choose name="L2TextContainerAlgo">
                <dgm:if name="L2TextContainerAlgoLTR" func="var" arg="dir" op="equ" val="norm">
                  <dgm:alg type="tx">
                    <dgm:param type="txAnchorVert" val="mid"/>
                    <dgm:param type="parTxRTLAlign" val="l"/>
                    <dgm:param type="parTxLTRAlign" val="l"/>
                    <dgm:param type="txAnchorVertCh" val="mid"/>
                    <dgm:param type="shpTxRTLAlignCh" val="l"/>
                    <dgm:param type="shpTxLTRAlignCh" val="l"/>
                  </dgm:alg>
                </dgm:if>
                <dgm:else name="L2TextContainerAlgoRTL">
                  <dgm:alg type="tx">
                    <dgm:param type="txAnchorVert" val="mid"/>
                    <dgm:param type="parTxRTLAlign" val="r"/>
                    <dgm:param type="parTxLTRAlign" val="r"/>
                    <dgm:param type="txAnchorVertCh" val="mid"/>
                    <dgm:param type="shpTxRTLAlignCh" val="r"/>
                    <dgm:param type="shpTxLTRAlignCh" val="r"/>
                  </dgm:alg>
                </dgm:else>
              </dgm:choose>
              <dgm:shape xmlns:r="http://schemas.openxmlformats.org/officeDocument/2006/relationships" type="roundRect" r:blip="">
                <dgm:adjLst/>
              </dgm:shape>
              <dgm:presOf axis="des" ptType="node"/>
              <dgm:constrLst>
                <dgm:constr type="primFontSz" val="17"/>
                <dgm:constr type="lMarg" refType="primFontSz" fact="0.7"/>
                <dgm:constr type="rMarg" refType="primFontSz" fact="0.7"/>
                <dgm:constr type="tMarg" refType="primFontSz" fact="0.7"/>
                <dgm:constr type="bMarg" refType="primFontSz" fact="0.7"/>
              </dgm:constrLst>
              <dgm:ruleLst>
                <dgm:rule type="primFontSz" val="12" fact="NaN" max="NaN"/>
                <dgm:rule type="secFontSz" val="10" fact="NaN" max="NaN"/>
                <dgm:rule type="h" val="INF" fact="NaN" max="NaN"/>
              </dgm:ruleLst>
            </dgm:layoutNode>
            <dgm:layoutNode name="FlexibleEmptyPlaceHolder">
              <dgm:alg type="sp"/>
              <dgm:shape xmlns:r="http://schemas.openxmlformats.org/officeDocument/2006/relationships" r:blip="">
                <dgm:adjLst/>
              </dgm:shape>
              <dgm:presOf/>
              <dgm:constrLst/>
            </dgm:layoutNode>
          </dgm:layoutNode>
          <dgm:layoutNode name="ConnectLine" styleLbl="sibTrans1D1" moveWith="L2TextContainer">
            <dgm:alg type="sp"/>
            <dgm:shape xmlns:r="http://schemas.openxmlformats.org/officeDocument/2006/relationships" type="line" r:blip="">
              <dgm:adjLst/>
              <dgm:extLst>
                <a:ext uri="{B698B0E9-8C71-41B9-8309-B3DCBF30829C}">
                  <dgm1612:spPr xmlns:dgm1612="http://schemas.microsoft.com/office/drawing/2016/12/diagram">
                    <a:ln>
                      <a:prstDash val="dash"/>
                    </a:ln>
                  </dgm1612:spPr>
                </a:ext>
              </dgm:extLst>
            </dgm:shape>
            <dgm:presOf/>
            <dgm:constrLst/>
          </dgm:layoutNode>
          <dgm:layoutNode name="ConnectorPoint" styleLbl="alignNode1" moveWith="L2TextContainer">
            <dgm:alg type="sp"/>
            <dgm:shape xmlns:r="http://schemas.openxmlformats.org/officeDocument/2006/relationships" type="ellipse" r:blip="" zOrderOff="1">
              <dgm:adj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Node>
  <dgm:extLst>
    <a:ext uri="{68A01E43-0DF5-4B5B-8FA6-DAF915123BFB}">
      <dgm1612:lstStyle xmlns:dgm1612="http://schemas.microsoft.com/office/drawing/2016/12/diagram">
        <a:lvl1pPr>
          <a:defRPr b="1"/>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403EDFC0-595F-4E6F-ADB2-0D9721935141}" type="datetimeFigureOut">
              <a:rPr lang="pt-BR" smtClean="0"/>
              <a:t>17/10/2023</a:t>
            </a:fld>
            <a:endParaRPr lang="pt-BR"/>
          </a:p>
        </p:txBody>
      </p:sp>
      <p:sp>
        <p:nvSpPr>
          <p:cNvPr id="4" name="Espaço Reservado para Imagem de Slide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6B9031C5-971C-4C4C-B758-343FA17F64D5}" type="slidenum">
              <a:rPr lang="pt-BR" smtClean="0"/>
              <a:t>‹nº›</a:t>
            </a:fld>
            <a:endParaRPr lang="pt-BR"/>
          </a:p>
        </p:txBody>
      </p:sp>
    </p:spTree>
    <p:extLst>
      <p:ext uri="{BB962C8B-B14F-4D97-AF65-F5344CB8AC3E}">
        <p14:creationId xmlns:p14="http://schemas.microsoft.com/office/powerpoint/2010/main" val="26298443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5"/>
          </p:nvPr>
        </p:nvSpPr>
        <p:spPr/>
        <p:txBody>
          <a:bodyPr/>
          <a:lstStyle/>
          <a:p>
            <a:fld id="{6B9031C5-971C-4C4C-B758-343FA17F64D5}" type="slidenum">
              <a:rPr lang="pt-BR" smtClean="0"/>
              <a:t>1</a:t>
            </a:fld>
            <a:endParaRPr lang="pt-BR"/>
          </a:p>
        </p:txBody>
      </p:sp>
    </p:spTree>
    <p:extLst>
      <p:ext uri="{BB962C8B-B14F-4D97-AF65-F5344CB8AC3E}">
        <p14:creationId xmlns:p14="http://schemas.microsoft.com/office/powerpoint/2010/main" val="9951789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gb1723facdc_0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0" name="Google Shape;320;gb1723facdc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873003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5"/>
          </p:nvPr>
        </p:nvSpPr>
        <p:spPr/>
        <p:txBody>
          <a:bodyPr/>
          <a:lstStyle/>
          <a:p>
            <a:fld id="{6B9031C5-971C-4C4C-B758-343FA17F64D5}" type="slidenum">
              <a:rPr lang="pt-BR" smtClean="0"/>
              <a:t>13</a:t>
            </a:fld>
            <a:endParaRPr lang="pt-BR"/>
          </a:p>
        </p:txBody>
      </p:sp>
    </p:spTree>
    <p:extLst>
      <p:ext uri="{BB962C8B-B14F-4D97-AF65-F5344CB8AC3E}">
        <p14:creationId xmlns:p14="http://schemas.microsoft.com/office/powerpoint/2010/main" val="17196563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5"/>
          </p:nvPr>
        </p:nvSpPr>
        <p:spPr/>
        <p:txBody>
          <a:bodyPr/>
          <a:lstStyle/>
          <a:p>
            <a:fld id="{6B9031C5-971C-4C4C-B758-343FA17F64D5}" type="slidenum">
              <a:rPr lang="pt-BR" smtClean="0"/>
              <a:t>14</a:t>
            </a:fld>
            <a:endParaRPr lang="pt-BR"/>
          </a:p>
        </p:txBody>
      </p:sp>
    </p:spTree>
    <p:extLst>
      <p:ext uri="{BB962C8B-B14F-4D97-AF65-F5344CB8AC3E}">
        <p14:creationId xmlns:p14="http://schemas.microsoft.com/office/powerpoint/2010/main" val="2070008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4"/>
        <p:cNvGrpSpPr/>
        <p:nvPr/>
      </p:nvGrpSpPr>
      <p:grpSpPr>
        <a:xfrm>
          <a:off x="0" y="0"/>
          <a:ext cx="0" cy="0"/>
          <a:chOff x="0" y="0"/>
          <a:chExt cx="0" cy="0"/>
        </a:xfrm>
      </p:grpSpPr>
      <p:sp>
        <p:nvSpPr>
          <p:cNvPr id="485" name="Google Shape;485;gb179643f6e_0_18: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6" name="Google Shape;486;gb179643f6e_0_18: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pt-BR"/>
              <a:t>+ Artigos e participação em seminários</a:t>
            </a:r>
            <a:endParaRPr/>
          </a:p>
        </p:txBody>
      </p:sp>
    </p:spTree>
    <p:extLst>
      <p:ext uri="{BB962C8B-B14F-4D97-AF65-F5344CB8AC3E}">
        <p14:creationId xmlns:p14="http://schemas.microsoft.com/office/powerpoint/2010/main" val="25778937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90488" y="744538"/>
            <a:ext cx="6616700" cy="3722687"/>
          </a:xfrm>
        </p:spPr>
      </p:sp>
      <p:sp>
        <p:nvSpPr>
          <p:cNvPr id="3" name="Espaço Reservado para Anotações 2"/>
          <p:cNvSpPr>
            <a:spLocks noGrp="1"/>
          </p:cNvSpPr>
          <p:nvPr>
            <p:ph type="body" idx="1"/>
          </p:nvPr>
        </p:nvSpPr>
        <p:spPr/>
        <p:txBody>
          <a:bodyPr/>
          <a:lstStyle/>
          <a:p>
            <a:pPr>
              <a:buNone/>
            </a:pPr>
            <a:endParaRPr lang="en-US">
              <a:latin typeface="Calibri"/>
              <a:cs typeface="Calibri"/>
            </a:endParaRPr>
          </a:p>
        </p:txBody>
      </p:sp>
    </p:spTree>
    <p:extLst>
      <p:ext uri="{BB962C8B-B14F-4D97-AF65-F5344CB8AC3E}">
        <p14:creationId xmlns:p14="http://schemas.microsoft.com/office/powerpoint/2010/main" val="39047336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285750" indent="-285750" algn="just">
              <a:buFont typeface="Wingdings" panose="05000000000000000000" pitchFamily="2" charset="2"/>
              <a:buChar char="ü"/>
            </a:pPr>
            <a:endParaRPr lang="pt-BR" sz="1200">
              <a:solidFill>
                <a:srgbClr val="252423"/>
              </a:solidFill>
              <a:latin typeface="Calibri "/>
              <a:ea typeface="Calibri"/>
              <a:cs typeface="Arial" panose="020B0604020202020204" pitchFamily="34" charset="0"/>
            </a:endParaRPr>
          </a:p>
          <a:p>
            <a:pPr marL="285750" indent="-285750" algn="just">
              <a:buFont typeface="Wingdings" panose="05000000000000000000" pitchFamily="2" charset="2"/>
              <a:buChar char="ü"/>
            </a:pPr>
            <a:r>
              <a:rPr lang="pt-BR" sz="1200">
                <a:solidFill>
                  <a:srgbClr val="252423"/>
                </a:solidFill>
                <a:latin typeface="Calibri "/>
                <a:ea typeface="Calibri"/>
                <a:cs typeface="Arial" panose="020B0604020202020204" pitchFamily="34" charset="0"/>
              </a:rPr>
              <a:t>COM  a tomada de decisão de fazer o DFT - </a:t>
            </a:r>
          </a:p>
          <a:p>
            <a:pPr marL="285750" indent="-285750" algn="just">
              <a:buFont typeface="Wingdings" panose="05000000000000000000" pitchFamily="2" charset="2"/>
              <a:buChar char="ü"/>
            </a:pPr>
            <a:endParaRPr lang="pt-BR" sz="1200">
              <a:solidFill>
                <a:srgbClr val="252423"/>
              </a:solidFill>
              <a:latin typeface="Calibri "/>
              <a:ea typeface="Calibri"/>
              <a:cs typeface="Arial" panose="020B0604020202020204" pitchFamily="34" charset="0"/>
            </a:endParaRPr>
          </a:p>
          <a:p>
            <a:pPr marL="285750" indent="-285750" algn="just">
              <a:buFont typeface="Wingdings" panose="05000000000000000000" pitchFamily="2" charset="2"/>
              <a:buChar char="ü"/>
            </a:pPr>
            <a:r>
              <a:rPr lang="pt-BR" sz="1200">
                <a:solidFill>
                  <a:srgbClr val="252423"/>
                </a:solidFill>
                <a:latin typeface="Calibri "/>
                <a:ea typeface="Calibri"/>
                <a:cs typeface="Arial" panose="020B0604020202020204" pitchFamily="34" charset="0"/>
              </a:rPr>
              <a:t>Aqui, é importante enfatizar o que ocorrerá após a tomada decisão, que é o momento de mudança. Mas isso só tem valor após deixar clara a dimensão do problema. Nós só valorizamos a solução após conhecer os riscos de não mudar (KNAFLIC, 2020);</a:t>
            </a:r>
          </a:p>
          <a:p>
            <a:endParaRPr lang="pt-BR"/>
          </a:p>
        </p:txBody>
      </p:sp>
      <p:sp>
        <p:nvSpPr>
          <p:cNvPr id="4" name="Espaço Reservado para Número de Slide 3"/>
          <p:cNvSpPr>
            <a:spLocks noGrp="1"/>
          </p:cNvSpPr>
          <p:nvPr>
            <p:ph type="sldNum" sz="quarter" idx="5"/>
          </p:nvPr>
        </p:nvSpPr>
        <p:spPr/>
        <p:txBody>
          <a:bodyPr/>
          <a:lstStyle/>
          <a:p>
            <a:fld id="{6B9031C5-971C-4C4C-B758-343FA17F64D5}" type="slidenum">
              <a:rPr lang="pt-BR" smtClean="0"/>
              <a:t>22</a:t>
            </a:fld>
            <a:endParaRPr lang="pt-BR"/>
          </a:p>
        </p:txBody>
      </p:sp>
    </p:spTree>
    <p:extLst>
      <p:ext uri="{BB962C8B-B14F-4D97-AF65-F5344CB8AC3E}">
        <p14:creationId xmlns:p14="http://schemas.microsoft.com/office/powerpoint/2010/main" val="5502647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b="1">
                <a:latin typeface="Calibri"/>
              </a:rPr>
              <a:t> A intenção é possibilitar que os órgãos e entidades possam utilizar o dimensionamento como prática contínua, como base para as suas estratégias de gestão de pessoas.</a:t>
            </a:r>
            <a:r>
              <a:rPr lang="en-US">
                <a:latin typeface="Calibri"/>
              </a:rPr>
              <a:t> ​</a:t>
            </a:r>
          </a:p>
          <a:p>
            <a:endParaRPr lang="en-US">
              <a:latin typeface="Calibri"/>
            </a:endParaRPr>
          </a:p>
          <a:p>
            <a:endParaRPr lang="en-US">
              <a:latin typeface="Calibri"/>
            </a:endParaRPr>
          </a:p>
          <a:p>
            <a:r>
              <a:rPr lang="en-US">
                <a:latin typeface="Calibri"/>
              </a:rPr>
              <a:t>FERRAMENTA DE GESTÃO – </a:t>
            </a:r>
            <a:r>
              <a:rPr lang="en-US" err="1">
                <a:latin typeface="Calibri"/>
              </a:rPr>
              <a:t>Além</a:t>
            </a:r>
            <a:r>
              <a:rPr lang="en-US">
                <a:latin typeface="Calibri"/>
              </a:rPr>
              <a:t> da </a:t>
            </a:r>
            <a:r>
              <a:rPr lang="en-US" err="1">
                <a:latin typeface="Calibri"/>
              </a:rPr>
              <a:t>quantidade</a:t>
            </a:r>
            <a:r>
              <a:rPr lang="en-US">
                <a:latin typeface="Calibri"/>
              </a:rPr>
              <a:t> ideal</a:t>
            </a:r>
          </a:p>
          <a:p>
            <a:endParaRPr lang="en-US">
              <a:latin typeface="Calibri"/>
            </a:endParaRPr>
          </a:p>
          <a:p>
            <a:r>
              <a:rPr lang="en-US">
                <a:latin typeface="Calibri"/>
              </a:rPr>
              <a:t>NÃO é o </a:t>
            </a:r>
            <a:r>
              <a:rPr lang="en-US" err="1">
                <a:latin typeface="Calibri"/>
              </a:rPr>
              <a:t>unico</a:t>
            </a:r>
            <a:r>
              <a:rPr lang="en-US">
                <a:latin typeface="Calibri"/>
              </a:rPr>
              <a:t> </a:t>
            </a:r>
            <a:r>
              <a:rPr lang="en-US" err="1">
                <a:latin typeface="Calibri"/>
              </a:rPr>
              <a:t>modelo</a:t>
            </a:r>
            <a:r>
              <a:rPr lang="en-US">
                <a:latin typeface="Calibri"/>
              </a:rPr>
              <a:t> x </a:t>
            </a:r>
            <a:r>
              <a:rPr lang="en-US" err="1">
                <a:latin typeface="Calibri"/>
              </a:rPr>
              <a:t>Aprox</a:t>
            </a:r>
            <a:r>
              <a:rPr lang="en-US">
                <a:latin typeface="Calibri"/>
              </a:rPr>
              <a:t>. da </a:t>
            </a:r>
            <a:r>
              <a:rPr lang="en-US" err="1">
                <a:latin typeface="Calibri"/>
              </a:rPr>
              <a:t>realidade</a:t>
            </a:r>
            <a:r>
              <a:rPr lang="en-US">
                <a:latin typeface="Calibri"/>
              </a:rPr>
              <a:t> x </a:t>
            </a:r>
          </a:p>
          <a:p>
            <a:endParaRPr lang="en-US">
              <a:latin typeface="Calibri"/>
            </a:endParaRPr>
          </a:p>
          <a:p>
            <a:r>
              <a:rPr lang="en-US" err="1">
                <a:latin typeface="Calibri"/>
              </a:rPr>
              <a:t>Sair</a:t>
            </a:r>
            <a:r>
              <a:rPr lang="en-US">
                <a:latin typeface="Calibri"/>
              </a:rPr>
              <a:t> do </a:t>
            </a:r>
            <a:r>
              <a:rPr lang="en-US" err="1">
                <a:latin typeface="Calibri"/>
              </a:rPr>
              <a:t>eu</a:t>
            </a:r>
            <a:r>
              <a:rPr lang="en-US">
                <a:latin typeface="Calibri"/>
              </a:rPr>
              <a:t> </a:t>
            </a:r>
            <a:r>
              <a:rPr lang="en-US" err="1">
                <a:latin typeface="Calibri"/>
              </a:rPr>
              <a:t>acho</a:t>
            </a:r>
            <a:r>
              <a:rPr lang="en-US">
                <a:latin typeface="Calibri"/>
              </a:rPr>
              <a:t> para </a:t>
            </a:r>
            <a:r>
              <a:rPr lang="en-US" err="1">
                <a:latin typeface="Calibri"/>
              </a:rPr>
              <a:t>estudo</a:t>
            </a:r>
            <a:r>
              <a:rPr lang="en-US">
                <a:latin typeface="Calibri"/>
              </a:rPr>
              <a:t> e </a:t>
            </a:r>
            <a:r>
              <a:rPr lang="en-US" err="1">
                <a:latin typeface="Calibri"/>
              </a:rPr>
              <a:t>evidência</a:t>
            </a:r>
            <a:endParaRPr lang="pt-BR"/>
          </a:p>
        </p:txBody>
      </p:sp>
      <p:sp>
        <p:nvSpPr>
          <p:cNvPr id="4" name="Espaço Reservado para Número de Slide 3"/>
          <p:cNvSpPr>
            <a:spLocks noGrp="1"/>
          </p:cNvSpPr>
          <p:nvPr>
            <p:ph type="sldNum" sz="quarter" idx="5"/>
          </p:nvPr>
        </p:nvSpPr>
        <p:spPr/>
        <p:txBody>
          <a:bodyPr/>
          <a:lstStyle/>
          <a:p>
            <a:fld id="{6B9031C5-971C-4C4C-B758-343FA17F64D5}" type="slidenum">
              <a:rPr lang="pt-BR" smtClean="0"/>
              <a:t>3</a:t>
            </a:fld>
            <a:endParaRPr lang="pt-BR"/>
          </a:p>
        </p:txBody>
      </p:sp>
    </p:spTree>
    <p:extLst>
      <p:ext uri="{BB962C8B-B14F-4D97-AF65-F5344CB8AC3E}">
        <p14:creationId xmlns:p14="http://schemas.microsoft.com/office/powerpoint/2010/main" val="39234479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en-US">
                <a:cs typeface="Calibri"/>
              </a:rPr>
              <a:t>O gestor </a:t>
            </a:r>
            <a:r>
              <a:rPr lang="en-US" err="1">
                <a:cs typeface="Calibri"/>
              </a:rPr>
              <a:t>precisa</a:t>
            </a:r>
            <a:r>
              <a:rPr lang="en-US">
                <a:cs typeface="Calibri"/>
              </a:rPr>
              <a:t> prover </a:t>
            </a:r>
            <a:r>
              <a:rPr lang="en-US" err="1">
                <a:cs typeface="Calibri"/>
              </a:rPr>
              <a:t>condições</a:t>
            </a:r>
            <a:r>
              <a:rPr lang="en-US">
                <a:cs typeface="Calibri"/>
              </a:rPr>
              <a:t> para a equipe </a:t>
            </a:r>
            <a:r>
              <a:rPr lang="en-US" err="1">
                <a:cs typeface="Calibri"/>
              </a:rPr>
              <a:t>gerar</a:t>
            </a:r>
            <a:r>
              <a:rPr lang="en-US">
                <a:cs typeface="Calibri"/>
              </a:rPr>
              <a:t> </a:t>
            </a:r>
            <a:r>
              <a:rPr lang="en-US" err="1">
                <a:cs typeface="Calibri"/>
              </a:rPr>
              <a:t>resultados</a:t>
            </a:r>
            <a:r>
              <a:rPr lang="en-US">
                <a:cs typeface="Calibri"/>
              </a:rPr>
              <a:t>. </a:t>
            </a:r>
          </a:p>
          <a:p>
            <a:endParaRPr lang="en-US">
              <a:cs typeface="Calibri"/>
            </a:endParaRPr>
          </a:p>
          <a:p>
            <a:r>
              <a:rPr lang="en-US" err="1">
                <a:cs typeface="Calibri"/>
              </a:rPr>
              <a:t>Porém</a:t>
            </a:r>
            <a:r>
              <a:rPr lang="en-US">
                <a:cs typeface="Calibri"/>
              </a:rPr>
              <a:t>, </a:t>
            </a:r>
            <a:r>
              <a:rPr lang="en-US" err="1">
                <a:cs typeface="Calibri"/>
              </a:rPr>
              <a:t>ele</a:t>
            </a:r>
            <a:r>
              <a:rPr lang="en-US">
                <a:cs typeface="Calibri"/>
              </a:rPr>
              <a:t> se </a:t>
            </a:r>
            <a:r>
              <a:rPr lang="en-US" err="1">
                <a:cs typeface="Calibri"/>
              </a:rPr>
              <a:t>depara</a:t>
            </a:r>
            <a:r>
              <a:rPr lang="en-US">
                <a:cs typeface="Calibri"/>
              </a:rPr>
              <a:t> com </a:t>
            </a:r>
            <a:r>
              <a:rPr lang="en-US" err="1">
                <a:cs typeface="Calibri"/>
              </a:rPr>
              <a:t>quadro</a:t>
            </a:r>
            <a:r>
              <a:rPr lang="en-US">
                <a:cs typeface="Calibri"/>
              </a:rPr>
              <a:t> de </a:t>
            </a:r>
            <a:r>
              <a:rPr lang="en-US" err="1">
                <a:cs typeface="Calibri"/>
              </a:rPr>
              <a:t>pessoal</a:t>
            </a:r>
            <a:r>
              <a:rPr lang="en-US">
                <a:cs typeface="Calibri"/>
              </a:rPr>
              <a:t> </a:t>
            </a:r>
            <a:r>
              <a:rPr lang="en-US" err="1">
                <a:cs typeface="Calibri"/>
              </a:rPr>
              <a:t>reduzido</a:t>
            </a:r>
            <a:r>
              <a:rPr lang="en-US">
                <a:cs typeface="Calibri"/>
              </a:rPr>
              <a:t>, </a:t>
            </a:r>
            <a:r>
              <a:rPr lang="en-US" err="1">
                <a:cs typeface="Calibri"/>
              </a:rPr>
              <a:t>aumento</a:t>
            </a:r>
            <a:r>
              <a:rPr lang="en-US">
                <a:cs typeface="Calibri"/>
              </a:rPr>
              <a:t> </a:t>
            </a:r>
            <a:r>
              <a:rPr lang="en-US" err="1">
                <a:cs typeface="Calibri"/>
              </a:rPr>
              <a:t>nas</a:t>
            </a:r>
            <a:r>
              <a:rPr lang="en-US">
                <a:cs typeface="Calibri"/>
              </a:rPr>
              <a:t> </a:t>
            </a:r>
            <a:r>
              <a:rPr lang="en-US" err="1">
                <a:cs typeface="Calibri"/>
              </a:rPr>
              <a:t>demandas</a:t>
            </a:r>
            <a:r>
              <a:rPr lang="en-US">
                <a:cs typeface="Calibri"/>
              </a:rPr>
              <a:t>, </a:t>
            </a:r>
            <a:r>
              <a:rPr lang="en-US" err="1">
                <a:cs typeface="Calibri"/>
              </a:rPr>
              <a:t>novas</a:t>
            </a:r>
            <a:r>
              <a:rPr lang="en-US">
                <a:cs typeface="Calibri"/>
              </a:rPr>
              <a:t> </a:t>
            </a:r>
            <a:r>
              <a:rPr lang="en-US" err="1">
                <a:cs typeface="Calibri"/>
              </a:rPr>
              <a:t>atribuições</a:t>
            </a:r>
            <a:r>
              <a:rPr lang="en-US">
                <a:cs typeface="Calibri"/>
              </a:rPr>
              <a:t> que </a:t>
            </a:r>
            <a:r>
              <a:rPr lang="en-US" err="1">
                <a:cs typeface="Calibri"/>
              </a:rPr>
              <a:t>exigem</a:t>
            </a:r>
            <a:r>
              <a:rPr lang="en-US">
                <a:cs typeface="Calibri"/>
              </a:rPr>
              <a:t> </a:t>
            </a:r>
            <a:r>
              <a:rPr lang="en-US" err="1">
                <a:cs typeface="Calibri"/>
              </a:rPr>
              <a:t>novas</a:t>
            </a:r>
            <a:r>
              <a:rPr lang="en-US">
                <a:cs typeface="Calibri"/>
              </a:rPr>
              <a:t> </a:t>
            </a:r>
            <a:r>
              <a:rPr lang="en-US" err="1">
                <a:cs typeface="Calibri"/>
              </a:rPr>
              <a:t>competências</a:t>
            </a:r>
            <a:r>
              <a:rPr lang="en-US">
                <a:cs typeface="Calibri"/>
              </a:rPr>
              <a:t>, </a:t>
            </a:r>
            <a:r>
              <a:rPr lang="en-US" err="1">
                <a:cs typeface="Calibri"/>
              </a:rPr>
              <a:t>mudanças</a:t>
            </a:r>
            <a:r>
              <a:rPr lang="en-US">
                <a:cs typeface="Calibri"/>
              </a:rPr>
              <a:t> </a:t>
            </a:r>
            <a:r>
              <a:rPr lang="en-US" err="1">
                <a:cs typeface="Calibri"/>
              </a:rPr>
              <a:t>nas</a:t>
            </a:r>
            <a:r>
              <a:rPr lang="en-US">
                <a:cs typeface="Calibri"/>
              </a:rPr>
              <a:t> </a:t>
            </a:r>
            <a:r>
              <a:rPr lang="en-US" err="1">
                <a:cs typeface="Calibri"/>
              </a:rPr>
              <a:t>estruturas</a:t>
            </a:r>
            <a:r>
              <a:rPr lang="en-US">
                <a:cs typeface="Calibri"/>
              </a:rPr>
              <a:t> que </a:t>
            </a:r>
          </a:p>
          <a:p>
            <a:endParaRPr lang="en-US">
              <a:cs typeface="Calibri"/>
            </a:endParaRPr>
          </a:p>
          <a:p>
            <a:r>
              <a:rPr lang="en-US" err="1">
                <a:cs typeface="Calibri"/>
              </a:rPr>
              <a:t>geram</a:t>
            </a:r>
            <a:r>
              <a:rPr lang="en-US">
                <a:cs typeface="Calibri"/>
              </a:rPr>
              <a:t> </a:t>
            </a:r>
            <a:r>
              <a:rPr lang="en-US" err="1">
                <a:cs typeface="Calibri"/>
              </a:rPr>
              <a:t>ansiedade</a:t>
            </a:r>
            <a:r>
              <a:rPr lang="en-US">
                <a:cs typeface="Calibri"/>
              </a:rPr>
              <a:t> e </a:t>
            </a:r>
            <a:r>
              <a:rPr lang="en-US" err="1">
                <a:cs typeface="Calibri"/>
              </a:rPr>
              <a:t>incerteza</a:t>
            </a:r>
            <a:r>
              <a:rPr lang="en-US">
                <a:cs typeface="Calibri"/>
              </a:rPr>
              <a:t>, </a:t>
            </a:r>
            <a:r>
              <a:rPr lang="en-US" err="1">
                <a:cs typeface="Calibri"/>
              </a:rPr>
              <a:t>cobrança</a:t>
            </a:r>
            <a:r>
              <a:rPr lang="en-US">
                <a:cs typeface="Calibri"/>
              </a:rPr>
              <a:t> </a:t>
            </a:r>
            <a:r>
              <a:rPr lang="en-US" err="1">
                <a:cs typeface="Calibri"/>
              </a:rPr>
              <a:t>por</a:t>
            </a:r>
            <a:r>
              <a:rPr lang="en-US">
                <a:cs typeface="Calibri"/>
              </a:rPr>
              <a:t> </a:t>
            </a:r>
            <a:r>
              <a:rPr lang="en-US" err="1">
                <a:cs typeface="Calibri"/>
              </a:rPr>
              <a:t>eficácia</a:t>
            </a:r>
            <a:r>
              <a:rPr lang="en-US">
                <a:cs typeface="Calibri"/>
              </a:rPr>
              <a:t> e </a:t>
            </a:r>
            <a:r>
              <a:rPr lang="en-US" err="1">
                <a:cs typeface="Calibri"/>
              </a:rPr>
              <a:t>efetividade</a:t>
            </a:r>
            <a:r>
              <a:rPr lang="en-US">
                <a:cs typeface="Calibri"/>
              </a:rPr>
              <a:t> – </a:t>
            </a:r>
            <a:r>
              <a:rPr lang="en-US" err="1">
                <a:cs typeface="Calibri"/>
              </a:rPr>
              <a:t>só</a:t>
            </a:r>
            <a:r>
              <a:rPr lang="en-US">
                <a:cs typeface="Calibri"/>
              </a:rPr>
              <a:t> a </a:t>
            </a:r>
            <a:r>
              <a:rPr lang="en-US" err="1">
                <a:cs typeface="Calibri"/>
              </a:rPr>
              <a:t>eficiência</a:t>
            </a:r>
            <a:r>
              <a:rPr lang="en-US">
                <a:cs typeface="Calibri"/>
              </a:rPr>
              <a:t> </a:t>
            </a:r>
            <a:r>
              <a:rPr lang="en-US" err="1">
                <a:cs typeface="Calibri"/>
              </a:rPr>
              <a:t>não</a:t>
            </a:r>
            <a:r>
              <a:rPr lang="en-US">
                <a:cs typeface="Calibri"/>
              </a:rPr>
              <a:t> basta. As </a:t>
            </a:r>
            <a:r>
              <a:rPr lang="en-US" err="1">
                <a:cs typeface="Calibri"/>
              </a:rPr>
              <a:t>pessoas</a:t>
            </a:r>
            <a:r>
              <a:rPr lang="en-US">
                <a:cs typeface="Calibri"/>
              </a:rPr>
              <a:t> </a:t>
            </a:r>
            <a:r>
              <a:rPr lang="en-US" err="1">
                <a:cs typeface="Calibri"/>
              </a:rPr>
              <a:t>sentem</a:t>
            </a:r>
            <a:r>
              <a:rPr lang="en-US">
                <a:cs typeface="Calibri"/>
              </a:rPr>
              <a:t> as </a:t>
            </a:r>
            <a:r>
              <a:rPr lang="en-US" err="1">
                <a:cs typeface="Calibri"/>
              </a:rPr>
              <a:t>pressões</a:t>
            </a:r>
            <a:r>
              <a:rPr lang="en-US">
                <a:cs typeface="Calibri"/>
              </a:rPr>
              <a:t> e </a:t>
            </a:r>
            <a:r>
              <a:rPr lang="en-US" err="1">
                <a:cs typeface="Calibri"/>
              </a:rPr>
              <a:t>começam</a:t>
            </a:r>
            <a:r>
              <a:rPr lang="en-US">
                <a:cs typeface="Calibri"/>
              </a:rPr>
              <a:t> a </a:t>
            </a:r>
            <a:r>
              <a:rPr lang="en-US" err="1">
                <a:cs typeface="Calibri"/>
              </a:rPr>
              <a:t>reagir</a:t>
            </a:r>
            <a:r>
              <a:rPr lang="en-US">
                <a:cs typeface="Calibri"/>
              </a:rPr>
              <a:t> a </a:t>
            </a:r>
            <a:r>
              <a:rPr lang="en-US" err="1">
                <a:cs typeface="Calibri"/>
              </a:rPr>
              <a:t>elas</a:t>
            </a:r>
            <a:r>
              <a:rPr lang="en-US">
                <a:cs typeface="Calibri"/>
              </a:rPr>
              <a:t> de </a:t>
            </a:r>
            <a:r>
              <a:rPr lang="en-US" err="1">
                <a:cs typeface="Calibri"/>
              </a:rPr>
              <a:t>maneiras</a:t>
            </a:r>
            <a:r>
              <a:rPr lang="en-US">
                <a:cs typeface="Calibri"/>
              </a:rPr>
              <a:t> </a:t>
            </a:r>
            <a:r>
              <a:rPr lang="en-US" err="1">
                <a:cs typeface="Calibri"/>
              </a:rPr>
              <a:t>diferentes</a:t>
            </a:r>
            <a:r>
              <a:rPr lang="en-US">
                <a:cs typeface="Calibri"/>
              </a:rPr>
              <a:t> (</a:t>
            </a:r>
            <a:r>
              <a:rPr lang="en-US" err="1">
                <a:cs typeface="Calibri"/>
              </a:rPr>
              <a:t>movimentação</a:t>
            </a:r>
            <a:r>
              <a:rPr lang="en-US">
                <a:cs typeface="Calibri"/>
              </a:rPr>
              <a:t>, </a:t>
            </a:r>
            <a:r>
              <a:rPr lang="en-US" err="1">
                <a:cs typeface="Calibri"/>
              </a:rPr>
              <a:t>resistência</a:t>
            </a:r>
            <a:r>
              <a:rPr lang="en-US">
                <a:cs typeface="Calibri"/>
              </a:rPr>
              <a:t>, </a:t>
            </a:r>
            <a:r>
              <a:rPr lang="en-US" err="1">
                <a:cs typeface="Calibri"/>
              </a:rPr>
              <a:t>insatisfação</a:t>
            </a:r>
            <a:r>
              <a:rPr lang="en-US">
                <a:cs typeface="Calibri"/>
              </a:rPr>
              <a:t> etc.)</a:t>
            </a:r>
          </a:p>
          <a:p>
            <a:endParaRPr lang="en-US">
              <a:cs typeface="Calibri"/>
            </a:endParaRPr>
          </a:p>
          <a:p>
            <a:r>
              <a:rPr lang="en-US">
                <a:cs typeface="Calibri"/>
              </a:rPr>
              <a:t>O DFT </a:t>
            </a:r>
            <a:r>
              <a:rPr lang="en-US" err="1">
                <a:cs typeface="Calibri"/>
              </a:rPr>
              <a:t>pode</a:t>
            </a:r>
            <a:r>
              <a:rPr lang="en-US">
                <a:cs typeface="Calibri"/>
              </a:rPr>
              <a:t> auxiliar </a:t>
            </a:r>
            <a:r>
              <a:rPr lang="en-US" err="1">
                <a:cs typeface="Calibri"/>
              </a:rPr>
              <a:t>na</a:t>
            </a:r>
            <a:r>
              <a:rPr lang="en-US">
                <a:cs typeface="Calibri"/>
              </a:rPr>
              <a:t> </a:t>
            </a:r>
            <a:r>
              <a:rPr lang="en-US" err="1">
                <a:cs typeface="Calibri"/>
              </a:rPr>
              <a:t>troca</a:t>
            </a:r>
            <a:r>
              <a:rPr lang="en-US">
                <a:cs typeface="Calibri"/>
              </a:rPr>
              <a:t> de </a:t>
            </a:r>
            <a:r>
              <a:rPr lang="en-US" err="1">
                <a:cs typeface="Calibri"/>
              </a:rPr>
              <a:t>lideranças</a:t>
            </a:r>
            <a:r>
              <a:rPr lang="en-US">
                <a:cs typeface="Calibri"/>
              </a:rPr>
              <a:t> e </a:t>
            </a:r>
            <a:r>
              <a:rPr lang="en-US" err="1">
                <a:cs typeface="Calibri"/>
              </a:rPr>
              <a:t>na</a:t>
            </a:r>
            <a:r>
              <a:rPr lang="en-US">
                <a:cs typeface="Calibri"/>
              </a:rPr>
              <a:t> </a:t>
            </a:r>
            <a:r>
              <a:rPr lang="en-US" err="1">
                <a:cs typeface="Calibri"/>
              </a:rPr>
              <a:t>gestão</a:t>
            </a:r>
            <a:r>
              <a:rPr lang="en-US">
                <a:cs typeface="Calibri"/>
              </a:rPr>
              <a:t> de </a:t>
            </a:r>
            <a:r>
              <a:rPr lang="en-US" err="1">
                <a:cs typeface="Calibri"/>
              </a:rPr>
              <a:t>conheicmento</a:t>
            </a:r>
            <a:r>
              <a:rPr lang="en-US">
                <a:cs typeface="Calibri"/>
              </a:rPr>
              <a:t> e </a:t>
            </a:r>
            <a:r>
              <a:rPr lang="en-US" err="1">
                <a:cs typeface="Calibri"/>
              </a:rPr>
              <a:t>entregas</a:t>
            </a:r>
            <a:r>
              <a:rPr lang="en-US">
                <a:cs typeface="Calibri"/>
              </a:rPr>
              <a:t> da </a:t>
            </a:r>
            <a:r>
              <a:rPr lang="en-US" err="1">
                <a:cs typeface="Calibri"/>
              </a:rPr>
              <a:t>unidade</a:t>
            </a:r>
            <a:endParaRPr lang="en-US">
              <a:cs typeface="Calibri"/>
            </a:endParaRPr>
          </a:p>
          <a:p>
            <a:endParaRPr lang="en-US">
              <a:cs typeface="Calibri"/>
            </a:endParaRPr>
          </a:p>
          <a:p>
            <a:r>
              <a:rPr lang="en-US" err="1">
                <a:cs typeface="Calibri"/>
              </a:rPr>
              <a:t>Selecionar</a:t>
            </a:r>
            <a:r>
              <a:rPr lang="en-US">
                <a:cs typeface="Calibri"/>
              </a:rPr>
              <a:t> as </a:t>
            </a:r>
            <a:r>
              <a:rPr lang="en-US" err="1">
                <a:cs typeface="Calibri"/>
              </a:rPr>
              <a:t>pessoas</a:t>
            </a:r>
            <a:r>
              <a:rPr lang="en-US">
                <a:cs typeface="Calibri"/>
              </a:rPr>
              <a:t> </a:t>
            </a:r>
            <a:r>
              <a:rPr lang="en-US" err="1">
                <a:cs typeface="Calibri"/>
              </a:rPr>
              <a:t>corretas</a:t>
            </a:r>
            <a:r>
              <a:rPr lang="en-US">
                <a:cs typeface="Calibri"/>
              </a:rPr>
              <a:t> para </a:t>
            </a:r>
            <a:r>
              <a:rPr lang="en-US" err="1">
                <a:cs typeface="Calibri"/>
              </a:rPr>
              <a:t>os</a:t>
            </a:r>
            <a:r>
              <a:rPr lang="en-US">
                <a:cs typeface="Calibri"/>
              </a:rPr>
              <a:t> </a:t>
            </a:r>
            <a:r>
              <a:rPr lang="en-US" err="1">
                <a:cs typeface="Calibri"/>
              </a:rPr>
              <a:t>lugares</a:t>
            </a:r>
            <a:r>
              <a:rPr lang="en-US">
                <a:cs typeface="Calibri"/>
              </a:rPr>
              <a:t> </a:t>
            </a:r>
            <a:r>
              <a:rPr lang="en-US" err="1">
                <a:cs typeface="Calibri"/>
              </a:rPr>
              <a:t>certos</a:t>
            </a:r>
            <a:endParaRPr lang="en-US">
              <a:cs typeface="Calibri"/>
            </a:endParaRPr>
          </a:p>
          <a:p>
            <a:endParaRPr lang="en-US">
              <a:cs typeface="Calibri"/>
            </a:endParaRPr>
          </a:p>
          <a:p>
            <a:r>
              <a:rPr lang="pt-BR"/>
              <a:t>Na maioria das organizações, os processos finalísticos representam </a:t>
            </a:r>
            <a:r>
              <a:rPr lang="pt-BR" b="1"/>
              <a:t>20% das atividades do negócio</a:t>
            </a:r>
            <a:r>
              <a:rPr lang="pt-BR"/>
              <a:t>, os processos </a:t>
            </a:r>
            <a:r>
              <a:rPr lang="pt-BR" b="1"/>
              <a:t>gerenciais representam 10% </a:t>
            </a:r>
            <a:r>
              <a:rPr lang="pt-BR"/>
              <a:t>e os processos de </a:t>
            </a:r>
            <a:r>
              <a:rPr lang="pt-BR" b="1"/>
              <a:t>suporte representam 70%. </a:t>
            </a:r>
            <a:r>
              <a:rPr lang="pt-BR"/>
              <a:t>(CBOK, 2019)</a:t>
            </a:r>
            <a:endParaRPr lang="en-US">
              <a:cs typeface="Calibri"/>
            </a:endParaRPr>
          </a:p>
        </p:txBody>
      </p:sp>
      <p:sp>
        <p:nvSpPr>
          <p:cNvPr id="4" name="Espaço Reservado para Número de Slide 3"/>
          <p:cNvSpPr>
            <a:spLocks noGrp="1"/>
          </p:cNvSpPr>
          <p:nvPr>
            <p:ph type="sldNum" sz="quarter" idx="5"/>
          </p:nvPr>
        </p:nvSpPr>
        <p:spPr/>
        <p:txBody>
          <a:bodyPr/>
          <a:lstStyle/>
          <a:p>
            <a:fld id="{6B9031C5-971C-4C4C-B758-343FA17F64D5}" type="slidenum">
              <a:rPr lang="pt-BR" smtClean="0"/>
              <a:t>4</a:t>
            </a:fld>
            <a:endParaRPr lang="pt-BR"/>
          </a:p>
        </p:txBody>
      </p:sp>
    </p:spTree>
    <p:extLst>
      <p:ext uri="{BB962C8B-B14F-4D97-AF65-F5344CB8AC3E}">
        <p14:creationId xmlns:p14="http://schemas.microsoft.com/office/powerpoint/2010/main" val="28460654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en-US">
              <a:cs typeface="Calibri"/>
            </a:endParaRPr>
          </a:p>
          <a:p>
            <a:r>
              <a:rPr lang="en-US">
                <a:cs typeface="Calibri"/>
              </a:rPr>
              <a:t>ANEXO V – </a:t>
            </a:r>
            <a:r>
              <a:rPr lang="en-US" err="1">
                <a:cs typeface="Calibri"/>
              </a:rPr>
              <a:t>Aprox</a:t>
            </a:r>
            <a:r>
              <a:rPr lang="en-US">
                <a:cs typeface="Calibri"/>
              </a:rPr>
              <a:t>. 20 mil – </a:t>
            </a:r>
            <a:r>
              <a:rPr lang="en-US" err="1">
                <a:cs typeface="Calibri"/>
              </a:rPr>
              <a:t>Autorizativo</a:t>
            </a:r>
            <a:r>
              <a:rPr lang="en-US">
                <a:cs typeface="Calibri"/>
              </a:rPr>
              <a:t> </a:t>
            </a:r>
          </a:p>
          <a:p>
            <a:endParaRPr lang="en-US">
              <a:cs typeface="Calibri"/>
            </a:endParaRPr>
          </a:p>
          <a:p>
            <a:r>
              <a:rPr lang="en-US" err="1">
                <a:cs typeface="Calibri"/>
              </a:rPr>
              <a:t>Criação</a:t>
            </a:r>
            <a:r>
              <a:rPr lang="en-US">
                <a:cs typeface="Calibri"/>
              </a:rPr>
              <a:t> de cargos 15 mil / Banco professors 10 mil</a:t>
            </a:r>
          </a:p>
          <a:p>
            <a:endParaRPr lang="pt-BR" sz="1200">
              <a:cs typeface="Calibri"/>
            </a:endParaRPr>
          </a:p>
          <a:p>
            <a:r>
              <a:rPr lang="pt-BR" sz="1200">
                <a:cs typeface="Calibri"/>
              </a:rPr>
              <a:t>Uniformização dos pedidos x Uso de mais critérios objetivos x Transparência</a:t>
            </a:r>
          </a:p>
          <a:p>
            <a:pPr marL="342900" indent="-342900">
              <a:buFont typeface="Arial" panose="020B0604020202020204" pitchFamily="34" charset="0"/>
              <a:buChar char="•"/>
            </a:pPr>
            <a:r>
              <a:rPr lang="pt-BR" sz="1200">
                <a:cs typeface="Calibri"/>
              </a:rPr>
              <a:t>Pedidos de concursos públicos com critérios diversos. PEDIDOS SÃO INSTITUCIONAIS. APOSENTADORIA, CARGO VAGO, ACÓRDÃO TCU – Tem q ter esse lado tb. </a:t>
            </a:r>
          </a:p>
          <a:p>
            <a:pPr marL="342900" indent="-342900">
              <a:buFont typeface="Arial" panose="020B0604020202020204" pitchFamily="34" charset="0"/>
              <a:buChar char="•"/>
            </a:pPr>
            <a:endParaRPr lang="pt-BR" sz="1200">
              <a:cs typeface="Calibri"/>
            </a:endParaRPr>
          </a:p>
          <a:p>
            <a:pPr marL="342900" indent="-342900">
              <a:buFont typeface="Arial" panose="020B0604020202020204" pitchFamily="34" charset="0"/>
              <a:buChar char="•"/>
            </a:pPr>
            <a:r>
              <a:rPr lang="pt-BR" sz="1200">
                <a:cs typeface="Calibri"/>
              </a:rPr>
              <a:t>Se adaptar rapidamente aos diferentes cenários.</a:t>
            </a:r>
          </a:p>
          <a:p>
            <a:pPr marL="342900" indent="-342900">
              <a:buFont typeface="Arial" panose="020B0604020202020204" pitchFamily="34" charset="0"/>
              <a:buChar char="•"/>
            </a:pPr>
            <a:endParaRPr lang="pt-BR" sz="1200">
              <a:cs typeface="Calibri"/>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pt-BR" sz="1800" kern="100">
                <a:effectLst/>
                <a:latin typeface="Calibri" panose="020F0502020204030204" pitchFamily="34" charset="0"/>
                <a:ea typeface="Calibri" panose="020F0502020204030204" pitchFamily="34" charset="0"/>
                <a:cs typeface="Times New Roman" panose="02020603050405020304" pitchFamily="18" charset="0"/>
              </a:rPr>
              <a:t>Redução das lacunas – entre a força de trabalho de hoje e as necessidades futuras</a:t>
            </a:r>
          </a:p>
          <a:p>
            <a:pPr marL="342900" indent="-342900">
              <a:buFont typeface="Arial" panose="020B0604020202020204" pitchFamily="34" charset="0"/>
              <a:buChar char="•"/>
            </a:pPr>
            <a:endParaRPr lang="pt-BR" sz="1200">
              <a:cs typeface="Calibri"/>
            </a:endParaRPr>
          </a:p>
          <a:p>
            <a:endParaRPr lang="en-US">
              <a:cs typeface="Calibri"/>
            </a:endParaRPr>
          </a:p>
          <a:p>
            <a:endParaRPr lang="en-US">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pt-BR" sz="1200">
                <a:cs typeface="Calibri"/>
              </a:rPr>
              <a:t>Recursos são escassos;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cs typeface="Calibri"/>
            </a:endParaRPr>
          </a:p>
          <a:p>
            <a:r>
              <a:rPr lang="en-US" sz="2500">
                <a:cs typeface="Calibri"/>
              </a:rPr>
              <a:t>ANPD , </a:t>
            </a:r>
            <a:r>
              <a:rPr lang="en-US" sz="2500" err="1">
                <a:cs typeface="Calibri"/>
              </a:rPr>
              <a:t>Normativos</a:t>
            </a:r>
            <a:r>
              <a:rPr lang="en-US" sz="2500">
                <a:cs typeface="Calibri"/>
              </a:rPr>
              <a:t>, </a:t>
            </a:r>
            <a:r>
              <a:rPr lang="en-US" sz="2500" err="1">
                <a:cs typeface="Calibri"/>
              </a:rPr>
              <a:t>Inteligência</a:t>
            </a:r>
            <a:r>
              <a:rPr lang="en-US" sz="2500">
                <a:cs typeface="Calibri"/>
              </a:rPr>
              <a:t> Artificial </a:t>
            </a:r>
          </a:p>
          <a:p>
            <a:endParaRPr lang="en-US">
              <a:cs typeface="Calibri"/>
            </a:endParaRPr>
          </a:p>
          <a:p>
            <a:pPr marL="285750" indent="-285750" algn="just">
              <a:buFont typeface="Wingdings" panose="05000000000000000000" pitchFamily="2" charset="2"/>
              <a:buChar char="ü"/>
            </a:pPr>
            <a:r>
              <a:rPr lang="pt-BR" sz="1200">
                <a:solidFill>
                  <a:srgbClr val="252423"/>
                </a:solidFill>
                <a:latin typeface="Calibri "/>
                <a:ea typeface="Calibri"/>
                <a:cs typeface="Arial"/>
              </a:rPr>
              <a:t>Justificativas, em sua maioria, olhando para o retrovisor;</a:t>
            </a:r>
          </a:p>
          <a:p>
            <a:pPr algn="just"/>
            <a:endParaRPr lang="pt-BR" sz="1200">
              <a:solidFill>
                <a:srgbClr val="252423"/>
              </a:solidFill>
              <a:latin typeface="Calibri "/>
              <a:ea typeface="Calibri"/>
              <a:cs typeface="Arial"/>
            </a:endParaRPr>
          </a:p>
          <a:p>
            <a:pPr marL="285750" indent="-285750" algn="just">
              <a:buFont typeface="Wingdings" panose="05000000000000000000" pitchFamily="2" charset="2"/>
              <a:buChar char="ü"/>
            </a:pPr>
            <a:r>
              <a:rPr lang="pt-BR" sz="1200">
                <a:solidFill>
                  <a:srgbClr val="252423"/>
                </a:solidFill>
                <a:latin typeface="Calibri "/>
                <a:ea typeface="Calibri"/>
                <a:cs typeface="Arial"/>
              </a:rPr>
              <a:t>Recursos escassos x falta de uma politica de reposição constante</a:t>
            </a:r>
            <a:endParaRPr lang="en-US">
              <a:cs typeface="Calibri"/>
            </a:endParaRPr>
          </a:p>
        </p:txBody>
      </p:sp>
      <p:sp>
        <p:nvSpPr>
          <p:cNvPr id="4" name="Espaço Reservado para Número de Slide 3"/>
          <p:cNvSpPr>
            <a:spLocks noGrp="1"/>
          </p:cNvSpPr>
          <p:nvPr>
            <p:ph type="sldNum" sz="quarter" idx="5"/>
          </p:nvPr>
        </p:nvSpPr>
        <p:spPr/>
        <p:txBody>
          <a:bodyPr/>
          <a:lstStyle/>
          <a:p>
            <a:fld id="{6B9031C5-971C-4C4C-B758-343FA17F64D5}" type="slidenum">
              <a:rPr lang="pt-BR" smtClean="0"/>
              <a:t>5</a:t>
            </a:fld>
            <a:endParaRPr lang="pt-BR"/>
          </a:p>
        </p:txBody>
      </p:sp>
    </p:spTree>
    <p:extLst>
      <p:ext uri="{BB962C8B-B14F-4D97-AF65-F5344CB8AC3E}">
        <p14:creationId xmlns:p14="http://schemas.microsoft.com/office/powerpoint/2010/main" val="29788944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a:p>
            <a:r>
              <a:rPr lang="pt-BR" err="1"/>
              <a:t>Igovpessoas</a:t>
            </a:r>
            <a:r>
              <a:rPr lang="pt-BR"/>
              <a:t> – </a:t>
            </a:r>
            <a:r>
              <a:rPr lang="pt-BR" err="1"/>
              <a:t>Intermeidriao</a:t>
            </a:r>
            <a:r>
              <a:rPr lang="pt-BR"/>
              <a:t> 0,4 para 0,5</a:t>
            </a:r>
          </a:p>
          <a:p>
            <a:endParaRPr lang="pt-BR"/>
          </a:p>
          <a:p>
            <a:r>
              <a:rPr lang="pt-BR"/>
              <a:t>Mede o item 4120-  Capacidade de definir a demanda por colaboradores e gestores</a:t>
            </a:r>
          </a:p>
          <a:p>
            <a:endParaRPr lang="pt-BR"/>
          </a:p>
          <a:p>
            <a:pPr algn="l"/>
            <a:r>
              <a:rPr lang="pt-BR" b="0" i="0">
                <a:solidFill>
                  <a:srgbClr val="252423"/>
                </a:solidFill>
                <a:effectLst/>
                <a:latin typeface="Segoe UI" panose="020B0502040204020203" pitchFamily="34" charset="0"/>
              </a:rPr>
              <a:t>4121. Os perfis profissionais desejados para cada ocupação ou grupo de ocupações </a:t>
            </a:r>
            <a:r>
              <a:rPr lang="pt-BR" b="1" i="0">
                <a:solidFill>
                  <a:srgbClr val="252423"/>
                </a:solidFill>
                <a:effectLst/>
                <a:latin typeface="Segoe UI" panose="020B0502040204020203" pitchFamily="34" charset="0"/>
              </a:rPr>
              <a:t>de gestão </a:t>
            </a:r>
            <a:r>
              <a:rPr lang="pt-BR" b="0" i="0">
                <a:solidFill>
                  <a:srgbClr val="252423"/>
                </a:solidFill>
                <a:effectLst/>
                <a:latin typeface="Segoe UI" panose="020B0502040204020203" pitchFamily="34" charset="0"/>
              </a:rPr>
              <a:t>estão definidos e documentados - 45% em 2021 (intermediário)</a:t>
            </a:r>
          </a:p>
          <a:p>
            <a:pPr algn="l"/>
            <a:br>
              <a:rPr lang="pt-BR" b="0" i="0">
                <a:solidFill>
                  <a:srgbClr val="252423"/>
                </a:solidFill>
                <a:effectLst/>
                <a:latin typeface="Segoe UI" panose="020B0502040204020203" pitchFamily="34" charset="0"/>
              </a:rPr>
            </a:br>
            <a:endParaRPr lang="pt-BR" b="0" i="0">
              <a:solidFill>
                <a:srgbClr val="252423"/>
              </a:solidFill>
              <a:effectLst/>
              <a:latin typeface="Segoe UI" panose="020B0502040204020203" pitchFamily="34" charset="0"/>
            </a:endParaRPr>
          </a:p>
          <a:p>
            <a:pPr algn="l"/>
            <a:r>
              <a:rPr lang="pt-BR" b="0" i="0">
                <a:solidFill>
                  <a:srgbClr val="252423"/>
                </a:solidFill>
                <a:effectLst/>
                <a:latin typeface="Segoe UI" panose="020B0502040204020203" pitchFamily="34" charset="0"/>
              </a:rPr>
              <a:t>4122. Os perfis profissionais desejados para cada ocupação ou grupo de ocupações </a:t>
            </a:r>
            <a:r>
              <a:rPr lang="pt-BR" b="1" i="0">
                <a:solidFill>
                  <a:srgbClr val="252423"/>
                </a:solidFill>
                <a:effectLst/>
                <a:latin typeface="Segoe UI" panose="020B0502040204020203" pitchFamily="34" charset="0"/>
              </a:rPr>
              <a:t>de colaboradores </a:t>
            </a:r>
            <a:r>
              <a:rPr lang="pt-BR" b="0" i="0">
                <a:solidFill>
                  <a:srgbClr val="252423"/>
                </a:solidFill>
                <a:effectLst/>
                <a:latin typeface="Segoe UI" panose="020B0502040204020203" pitchFamily="34" charset="0"/>
              </a:rPr>
              <a:t>da organização estão definidos e documentados 46% em 2021 (intermediário)</a:t>
            </a:r>
          </a:p>
          <a:p>
            <a:pPr algn="l"/>
            <a:br>
              <a:rPr lang="pt-BR" b="0" i="0">
                <a:solidFill>
                  <a:srgbClr val="252423"/>
                </a:solidFill>
                <a:effectLst/>
                <a:latin typeface="Segoe UI" panose="020B0502040204020203" pitchFamily="34" charset="0"/>
              </a:rPr>
            </a:br>
            <a:endParaRPr lang="pt-BR" b="0" i="0">
              <a:solidFill>
                <a:srgbClr val="252423"/>
              </a:solidFill>
              <a:effectLst/>
              <a:latin typeface="Segoe UI" panose="020B0502040204020203" pitchFamily="34" charset="0"/>
            </a:endParaRPr>
          </a:p>
          <a:p>
            <a:pPr algn="l"/>
            <a:r>
              <a:rPr lang="pt-BR" b="0" i="0">
                <a:solidFill>
                  <a:srgbClr val="252423"/>
                </a:solidFill>
                <a:effectLst/>
                <a:latin typeface="Segoe UI" panose="020B0502040204020203" pitchFamily="34" charset="0"/>
              </a:rPr>
              <a:t>4123. Há definição do quantitativo necessário de pessoal por unidade organizacional ou por processo de trabalho – 29,51% para 32,94% (iniciado)</a:t>
            </a:r>
          </a:p>
          <a:p>
            <a:pPr algn="l"/>
            <a:br>
              <a:rPr lang="pt-BR" b="0" i="0">
                <a:solidFill>
                  <a:srgbClr val="252423"/>
                </a:solidFill>
                <a:effectLst/>
                <a:latin typeface="Segoe UI" panose="020B0502040204020203" pitchFamily="34" charset="0"/>
              </a:rPr>
            </a:br>
            <a:endParaRPr lang="pt-BR" b="0" i="0">
              <a:solidFill>
                <a:srgbClr val="252423"/>
              </a:solidFill>
              <a:effectLst/>
              <a:latin typeface="Segoe UI" panose="020B0502040204020203" pitchFamily="34" charset="0"/>
            </a:endParaRPr>
          </a:p>
          <a:p>
            <a:pPr algn="l"/>
            <a:r>
              <a:rPr lang="pt-BR" b="0" i="0">
                <a:solidFill>
                  <a:srgbClr val="252423"/>
                </a:solidFill>
                <a:effectLst/>
                <a:latin typeface="Segoe UI" panose="020B0502040204020203" pitchFamily="34" charset="0"/>
              </a:rPr>
              <a:t>4124. Monitora-se um conjunto de indicadores relevantes sobre força de trabalho 44% em 2021 (intermediário)</a:t>
            </a:r>
          </a:p>
          <a:p>
            <a:endParaRPr lang="pt-BR"/>
          </a:p>
        </p:txBody>
      </p:sp>
      <p:sp>
        <p:nvSpPr>
          <p:cNvPr id="4" name="Espaço Reservado para Número de Slide 3"/>
          <p:cNvSpPr>
            <a:spLocks noGrp="1"/>
          </p:cNvSpPr>
          <p:nvPr>
            <p:ph type="sldNum" sz="quarter" idx="5"/>
          </p:nvPr>
        </p:nvSpPr>
        <p:spPr/>
        <p:txBody>
          <a:bodyPr/>
          <a:lstStyle/>
          <a:p>
            <a:fld id="{6B9031C5-971C-4C4C-B758-343FA17F64D5}" type="slidenum">
              <a:rPr lang="pt-BR" smtClean="0"/>
              <a:t>6</a:t>
            </a:fld>
            <a:endParaRPr lang="pt-BR"/>
          </a:p>
        </p:txBody>
      </p:sp>
    </p:spTree>
    <p:extLst>
      <p:ext uri="{BB962C8B-B14F-4D97-AF65-F5344CB8AC3E}">
        <p14:creationId xmlns:p14="http://schemas.microsoft.com/office/powerpoint/2010/main" val="10880079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5"/>
          </p:nvPr>
        </p:nvSpPr>
        <p:spPr/>
        <p:txBody>
          <a:bodyPr/>
          <a:lstStyle/>
          <a:p>
            <a:fld id="{7220C3D7-0892-454A-8159-334ED2807395}" type="slidenum">
              <a:rPr lang="pt-BR" smtClean="0"/>
              <a:t>7</a:t>
            </a:fld>
            <a:endParaRPr lang="pt-BR"/>
          </a:p>
        </p:txBody>
      </p:sp>
    </p:spTree>
    <p:extLst>
      <p:ext uri="{BB962C8B-B14F-4D97-AF65-F5344CB8AC3E}">
        <p14:creationId xmlns:p14="http://schemas.microsoft.com/office/powerpoint/2010/main" val="25421794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b="1">
                <a:latin typeface="Calibri"/>
              </a:rPr>
              <a:t> A intenção é possibilitar que os órgãos e entidades possam utilizar o dimensionamento como prática contínua, como base para as suas estratégias de gestão de pessoas.</a:t>
            </a:r>
            <a:r>
              <a:rPr lang="en-US">
                <a:latin typeface="Calibri"/>
              </a:rPr>
              <a:t> ​</a:t>
            </a:r>
          </a:p>
          <a:p>
            <a:endParaRPr lang="en-US">
              <a:latin typeface="Calibri"/>
            </a:endParaRPr>
          </a:p>
          <a:p>
            <a:endParaRPr lang="en-US">
              <a:latin typeface="Calibri"/>
            </a:endParaRPr>
          </a:p>
          <a:p>
            <a:r>
              <a:rPr lang="en-US">
                <a:latin typeface="Calibri"/>
              </a:rPr>
              <a:t>FERRAMENTA DE GESTÃO – </a:t>
            </a:r>
            <a:r>
              <a:rPr lang="en-US" err="1">
                <a:latin typeface="Calibri"/>
              </a:rPr>
              <a:t>Além</a:t>
            </a:r>
            <a:r>
              <a:rPr lang="en-US">
                <a:latin typeface="Calibri"/>
              </a:rPr>
              <a:t> da </a:t>
            </a:r>
            <a:r>
              <a:rPr lang="en-US" err="1">
                <a:latin typeface="Calibri"/>
              </a:rPr>
              <a:t>quantidade</a:t>
            </a:r>
            <a:r>
              <a:rPr lang="en-US">
                <a:latin typeface="Calibri"/>
              </a:rPr>
              <a:t> ideal</a:t>
            </a:r>
          </a:p>
          <a:p>
            <a:endParaRPr lang="en-US">
              <a:latin typeface="Calibri"/>
            </a:endParaRPr>
          </a:p>
          <a:p>
            <a:r>
              <a:rPr lang="en-US">
                <a:latin typeface="Calibri"/>
              </a:rPr>
              <a:t>NÃO é o </a:t>
            </a:r>
            <a:r>
              <a:rPr lang="en-US" err="1">
                <a:latin typeface="Calibri"/>
              </a:rPr>
              <a:t>unico</a:t>
            </a:r>
            <a:r>
              <a:rPr lang="en-US">
                <a:latin typeface="Calibri"/>
              </a:rPr>
              <a:t> </a:t>
            </a:r>
            <a:r>
              <a:rPr lang="en-US" err="1">
                <a:latin typeface="Calibri"/>
              </a:rPr>
              <a:t>modelo</a:t>
            </a:r>
            <a:r>
              <a:rPr lang="en-US">
                <a:latin typeface="Calibri"/>
              </a:rPr>
              <a:t> x </a:t>
            </a:r>
            <a:r>
              <a:rPr lang="en-US" err="1">
                <a:latin typeface="Calibri"/>
              </a:rPr>
              <a:t>Aprox</a:t>
            </a:r>
            <a:r>
              <a:rPr lang="en-US">
                <a:latin typeface="Calibri"/>
              </a:rPr>
              <a:t>. da </a:t>
            </a:r>
            <a:r>
              <a:rPr lang="en-US" err="1">
                <a:latin typeface="Calibri"/>
              </a:rPr>
              <a:t>realidade</a:t>
            </a:r>
            <a:r>
              <a:rPr lang="en-US">
                <a:latin typeface="Calibri"/>
              </a:rPr>
              <a:t> x </a:t>
            </a:r>
          </a:p>
          <a:p>
            <a:endParaRPr lang="en-US">
              <a:latin typeface="Calibri"/>
            </a:endParaRPr>
          </a:p>
          <a:p>
            <a:r>
              <a:rPr lang="en-US" err="1">
                <a:latin typeface="Calibri"/>
              </a:rPr>
              <a:t>Sair</a:t>
            </a:r>
            <a:r>
              <a:rPr lang="en-US">
                <a:latin typeface="Calibri"/>
              </a:rPr>
              <a:t> do </a:t>
            </a:r>
            <a:r>
              <a:rPr lang="en-US" err="1">
                <a:latin typeface="Calibri"/>
              </a:rPr>
              <a:t>eu</a:t>
            </a:r>
            <a:r>
              <a:rPr lang="en-US">
                <a:latin typeface="Calibri"/>
              </a:rPr>
              <a:t> </a:t>
            </a:r>
            <a:r>
              <a:rPr lang="en-US" err="1">
                <a:latin typeface="Calibri"/>
              </a:rPr>
              <a:t>acho</a:t>
            </a:r>
            <a:r>
              <a:rPr lang="en-US">
                <a:latin typeface="Calibri"/>
              </a:rPr>
              <a:t> para </a:t>
            </a:r>
            <a:r>
              <a:rPr lang="en-US" err="1">
                <a:latin typeface="Calibri"/>
              </a:rPr>
              <a:t>estudo</a:t>
            </a:r>
            <a:r>
              <a:rPr lang="en-US">
                <a:latin typeface="Calibri"/>
              </a:rPr>
              <a:t> e </a:t>
            </a:r>
            <a:r>
              <a:rPr lang="en-US" err="1">
                <a:latin typeface="Calibri"/>
              </a:rPr>
              <a:t>evidência</a:t>
            </a:r>
            <a:endParaRPr lang="pt-BR"/>
          </a:p>
        </p:txBody>
      </p:sp>
      <p:sp>
        <p:nvSpPr>
          <p:cNvPr id="4" name="Espaço Reservado para Número de Slide 3"/>
          <p:cNvSpPr>
            <a:spLocks noGrp="1"/>
          </p:cNvSpPr>
          <p:nvPr>
            <p:ph type="sldNum" sz="quarter" idx="5"/>
          </p:nvPr>
        </p:nvSpPr>
        <p:spPr/>
        <p:txBody>
          <a:bodyPr/>
          <a:lstStyle/>
          <a:p>
            <a:fld id="{6B9031C5-971C-4C4C-B758-343FA17F64D5}" type="slidenum">
              <a:rPr lang="pt-BR" smtClean="0"/>
              <a:t>8</a:t>
            </a:fld>
            <a:endParaRPr lang="pt-BR"/>
          </a:p>
        </p:txBody>
      </p:sp>
    </p:spTree>
    <p:extLst>
      <p:ext uri="{BB962C8B-B14F-4D97-AF65-F5344CB8AC3E}">
        <p14:creationId xmlns:p14="http://schemas.microsoft.com/office/powerpoint/2010/main" val="15348951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5"/>
          </p:nvPr>
        </p:nvSpPr>
        <p:spPr/>
        <p:txBody>
          <a:bodyPr/>
          <a:lstStyle/>
          <a:p>
            <a:fld id="{7220C3D7-0892-454A-8159-334ED2807395}" type="slidenum">
              <a:rPr lang="pt-BR" smtClean="0"/>
              <a:t>9</a:t>
            </a:fld>
            <a:endParaRPr lang="pt-BR"/>
          </a:p>
        </p:txBody>
      </p:sp>
    </p:spTree>
    <p:extLst>
      <p:ext uri="{BB962C8B-B14F-4D97-AF65-F5344CB8AC3E}">
        <p14:creationId xmlns:p14="http://schemas.microsoft.com/office/powerpoint/2010/main" val="8800931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gb1723facdc_0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0" name="Google Shape;320;gb1723facdc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330663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684FF08-8BFF-4B33-B663-826E369CC42C}"/>
              </a:ext>
            </a:extLst>
          </p:cNvPr>
          <p:cNvSpPr>
            <a:spLocks noGrp="1"/>
          </p:cNvSpPr>
          <p:nvPr>
            <p:ph type="ctrTitle"/>
          </p:nvPr>
        </p:nvSpPr>
        <p:spPr>
          <a:xfrm>
            <a:off x="1524000" y="1122363"/>
            <a:ext cx="9144000" cy="2387600"/>
          </a:xfrm>
        </p:spPr>
        <p:txBody>
          <a:bodyPr anchor="b"/>
          <a:lstStyle>
            <a:lvl1pPr algn="ctr">
              <a:defRPr sz="6000"/>
            </a:lvl1pPr>
          </a:lstStyle>
          <a:p>
            <a:r>
              <a:rPr lang="pt-BR"/>
              <a:t>Clique para editar o título Mestre</a:t>
            </a:r>
          </a:p>
        </p:txBody>
      </p:sp>
      <p:sp>
        <p:nvSpPr>
          <p:cNvPr id="3" name="Subtítulo 2">
            <a:extLst>
              <a:ext uri="{FF2B5EF4-FFF2-40B4-BE49-F238E27FC236}">
                <a16:creationId xmlns:a16="http://schemas.microsoft.com/office/drawing/2014/main" id="{AF25FDF0-BE39-4479-96CE-A604FCDBEF7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a:extLst>
              <a:ext uri="{FF2B5EF4-FFF2-40B4-BE49-F238E27FC236}">
                <a16:creationId xmlns:a16="http://schemas.microsoft.com/office/drawing/2014/main" id="{4BE42E20-90CB-4859-B9A2-3748A95A3224}"/>
              </a:ext>
            </a:extLst>
          </p:cNvPr>
          <p:cNvSpPr>
            <a:spLocks noGrp="1"/>
          </p:cNvSpPr>
          <p:nvPr>
            <p:ph type="dt" sz="half" idx="10"/>
          </p:nvPr>
        </p:nvSpPr>
        <p:spPr/>
        <p:txBody>
          <a:bodyPr/>
          <a:lstStyle/>
          <a:p>
            <a:fld id="{46338E02-C4DE-4BE4-960F-4109492B31BF}" type="datetimeFigureOut">
              <a:rPr lang="pt-BR" smtClean="0"/>
              <a:t>17/10/2023</a:t>
            </a:fld>
            <a:endParaRPr lang="pt-BR"/>
          </a:p>
        </p:txBody>
      </p:sp>
      <p:sp>
        <p:nvSpPr>
          <p:cNvPr id="5" name="Espaço Reservado para Rodapé 4">
            <a:extLst>
              <a:ext uri="{FF2B5EF4-FFF2-40B4-BE49-F238E27FC236}">
                <a16:creationId xmlns:a16="http://schemas.microsoft.com/office/drawing/2014/main" id="{B8817263-9AA7-47B3-85D9-9C8148A0F4DC}"/>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6635A235-F432-4E2F-875E-D5EF05FDF006}"/>
              </a:ext>
            </a:extLst>
          </p:cNvPr>
          <p:cNvSpPr>
            <a:spLocks noGrp="1"/>
          </p:cNvSpPr>
          <p:nvPr>
            <p:ph type="sldNum" sz="quarter" idx="12"/>
          </p:nvPr>
        </p:nvSpPr>
        <p:spPr/>
        <p:txBody>
          <a:bodyPr/>
          <a:lstStyle/>
          <a:p>
            <a:fld id="{56082288-0259-4511-BDA9-EAD36B1AEEA9}" type="slidenum">
              <a:rPr lang="pt-BR" smtClean="0"/>
              <a:t>‹nº›</a:t>
            </a:fld>
            <a:endParaRPr lang="pt-BR"/>
          </a:p>
        </p:txBody>
      </p:sp>
    </p:spTree>
    <p:extLst>
      <p:ext uri="{BB962C8B-B14F-4D97-AF65-F5344CB8AC3E}">
        <p14:creationId xmlns:p14="http://schemas.microsoft.com/office/powerpoint/2010/main" val="33086359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8720FA4-0274-439E-A988-168D3C9D000C}"/>
              </a:ext>
            </a:extLst>
          </p:cNvPr>
          <p:cNvSpPr>
            <a:spLocks noGrp="1"/>
          </p:cNvSpPr>
          <p:nvPr>
            <p:ph type="title"/>
          </p:nvPr>
        </p:nvSpPr>
        <p:spPr/>
        <p:txBody>
          <a:bodyPr/>
          <a:lstStyle/>
          <a:p>
            <a:r>
              <a:rPr lang="pt-BR"/>
              <a:t>Clique para editar o título Mestre</a:t>
            </a:r>
          </a:p>
        </p:txBody>
      </p:sp>
      <p:sp>
        <p:nvSpPr>
          <p:cNvPr id="3" name="Espaço Reservado para Texto Vertical 2">
            <a:extLst>
              <a:ext uri="{FF2B5EF4-FFF2-40B4-BE49-F238E27FC236}">
                <a16:creationId xmlns:a16="http://schemas.microsoft.com/office/drawing/2014/main" id="{5CB9F4B3-424B-48B2-97C1-49AD80B7A1DD}"/>
              </a:ext>
            </a:extLst>
          </p:cNvPr>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8266310B-8580-48F4-B4B3-4B6C656B05B2}"/>
              </a:ext>
            </a:extLst>
          </p:cNvPr>
          <p:cNvSpPr>
            <a:spLocks noGrp="1"/>
          </p:cNvSpPr>
          <p:nvPr>
            <p:ph type="dt" sz="half" idx="10"/>
          </p:nvPr>
        </p:nvSpPr>
        <p:spPr/>
        <p:txBody>
          <a:bodyPr/>
          <a:lstStyle/>
          <a:p>
            <a:fld id="{46338E02-C4DE-4BE4-960F-4109492B31BF}" type="datetimeFigureOut">
              <a:rPr lang="pt-BR" smtClean="0"/>
              <a:t>17/10/2023</a:t>
            </a:fld>
            <a:endParaRPr lang="pt-BR"/>
          </a:p>
        </p:txBody>
      </p:sp>
      <p:sp>
        <p:nvSpPr>
          <p:cNvPr id="5" name="Espaço Reservado para Rodapé 4">
            <a:extLst>
              <a:ext uri="{FF2B5EF4-FFF2-40B4-BE49-F238E27FC236}">
                <a16:creationId xmlns:a16="http://schemas.microsoft.com/office/drawing/2014/main" id="{3E7C0B0A-E47C-4E2C-9F60-53F4C5D8BAF8}"/>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4519A337-CD4D-405C-B260-26CE7E243B30}"/>
              </a:ext>
            </a:extLst>
          </p:cNvPr>
          <p:cNvSpPr>
            <a:spLocks noGrp="1"/>
          </p:cNvSpPr>
          <p:nvPr>
            <p:ph type="sldNum" sz="quarter" idx="12"/>
          </p:nvPr>
        </p:nvSpPr>
        <p:spPr/>
        <p:txBody>
          <a:bodyPr/>
          <a:lstStyle/>
          <a:p>
            <a:fld id="{56082288-0259-4511-BDA9-EAD36B1AEEA9}" type="slidenum">
              <a:rPr lang="pt-BR" smtClean="0"/>
              <a:t>‹nº›</a:t>
            </a:fld>
            <a:endParaRPr lang="pt-BR"/>
          </a:p>
        </p:txBody>
      </p:sp>
    </p:spTree>
    <p:extLst>
      <p:ext uri="{BB962C8B-B14F-4D97-AF65-F5344CB8AC3E}">
        <p14:creationId xmlns:p14="http://schemas.microsoft.com/office/powerpoint/2010/main" val="31047196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CE1CD532-4981-4794-AE37-53642AADDDA4}"/>
              </a:ext>
            </a:extLst>
          </p:cNvPr>
          <p:cNvSpPr>
            <a:spLocks noGrp="1"/>
          </p:cNvSpPr>
          <p:nvPr>
            <p:ph type="title" orient="vert"/>
          </p:nvPr>
        </p:nvSpPr>
        <p:spPr>
          <a:xfrm>
            <a:off x="8724900" y="365125"/>
            <a:ext cx="2628900" cy="5811838"/>
          </a:xfrm>
        </p:spPr>
        <p:txBody>
          <a:bodyPr vert="eaVert"/>
          <a:lstStyle/>
          <a:p>
            <a:r>
              <a:rPr lang="pt-BR"/>
              <a:t>Clique para editar o título Mestre</a:t>
            </a:r>
          </a:p>
        </p:txBody>
      </p:sp>
      <p:sp>
        <p:nvSpPr>
          <p:cNvPr id="3" name="Espaço Reservado para Texto Vertical 2">
            <a:extLst>
              <a:ext uri="{FF2B5EF4-FFF2-40B4-BE49-F238E27FC236}">
                <a16:creationId xmlns:a16="http://schemas.microsoft.com/office/drawing/2014/main" id="{35F74589-19D2-4282-8769-E57DF15FCE52}"/>
              </a:ext>
            </a:extLst>
          </p:cNvPr>
          <p:cNvSpPr>
            <a:spLocks noGrp="1"/>
          </p:cNvSpPr>
          <p:nvPr>
            <p:ph type="body" orient="vert" idx="1"/>
          </p:nvPr>
        </p:nvSpPr>
        <p:spPr>
          <a:xfrm>
            <a:off x="838200" y="365125"/>
            <a:ext cx="7734300" cy="5811838"/>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65D4743B-8D70-4F8C-A49C-278AA0FD9A6C}"/>
              </a:ext>
            </a:extLst>
          </p:cNvPr>
          <p:cNvSpPr>
            <a:spLocks noGrp="1"/>
          </p:cNvSpPr>
          <p:nvPr>
            <p:ph type="dt" sz="half" idx="10"/>
          </p:nvPr>
        </p:nvSpPr>
        <p:spPr/>
        <p:txBody>
          <a:bodyPr/>
          <a:lstStyle/>
          <a:p>
            <a:fld id="{46338E02-C4DE-4BE4-960F-4109492B31BF}" type="datetimeFigureOut">
              <a:rPr lang="pt-BR" smtClean="0"/>
              <a:t>17/10/2023</a:t>
            </a:fld>
            <a:endParaRPr lang="pt-BR"/>
          </a:p>
        </p:txBody>
      </p:sp>
      <p:sp>
        <p:nvSpPr>
          <p:cNvPr id="5" name="Espaço Reservado para Rodapé 4">
            <a:extLst>
              <a:ext uri="{FF2B5EF4-FFF2-40B4-BE49-F238E27FC236}">
                <a16:creationId xmlns:a16="http://schemas.microsoft.com/office/drawing/2014/main" id="{AFA8B68E-C100-481B-8B11-0B5CE7044D4E}"/>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9331A213-AEDF-4945-88A0-7CA9076A3CB5}"/>
              </a:ext>
            </a:extLst>
          </p:cNvPr>
          <p:cNvSpPr>
            <a:spLocks noGrp="1"/>
          </p:cNvSpPr>
          <p:nvPr>
            <p:ph type="sldNum" sz="quarter" idx="12"/>
          </p:nvPr>
        </p:nvSpPr>
        <p:spPr/>
        <p:txBody>
          <a:bodyPr/>
          <a:lstStyle/>
          <a:p>
            <a:fld id="{56082288-0259-4511-BDA9-EAD36B1AEEA9}" type="slidenum">
              <a:rPr lang="pt-BR" smtClean="0"/>
              <a:t>‹nº›</a:t>
            </a:fld>
            <a:endParaRPr lang="pt-BR"/>
          </a:p>
        </p:txBody>
      </p:sp>
    </p:spTree>
    <p:extLst>
      <p:ext uri="{BB962C8B-B14F-4D97-AF65-F5344CB8AC3E}">
        <p14:creationId xmlns:p14="http://schemas.microsoft.com/office/powerpoint/2010/main" val="42890058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Defaul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872842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29"/>
        <p:cNvGrpSpPr/>
        <p:nvPr/>
      </p:nvGrpSpPr>
      <p:grpSpPr>
        <a:xfrm>
          <a:off x="0" y="0"/>
          <a:ext cx="0" cy="0"/>
          <a:chOff x="0" y="0"/>
          <a:chExt cx="0" cy="0"/>
        </a:xfrm>
      </p:grpSpPr>
      <p:sp>
        <p:nvSpPr>
          <p:cNvPr id="30" name="Google Shape;30;p9"/>
          <p:cNvSpPr txBox="1">
            <a:spLocks noGrp="1"/>
          </p:cNvSpPr>
          <p:nvPr>
            <p:ph type="body" idx="1"/>
          </p:nvPr>
        </p:nvSpPr>
        <p:spPr>
          <a:xfrm>
            <a:off x="1536500" y="2852533"/>
            <a:ext cx="5701200" cy="1711600"/>
          </a:xfrm>
          <a:prstGeom prst="rect">
            <a:avLst/>
          </a:prstGeom>
        </p:spPr>
        <p:txBody>
          <a:bodyPr spcFirstLastPara="1" wrap="square" lIns="91425" tIns="91425" rIns="91425" bIns="91425" anchor="t" anchorCtr="0">
            <a:noAutofit/>
          </a:bodyPr>
          <a:lstStyle>
            <a:lvl1pPr marL="609585" lvl="0" indent="-372524" rtl="0">
              <a:spcBef>
                <a:spcPts val="0"/>
              </a:spcBef>
              <a:spcAft>
                <a:spcPts val="0"/>
              </a:spcAft>
              <a:buClr>
                <a:srgbClr val="482400"/>
              </a:buClr>
              <a:buSzPts val="800"/>
              <a:buFont typeface="Nunito Light"/>
              <a:buChar char="●"/>
              <a:defRPr sz="1867"/>
            </a:lvl1pPr>
            <a:lvl2pPr marL="1219170" lvl="1" indent="-406390" rtl="0">
              <a:spcBef>
                <a:spcPts val="2133"/>
              </a:spcBef>
              <a:spcAft>
                <a:spcPts val="0"/>
              </a:spcAft>
              <a:buClr>
                <a:srgbClr val="482400"/>
              </a:buClr>
              <a:buSzPts val="1200"/>
              <a:buFont typeface="Nunito Light"/>
              <a:buChar char="○"/>
              <a:defRPr sz="1600"/>
            </a:lvl2pPr>
            <a:lvl3pPr marL="1828754" lvl="2" indent="-406390" rtl="0">
              <a:spcBef>
                <a:spcPts val="2133"/>
              </a:spcBef>
              <a:spcAft>
                <a:spcPts val="0"/>
              </a:spcAft>
              <a:buClr>
                <a:srgbClr val="482400"/>
              </a:buClr>
              <a:buSzPts val="1200"/>
              <a:buFont typeface="Nunito Light"/>
              <a:buChar char="■"/>
              <a:defRPr sz="1600"/>
            </a:lvl3pPr>
            <a:lvl4pPr marL="2438339" lvl="3" indent="-406390" rtl="0">
              <a:spcBef>
                <a:spcPts val="2133"/>
              </a:spcBef>
              <a:spcAft>
                <a:spcPts val="0"/>
              </a:spcAft>
              <a:buClr>
                <a:srgbClr val="482400"/>
              </a:buClr>
              <a:buSzPts val="1200"/>
              <a:buFont typeface="Nunito Light"/>
              <a:buChar char="●"/>
              <a:defRPr sz="1600"/>
            </a:lvl4pPr>
            <a:lvl5pPr marL="3047924" lvl="4" indent="-406390" rtl="0">
              <a:spcBef>
                <a:spcPts val="2133"/>
              </a:spcBef>
              <a:spcAft>
                <a:spcPts val="0"/>
              </a:spcAft>
              <a:buClr>
                <a:srgbClr val="482400"/>
              </a:buClr>
              <a:buSzPts val="1200"/>
              <a:buFont typeface="Nunito Light"/>
              <a:buChar char="○"/>
              <a:defRPr sz="1600"/>
            </a:lvl5pPr>
            <a:lvl6pPr marL="3657509" lvl="5" indent="-406390" rtl="0">
              <a:spcBef>
                <a:spcPts val="2133"/>
              </a:spcBef>
              <a:spcAft>
                <a:spcPts val="0"/>
              </a:spcAft>
              <a:buClr>
                <a:srgbClr val="482400"/>
              </a:buClr>
              <a:buSzPts val="1200"/>
              <a:buFont typeface="Nunito Light"/>
              <a:buChar char="■"/>
              <a:defRPr sz="1600"/>
            </a:lvl6pPr>
            <a:lvl7pPr marL="4267093" lvl="6" indent="-406390" rtl="0">
              <a:spcBef>
                <a:spcPts val="2133"/>
              </a:spcBef>
              <a:spcAft>
                <a:spcPts val="0"/>
              </a:spcAft>
              <a:buClr>
                <a:srgbClr val="482400"/>
              </a:buClr>
              <a:buSzPts val="1200"/>
              <a:buFont typeface="Nunito Light"/>
              <a:buChar char="●"/>
              <a:defRPr sz="1600"/>
            </a:lvl7pPr>
            <a:lvl8pPr marL="4876678" lvl="7" indent="-406390" rtl="0">
              <a:spcBef>
                <a:spcPts val="2133"/>
              </a:spcBef>
              <a:spcAft>
                <a:spcPts val="0"/>
              </a:spcAft>
              <a:buClr>
                <a:srgbClr val="482400"/>
              </a:buClr>
              <a:buSzPts val="1200"/>
              <a:buFont typeface="Nunito Light"/>
              <a:buChar char="○"/>
              <a:defRPr sz="1600"/>
            </a:lvl8pPr>
            <a:lvl9pPr marL="5486263" lvl="8" indent="-406390" rtl="0">
              <a:spcBef>
                <a:spcPts val="2133"/>
              </a:spcBef>
              <a:spcAft>
                <a:spcPts val="2133"/>
              </a:spcAft>
              <a:buClr>
                <a:srgbClr val="482400"/>
              </a:buClr>
              <a:buSzPts val="1200"/>
              <a:buFont typeface="Nunito Light"/>
              <a:buChar char="■"/>
              <a:defRPr sz="1600"/>
            </a:lvl9pPr>
          </a:lstStyle>
          <a:p>
            <a:endParaRPr/>
          </a:p>
        </p:txBody>
      </p:sp>
      <p:sp>
        <p:nvSpPr>
          <p:cNvPr id="31" name="Google Shape;31;p9"/>
          <p:cNvSpPr txBox="1">
            <a:spLocks noGrp="1"/>
          </p:cNvSpPr>
          <p:nvPr>
            <p:ph type="title"/>
          </p:nvPr>
        </p:nvSpPr>
        <p:spPr>
          <a:xfrm>
            <a:off x="1536500" y="2088933"/>
            <a:ext cx="57012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sz="3733"/>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270270132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53"/>
        <p:cNvGrpSpPr/>
        <p:nvPr/>
      </p:nvGrpSpPr>
      <p:grpSpPr>
        <a:xfrm>
          <a:off x="0" y="0"/>
          <a:ext cx="0" cy="0"/>
          <a:chOff x="0" y="0"/>
          <a:chExt cx="0" cy="0"/>
        </a:xfrm>
      </p:grpSpPr>
      <p:sp>
        <p:nvSpPr>
          <p:cNvPr id="54" name="Google Shape;54;p15"/>
          <p:cNvSpPr txBox="1">
            <a:spLocks noGrp="1"/>
          </p:cNvSpPr>
          <p:nvPr>
            <p:ph type="title"/>
          </p:nvPr>
        </p:nvSpPr>
        <p:spPr>
          <a:xfrm>
            <a:off x="3120567" y="3598884"/>
            <a:ext cx="6088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2667"/>
            </a:lvl1pPr>
            <a:lvl2pPr lvl="1" algn="ctr" rtl="0">
              <a:spcBef>
                <a:spcPts val="0"/>
              </a:spcBef>
              <a:spcAft>
                <a:spcPts val="0"/>
              </a:spcAft>
              <a:buSzPts val="2800"/>
              <a:buNone/>
              <a:defRPr>
                <a:latin typeface="Arial"/>
                <a:ea typeface="Arial"/>
                <a:cs typeface="Arial"/>
                <a:sym typeface="Arial"/>
              </a:defRPr>
            </a:lvl2pPr>
            <a:lvl3pPr lvl="2" algn="ctr" rtl="0">
              <a:spcBef>
                <a:spcPts val="0"/>
              </a:spcBef>
              <a:spcAft>
                <a:spcPts val="0"/>
              </a:spcAft>
              <a:buSzPts val="2800"/>
              <a:buNone/>
              <a:defRPr>
                <a:latin typeface="Arial"/>
                <a:ea typeface="Arial"/>
                <a:cs typeface="Arial"/>
                <a:sym typeface="Arial"/>
              </a:defRPr>
            </a:lvl3pPr>
            <a:lvl4pPr lvl="3" algn="ctr" rtl="0">
              <a:spcBef>
                <a:spcPts val="0"/>
              </a:spcBef>
              <a:spcAft>
                <a:spcPts val="0"/>
              </a:spcAft>
              <a:buSzPts val="2800"/>
              <a:buNone/>
              <a:defRPr>
                <a:latin typeface="Arial"/>
                <a:ea typeface="Arial"/>
                <a:cs typeface="Arial"/>
                <a:sym typeface="Arial"/>
              </a:defRPr>
            </a:lvl4pPr>
            <a:lvl5pPr lvl="4" algn="ctr" rtl="0">
              <a:spcBef>
                <a:spcPts val="0"/>
              </a:spcBef>
              <a:spcAft>
                <a:spcPts val="0"/>
              </a:spcAft>
              <a:buSzPts val="2800"/>
              <a:buNone/>
              <a:defRPr>
                <a:latin typeface="Arial"/>
                <a:ea typeface="Arial"/>
                <a:cs typeface="Arial"/>
                <a:sym typeface="Arial"/>
              </a:defRPr>
            </a:lvl5pPr>
            <a:lvl6pPr lvl="5" algn="ctr" rtl="0">
              <a:spcBef>
                <a:spcPts val="0"/>
              </a:spcBef>
              <a:spcAft>
                <a:spcPts val="0"/>
              </a:spcAft>
              <a:buSzPts val="2800"/>
              <a:buNone/>
              <a:defRPr>
                <a:latin typeface="Arial"/>
                <a:ea typeface="Arial"/>
                <a:cs typeface="Arial"/>
                <a:sym typeface="Arial"/>
              </a:defRPr>
            </a:lvl6pPr>
            <a:lvl7pPr lvl="6" algn="ctr" rtl="0">
              <a:spcBef>
                <a:spcPts val="0"/>
              </a:spcBef>
              <a:spcAft>
                <a:spcPts val="0"/>
              </a:spcAft>
              <a:buSzPts val="2800"/>
              <a:buNone/>
              <a:defRPr>
                <a:latin typeface="Arial"/>
                <a:ea typeface="Arial"/>
                <a:cs typeface="Arial"/>
                <a:sym typeface="Arial"/>
              </a:defRPr>
            </a:lvl7pPr>
            <a:lvl8pPr lvl="7" algn="ctr" rtl="0">
              <a:spcBef>
                <a:spcPts val="0"/>
              </a:spcBef>
              <a:spcAft>
                <a:spcPts val="0"/>
              </a:spcAft>
              <a:buSzPts val="2800"/>
              <a:buNone/>
              <a:defRPr>
                <a:latin typeface="Arial"/>
                <a:ea typeface="Arial"/>
                <a:cs typeface="Arial"/>
                <a:sym typeface="Arial"/>
              </a:defRPr>
            </a:lvl8pPr>
            <a:lvl9pPr lvl="8" algn="ctr" rtl="0">
              <a:spcBef>
                <a:spcPts val="0"/>
              </a:spcBef>
              <a:spcAft>
                <a:spcPts val="0"/>
              </a:spcAft>
              <a:buSzPts val="2800"/>
              <a:buNone/>
              <a:defRPr>
                <a:latin typeface="Arial"/>
                <a:ea typeface="Arial"/>
                <a:cs typeface="Arial"/>
                <a:sym typeface="Arial"/>
              </a:defRPr>
            </a:lvl9pPr>
          </a:lstStyle>
          <a:p>
            <a:endParaRPr/>
          </a:p>
        </p:txBody>
      </p:sp>
      <p:sp>
        <p:nvSpPr>
          <p:cNvPr id="55" name="Google Shape;55;p15"/>
          <p:cNvSpPr txBox="1">
            <a:spLocks noGrp="1"/>
          </p:cNvSpPr>
          <p:nvPr>
            <p:ph type="subTitle" idx="1"/>
          </p:nvPr>
        </p:nvSpPr>
        <p:spPr>
          <a:xfrm>
            <a:off x="3120567" y="2190717"/>
            <a:ext cx="6088000" cy="1509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100"/>
              <a:buNone/>
              <a:defRPr sz="3067"/>
            </a:lvl1pPr>
            <a:lvl2pPr lvl="1" rtl="0">
              <a:spcBef>
                <a:spcPts val="0"/>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endParaRPr/>
          </a:p>
        </p:txBody>
      </p:sp>
    </p:spTree>
    <p:extLst>
      <p:ext uri="{BB962C8B-B14F-4D97-AF65-F5344CB8AC3E}">
        <p14:creationId xmlns:p14="http://schemas.microsoft.com/office/powerpoint/2010/main" val="14457191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ext">
  <p:cSld name="Title and text">
    <p:spTree>
      <p:nvGrpSpPr>
        <p:cNvPr id="1" name="Shape 91"/>
        <p:cNvGrpSpPr/>
        <p:nvPr/>
      </p:nvGrpSpPr>
      <p:grpSpPr>
        <a:xfrm>
          <a:off x="0" y="0"/>
          <a:ext cx="0" cy="0"/>
          <a:chOff x="0" y="0"/>
          <a:chExt cx="0" cy="0"/>
        </a:xfrm>
      </p:grpSpPr>
      <p:sp>
        <p:nvSpPr>
          <p:cNvPr id="92" name="Google Shape;92;p21"/>
          <p:cNvSpPr txBox="1">
            <a:spLocks noGrp="1"/>
          </p:cNvSpPr>
          <p:nvPr>
            <p:ph type="title"/>
          </p:nvPr>
        </p:nvSpPr>
        <p:spPr>
          <a:xfrm>
            <a:off x="950967" y="2310767"/>
            <a:ext cx="4205600" cy="8156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sz="3733"/>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93" name="Google Shape;93;p21"/>
          <p:cNvSpPr txBox="1">
            <a:spLocks noGrp="1"/>
          </p:cNvSpPr>
          <p:nvPr>
            <p:ph type="subTitle" idx="1"/>
          </p:nvPr>
        </p:nvSpPr>
        <p:spPr>
          <a:xfrm>
            <a:off x="950967" y="3126167"/>
            <a:ext cx="4205600" cy="14028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867"/>
            </a:lvl1pPr>
            <a:lvl2pPr lvl="1" rtl="0">
              <a:spcBef>
                <a:spcPts val="0"/>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endParaRPr/>
          </a:p>
        </p:txBody>
      </p:sp>
    </p:spTree>
    <p:extLst>
      <p:ext uri="{BB962C8B-B14F-4D97-AF65-F5344CB8AC3E}">
        <p14:creationId xmlns:p14="http://schemas.microsoft.com/office/powerpoint/2010/main" val="14824221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39"/>
        <p:cNvGrpSpPr/>
        <p:nvPr/>
      </p:nvGrpSpPr>
      <p:grpSpPr>
        <a:xfrm>
          <a:off x="0" y="0"/>
          <a:ext cx="0" cy="0"/>
          <a:chOff x="0" y="0"/>
          <a:chExt cx="0" cy="0"/>
        </a:xfrm>
      </p:grpSpPr>
      <p:sp>
        <p:nvSpPr>
          <p:cNvPr id="40" name="Google Shape;40;p14"/>
          <p:cNvSpPr txBox="1">
            <a:spLocks noGrp="1"/>
          </p:cNvSpPr>
          <p:nvPr>
            <p:ph type="title"/>
          </p:nvPr>
        </p:nvSpPr>
        <p:spPr>
          <a:xfrm>
            <a:off x="950967" y="593367"/>
            <a:ext cx="102900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Font typeface="Berkshire Swash"/>
              <a:buNone/>
              <a:defRPr sz="3733" b="1"/>
            </a:lvl1pPr>
            <a:lvl2pPr lvl="1">
              <a:spcBef>
                <a:spcPts val="0"/>
              </a:spcBef>
              <a:spcAft>
                <a:spcPts val="0"/>
              </a:spcAft>
              <a:buSzPts val="2800"/>
              <a:buNone/>
              <a:defRPr>
                <a:latin typeface="Livvic"/>
                <a:ea typeface="Livvic"/>
                <a:cs typeface="Livvic"/>
                <a:sym typeface="Livvic"/>
              </a:defRPr>
            </a:lvl2pPr>
            <a:lvl3pPr lvl="2">
              <a:spcBef>
                <a:spcPts val="0"/>
              </a:spcBef>
              <a:spcAft>
                <a:spcPts val="0"/>
              </a:spcAft>
              <a:buSzPts val="2800"/>
              <a:buNone/>
              <a:defRPr>
                <a:latin typeface="Livvic"/>
                <a:ea typeface="Livvic"/>
                <a:cs typeface="Livvic"/>
                <a:sym typeface="Livvic"/>
              </a:defRPr>
            </a:lvl3pPr>
            <a:lvl4pPr lvl="3">
              <a:spcBef>
                <a:spcPts val="0"/>
              </a:spcBef>
              <a:spcAft>
                <a:spcPts val="0"/>
              </a:spcAft>
              <a:buSzPts val="2800"/>
              <a:buNone/>
              <a:defRPr>
                <a:latin typeface="Livvic"/>
                <a:ea typeface="Livvic"/>
                <a:cs typeface="Livvic"/>
                <a:sym typeface="Livvic"/>
              </a:defRPr>
            </a:lvl4pPr>
            <a:lvl5pPr lvl="4">
              <a:spcBef>
                <a:spcPts val="0"/>
              </a:spcBef>
              <a:spcAft>
                <a:spcPts val="0"/>
              </a:spcAft>
              <a:buSzPts val="2800"/>
              <a:buNone/>
              <a:defRPr>
                <a:latin typeface="Livvic"/>
                <a:ea typeface="Livvic"/>
                <a:cs typeface="Livvic"/>
                <a:sym typeface="Livvic"/>
              </a:defRPr>
            </a:lvl5pPr>
            <a:lvl6pPr lvl="5">
              <a:spcBef>
                <a:spcPts val="0"/>
              </a:spcBef>
              <a:spcAft>
                <a:spcPts val="0"/>
              </a:spcAft>
              <a:buSzPts val="2800"/>
              <a:buNone/>
              <a:defRPr>
                <a:latin typeface="Livvic"/>
                <a:ea typeface="Livvic"/>
                <a:cs typeface="Livvic"/>
                <a:sym typeface="Livvic"/>
              </a:defRPr>
            </a:lvl6pPr>
            <a:lvl7pPr lvl="6">
              <a:spcBef>
                <a:spcPts val="0"/>
              </a:spcBef>
              <a:spcAft>
                <a:spcPts val="0"/>
              </a:spcAft>
              <a:buSzPts val="2800"/>
              <a:buNone/>
              <a:defRPr>
                <a:latin typeface="Livvic"/>
                <a:ea typeface="Livvic"/>
                <a:cs typeface="Livvic"/>
                <a:sym typeface="Livvic"/>
              </a:defRPr>
            </a:lvl7pPr>
            <a:lvl8pPr lvl="7">
              <a:spcBef>
                <a:spcPts val="0"/>
              </a:spcBef>
              <a:spcAft>
                <a:spcPts val="0"/>
              </a:spcAft>
              <a:buSzPts val="2800"/>
              <a:buNone/>
              <a:defRPr>
                <a:latin typeface="Livvic"/>
                <a:ea typeface="Livvic"/>
                <a:cs typeface="Livvic"/>
                <a:sym typeface="Livvic"/>
              </a:defRPr>
            </a:lvl8pPr>
            <a:lvl9pPr lvl="8">
              <a:spcBef>
                <a:spcPts val="0"/>
              </a:spcBef>
              <a:spcAft>
                <a:spcPts val="0"/>
              </a:spcAft>
              <a:buSzPts val="2800"/>
              <a:buNone/>
              <a:defRPr>
                <a:latin typeface="Livvic"/>
                <a:ea typeface="Livvic"/>
                <a:cs typeface="Livvic"/>
                <a:sym typeface="Livvic"/>
              </a:defRPr>
            </a:lvl9pPr>
          </a:lstStyle>
          <a:p>
            <a:endParaRPr/>
          </a:p>
        </p:txBody>
      </p:sp>
      <p:sp>
        <p:nvSpPr>
          <p:cNvPr id="41" name="Google Shape;41;p14"/>
          <p:cNvSpPr txBox="1">
            <a:spLocks noGrp="1"/>
          </p:cNvSpPr>
          <p:nvPr>
            <p:ph type="subTitle" idx="1"/>
          </p:nvPr>
        </p:nvSpPr>
        <p:spPr>
          <a:xfrm>
            <a:off x="950951" y="2278960"/>
            <a:ext cx="2928000" cy="612000"/>
          </a:xfrm>
          <a:prstGeom prst="rect">
            <a:avLst/>
          </a:prstGeom>
        </p:spPr>
        <p:txBody>
          <a:bodyPr spcFirstLastPara="1" wrap="square" lIns="91425" tIns="91425" rIns="91425" bIns="91425" anchor="t" anchorCtr="0">
            <a:noAutofit/>
          </a:bodyPr>
          <a:lstStyle>
            <a:lvl1pPr lvl="0">
              <a:spcBef>
                <a:spcPts val="0"/>
              </a:spcBef>
              <a:spcAft>
                <a:spcPts val="0"/>
              </a:spcAft>
              <a:buSzPts val="1800"/>
              <a:buFont typeface="Berkshire Swash"/>
              <a:buNone/>
              <a:defRPr b="1">
                <a:latin typeface="Merriweather"/>
                <a:ea typeface="Merriweather"/>
                <a:cs typeface="Merriweather"/>
                <a:sym typeface="Merriweather"/>
              </a:defRPr>
            </a:lvl1pPr>
            <a:lvl2pPr lvl="1">
              <a:spcBef>
                <a:spcPts val="2133"/>
              </a:spcBef>
              <a:spcAft>
                <a:spcPts val="0"/>
              </a:spcAft>
              <a:buSzPts val="1400"/>
              <a:buNone/>
              <a:defRPr/>
            </a:lvl2pPr>
            <a:lvl3pPr lvl="2">
              <a:spcBef>
                <a:spcPts val="2133"/>
              </a:spcBef>
              <a:spcAft>
                <a:spcPts val="0"/>
              </a:spcAft>
              <a:buSzPts val="1400"/>
              <a:buNone/>
              <a:defRPr/>
            </a:lvl3pPr>
            <a:lvl4pPr lvl="3">
              <a:spcBef>
                <a:spcPts val="2133"/>
              </a:spcBef>
              <a:spcAft>
                <a:spcPts val="0"/>
              </a:spcAft>
              <a:buSzPts val="1400"/>
              <a:buNone/>
              <a:defRPr/>
            </a:lvl4pPr>
            <a:lvl5pPr lvl="4">
              <a:spcBef>
                <a:spcPts val="2133"/>
              </a:spcBef>
              <a:spcAft>
                <a:spcPts val="0"/>
              </a:spcAft>
              <a:buSzPts val="1400"/>
              <a:buNone/>
              <a:defRPr/>
            </a:lvl5pPr>
            <a:lvl6pPr lvl="5">
              <a:spcBef>
                <a:spcPts val="2133"/>
              </a:spcBef>
              <a:spcAft>
                <a:spcPts val="0"/>
              </a:spcAft>
              <a:buSzPts val="1400"/>
              <a:buNone/>
              <a:defRPr/>
            </a:lvl6pPr>
            <a:lvl7pPr lvl="6">
              <a:spcBef>
                <a:spcPts val="2133"/>
              </a:spcBef>
              <a:spcAft>
                <a:spcPts val="0"/>
              </a:spcAft>
              <a:buSzPts val="1400"/>
              <a:buNone/>
              <a:defRPr/>
            </a:lvl7pPr>
            <a:lvl8pPr lvl="7">
              <a:spcBef>
                <a:spcPts val="2133"/>
              </a:spcBef>
              <a:spcAft>
                <a:spcPts val="0"/>
              </a:spcAft>
              <a:buSzPts val="1400"/>
              <a:buNone/>
              <a:defRPr/>
            </a:lvl8pPr>
            <a:lvl9pPr lvl="8">
              <a:spcBef>
                <a:spcPts val="2133"/>
              </a:spcBef>
              <a:spcAft>
                <a:spcPts val="2133"/>
              </a:spcAft>
              <a:buSzPts val="1400"/>
              <a:buNone/>
              <a:defRPr/>
            </a:lvl9pPr>
          </a:lstStyle>
          <a:p>
            <a:endParaRPr/>
          </a:p>
        </p:txBody>
      </p:sp>
      <p:sp>
        <p:nvSpPr>
          <p:cNvPr id="42" name="Google Shape;42;p14"/>
          <p:cNvSpPr txBox="1">
            <a:spLocks noGrp="1"/>
          </p:cNvSpPr>
          <p:nvPr>
            <p:ph type="title" idx="2" hasCustomPrompt="1"/>
          </p:nvPr>
        </p:nvSpPr>
        <p:spPr>
          <a:xfrm>
            <a:off x="950951" y="1726017"/>
            <a:ext cx="1098800" cy="6976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3200" b="1">
                <a:solidFill>
                  <a:schemeClr val="accent2"/>
                </a:solidFill>
              </a:defRPr>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r>
              <a:t>xx%</a:t>
            </a:r>
          </a:p>
        </p:txBody>
      </p:sp>
      <p:sp>
        <p:nvSpPr>
          <p:cNvPr id="43" name="Google Shape;43;p14"/>
          <p:cNvSpPr txBox="1">
            <a:spLocks noGrp="1"/>
          </p:cNvSpPr>
          <p:nvPr>
            <p:ph type="subTitle" idx="3"/>
          </p:nvPr>
        </p:nvSpPr>
        <p:spPr>
          <a:xfrm>
            <a:off x="950951" y="2771484"/>
            <a:ext cx="2928000" cy="884400"/>
          </a:xfrm>
          <a:prstGeom prst="rect">
            <a:avLst/>
          </a:prstGeom>
        </p:spPr>
        <p:txBody>
          <a:bodyPr spcFirstLastPara="1" wrap="square" lIns="91425" tIns="91425" rIns="91425" bIns="91425" anchor="t" anchorCtr="0">
            <a:noAutofit/>
          </a:bodyPr>
          <a:lstStyle>
            <a:lvl1pPr lvl="0">
              <a:spcBef>
                <a:spcPts val="0"/>
              </a:spcBef>
              <a:spcAft>
                <a:spcPts val="0"/>
              </a:spcAft>
              <a:buSzPts val="1400"/>
              <a:buNone/>
              <a:defRPr sz="1867"/>
            </a:lvl1pPr>
            <a:lvl2pPr lvl="1">
              <a:spcBef>
                <a:spcPts val="2133"/>
              </a:spcBef>
              <a:spcAft>
                <a:spcPts val="0"/>
              </a:spcAft>
              <a:buSzPts val="1400"/>
              <a:buNone/>
              <a:defRPr/>
            </a:lvl2pPr>
            <a:lvl3pPr lvl="2">
              <a:spcBef>
                <a:spcPts val="2133"/>
              </a:spcBef>
              <a:spcAft>
                <a:spcPts val="0"/>
              </a:spcAft>
              <a:buSzPts val="1400"/>
              <a:buNone/>
              <a:defRPr/>
            </a:lvl3pPr>
            <a:lvl4pPr lvl="3">
              <a:spcBef>
                <a:spcPts val="2133"/>
              </a:spcBef>
              <a:spcAft>
                <a:spcPts val="0"/>
              </a:spcAft>
              <a:buSzPts val="1400"/>
              <a:buNone/>
              <a:defRPr/>
            </a:lvl4pPr>
            <a:lvl5pPr lvl="4">
              <a:spcBef>
                <a:spcPts val="2133"/>
              </a:spcBef>
              <a:spcAft>
                <a:spcPts val="0"/>
              </a:spcAft>
              <a:buSzPts val="1400"/>
              <a:buNone/>
              <a:defRPr/>
            </a:lvl5pPr>
            <a:lvl6pPr lvl="5">
              <a:spcBef>
                <a:spcPts val="2133"/>
              </a:spcBef>
              <a:spcAft>
                <a:spcPts val="0"/>
              </a:spcAft>
              <a:buSzPts val="1400"/>
              <a:buNone/>
              <a:defRPr/>
            </a:lvl6pPr>
            <a:lvl7pPr lvl="6">
              <a:spcBef>
                <a:spcPts val="2133"/>
              </a:spcBef>
              <a:spcAft>
                <a:spcPts val="0"/>
              </a:spcAft>
              <a:buSzPts val="1400"/>
              <a:buNone/>
              <a:defRPr/>
            </a:lvl7pPr>
            <a:lvl8pPr lvl="7">
              <a:spcBef>
                <a:spcPts val="2133"/>
              </a:spcBef>
              <a:spcAft>
                <a:spcPts val="0"/>
              </a:spcAft>
              <a:buSzPts val="1400"/>
              <a:buNone/>
              <a:defRPr/>
            </a:lvl8pPr>
            <a:lvl9pPr lvl="8">
              <a:spcBef>
                <a:spcPts val="2133"/>
              </a:spcBef>
              <a:spcAft>
                <a:spcPts val="2133"/>
              </a:spcAft>
              <a:buSzPts val="1400"/>
              <a:buNone/>
              <a:defRPr/>
            </a:lvl9pPr>
          </a:lstStyle>
          <a:p>
            <a:endParaRPr/>
          </a:p>
        </p:txBody>
      </p:sp>
      <p:sp>
        <p:nvSpPr>
          <p:cNvPr id="44" name="Google Shape;44;p14"/>
          <p:cNvSpPr txBox="1">
            <a:spLocks noGrp="1"/>
          </p:cNvSpPr>
          <p:nvPr>
            <p:ph type="subTitle" idx="4"/>
          </p:nvPr>
        </p:nvSpPr>
        <p:spPr>
          <a:xfrm>
            <a:off x="4041217" y="2278960"/>
            <a:ext cx="2928000" cy="6120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Font typeface="Berkshire Swash"/>
              <a:buNone/>
              <a:defRPr b="1">
                <a:latin typeface="Merriweather"/>
                <a:ea typeface="Merriweather"/>
                <a:cs typeface="Merriweather"/>
                <a:sym typeface="Merriweather"/>
              </a:defRPr>
            </a:lvl1pPr>
            <a:lvl2pPr lvl="1" rtl="0">
              <a:spcBef>
                <a:spcPts val="2133"/>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endParaRPr/>
          </a:p>
        </p:txBody>
      </p:sp>
      <p:sp>
        <p:nvSpPr>
          <p:cNvPr id="45" name="Google Shape;45;p14"/>
          <p:cNvSpPr txBox="1">
            <a:spLocks noGrp="1"/>
          </p:cNvSpPr>
          <p:nvPr>
            <p:ph type="title" idx="5" hasCustomPrompt="1"/>
          </p:nvPr>
        </p:nvSpPr>
        <p:spPr>
          <a:xfrm>
            <a:off x="4041217" y="1726017"/>
            <a:ext cx="1098800" cy="6976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3200" b="1">
                <a:solidFill>
                  <a:schemeClr val="accent2"/>
                </a:solidFill>
              </a:defRPr>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r>
              <a:t>xx%</a:t>
            </a:r>
          </a:p>
        </p:txBody>
      </p:sp>
      <p:sp>
        <p:nvSpPr>
          <p:cNvPr id="46" name="Google Shape;46;p14"/>
          <p:cNvSpPr txBox="1">
            <a:spLocks noGrp="1"/>
          </p:cNvSpPr>
          <p:nvPr>
            <p:ph type="subTitle" idx="6"/>
          </p:nvPr>
        </p:nvSpPr>
        <p:spPr>
          <a:xfrm>
            <a:off x="4041217" y="2771484"/>
            <a:ext cx="2928000" cy="8844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867"/>
            </a:lvl1pPr>
            <a:lvl2pPr lvl="1" rtl="0">
              <a:spcBef>
                <a:spcPts val="2133"/>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endParaRPr/>
          </a:p>
        </p:txBody>
      </p:sp>
      <p:sp>
        <p:nvSpPr>
          <p:cNvPr id="47" name="Google Shape;47;p14"/>
          <p:cNvSpPr txBox="1">
            <a:spLocks noGrp="1"/>
          </p:cNvSpPr>
          <p:nvPr>
            <p:ph type="subTitle" idx="7"/>
          </p:nvPr>
        </p:nvSpPr>
        <p:spPr>
          <a:xfrm>
            <a:off x="950951" y="4404947"/>
            <a:ext cx="2928000" cy="6120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Font typeface="Berkshire Swash"/>
              <a:buNone/>
              <a:defRPr b="1">
                <a:latin typeface="Merriweather"/>
                <a:ea typeface="Merriweather"/>
                <a:cs typeface="Merriweather"/>
                <a:sym typeface="Merriweather"/>
              </a:defRPr>
            </a:lvl1pPr>
            <a:lvl2pPr lvl="1" rtl="0">
              <a:spcBef>
                <a:spcPts val="2133"/>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endParaRPr/>
          </a:p>
        </p:txBody>
      </p:sp>
      <p:sp>
        <p:nvSpPr>
          <p:cNvPr id="48" name="Google Shape;48;p14"/>
          <p:cNvSpPr txBox="1">
            <a:spLocks noGrp="1"/>
          </p:cNvSpPr>
          <p:nvPr>
            <p:ph type="title" idx="8" hasCustomPrompt="1"/>
          </p:nvPr>
        </p:nvSpPr>
        <p:spPr>
          <a:xfrm>
            <a:off x="950951" y="3852000"/>
            <a:ext cx="1098800" cy="6976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3200" b="1">
                <a:solidFill>
                  <a:schemeClr val="accent2"/>
                </a:solidFill>
              </a:defRPr>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r>
              <a:t>xx%</a:t>
            </a:r>
          </a:p>
        </p:txBody>
      </p:sp>
      <p:sp>
        <p:nvSpPr>
          <p:cNvPr id="49" name="Google Shape;49;p14"/>
          <p:cNvSpPr txBox="1">
            <a:spLocks noGrp="1"/>
          </p:cNvSpPr>
          <p:nvPr>
            <p:ph type="subTitle" idx="9"/>
          </p:nvPr>
        </p:nvSpPr>
        <p:spPr>
          <a:xfrm>
            <a:off x="950951" y="4897476"/>
            <a:ext cx="2928000" cy="8844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867"/>
            </a:lvl1pPr>
            <a:lvl2pPr lvl="1" rtl="0">
              <a:spcBef>
                <a:spcPts val="2133"/>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endParaRPr/>
          </a:p>
        </p:txBody>
      </p:sp>
      <p:sp>
        <p:nvSpPr>
          <p:cNvPr id="50" name="Google Shape;50;p14"/>
          <p:cNvSpPr txBox="1">
            <a:spLocks noGrp="1"/>
          </p:cNvSpPr>
          <p:nvPr>
            <p:ph type="subTitle" idx="13"/>
          </p:nvPr>
        </p:nvSpPr>
        <p:spPr>
          <a:xfrm>
            <a:off x="4041217" y="4404947"/>
            <a:ext cx="2928000" cy="6120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Font typeface="Berkshire Swash"/>
              <a:buNone/>
              <a:defRPr b="1">
                <a:latin typeface="Merriweather"/>
                <a:ea typeface="Merriweather"/>
                <a:cs typeface="Merriweather"/>
                <a:sym typeface="Merriweather"/>
              </a:defRPr>
            </a:lvl1pPr>
            <a:lvl2pPr lvl="1" rtl="0">
              <a:spcBef>
                <a:spcPts val="2133"/>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endParaRPr/>
          </a:p>
        </p:txBody>
      </p:sp>
      <p:sp>
        <p:nvSpPr>
          <p:cNvPr id="51" name="Google Shape;51;p14"/>
          <p:cNvSpPr txBox="1">
            <a:spLocks noGrp="1"/>
          </p:cNvSpPr>
          <p:nvPr>
            <p:ph type="title" idx="14" hasCustomPrompt="1"/>
          </p:nvPr>
        </p:nvSpPr>
        <p:spPr>
          <a:xfrm>
            <a:off x="4041217" y="3852000"/>
            <a:ext cx="1098800" cy="6976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3200" b="1">
                <a:solidFill>
                  <a:schemeClr val="accent2"/>
                </a:solidFill>
              </a:defRPr>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r>
              <a:t>xx%</a:t>
            </a:r>
          </a:p>
        </p:txBody>
      </p:sp>
      <p:sp>
        <p:nvSpPr>
          <p:cNvPr id="52" name="Google Shape;52;p14"/>
          <p:cNvSpPr txBox="1">
            <a:spLocks noGrp="1"/>
          </p:cNvSpPr>
          <p:nvPr>
            <p:ph type="subTitle" idx="15"/>
          </p:nvPr>
        </p:nvSpPr>
        <p:spPr>
          <a:xfrm>
            <a:off x="4041217" y="4897476"/>
            <a:ext cx="2928000" cy="8844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867"/>
            </a:lvl1pPr>
            <a:lvl2pPr lvl="1" rtl="0">
              <a:spcBef>
                <a:spcPts val="2133"/>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endParaRPr/>
          </a:p>
        </p:txBody>
      </p:sp>
    </p:spTree>
    <p:extLst>
      <p:ext uri="{BB962C8B-B14F-4D97-AF65-F5344CB8AC3E}">
        <p14:creationId xmlns:p14="http://schemas.microsoft.com/office/powerpoint/2010/main" val="10427302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pt-BR"/>
              <a:t>Clique para editar o título mestre</a:t>
            </a:r>
            <a:endParaRPr lang="de-DE"/>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endParaRPr lang="de-DE"/>
          </a:p>
        </p:txBody>
      </p:sp>
      <p:sp>
        <p:nvSpPr>
          <p:cNvPr id="4" name="Espaço Reservado para Data 3"/>
          <p:cNvSpPr>
            <a:spLocks noGrp="1"/>
          </p:cNvSpPr>
          <p:nvPr>
            <p:ph type="dt" sz="half" idx="10"/>
          </p:nvPr>
        </p:nvSpPr>
        <p:spPr/>
        <p:txBody>
          <a:bodyPr/>
          <a:lstStyle/>
          <a:p>
            <a:fld id="{F0E51C7C-CEA3-4CAA-BE4B-344879E7C377}" type="datetimeFigureOut">
              <a:rPr lang="de-DE" smtClean="0"/>
              <a:t>17.10.2023</a:t>
            </a:fld>
            <a:endParaRPr lang="de-DE"/>
          </a:p>
        </p:txBody>
      </p:sp>
      <p:sp>
        <p:nvSpPr>
          <p:cNvPr id="5" name="Espaço Reservado para Rodapé 4"/>
          <p:cNvSpPr>
            <a:spLocks noGrp="1"/>
          </p:cNvSpPr>
          <p:nvPr>
            <p:ph type="ftr" sz="quarter" idx="11"/>
          </p:nvPr>
        </p:nvSpPr>
        <p:spPr/>
        <p:txBody>
          <a:bodyPr/>
          <a:lstStyle/>
          <a:p>
            <a:endParaRPr lang="de-DE"/>
          </a:p>
        </p:txBody>
      </p:sp>
      <p:sp>
        <p:nvSpPr>
          <p:cNvPr id="6" name="Espaço Reservado para Número de Slide 5"/>
          <p:cNvSpPr>
            <a:spLocks noGrp="1"/>
          </p:cNvSpPr>
          <p:nvPr>
            <p:ph type="sldNum" sz="quarter" idx="12"/>
          </p:nvPr>
        </p:nvSpPr>
        <p:spPr/>
        <p:txBody>
          <a:bodyPr/>
          <a:lstStyle/>
          <a:p>
            <a:fld id="{754FE2FE-B55E-4328-8F5C-2CEB8781A47B}" type="slidenum">
              <a:rPr lang="de-DE" smtClean="0"/>
              <a:t>‹nº›</a:t>
            </a:fld>
            <a:endParaRPr lang="de-DE"/>
          </a:p>
        </p:txBody>
      </p:sp>
    </p:spTree>
    <p:extLst>
      <p:ext uri="{BB962C8B-B14F-4D97-AF65-F5344CB8AC3E}">
        <p14:creationId xmlns:p14="http://schemas.microsoft.com/office/powerpoint/2010/main" val="8776838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endParaRPr lang="de-DE"/>
          </a:p>
        </p:txBody>
      </p:sp>
      <p:sp>
        <p:nvSpPr>
          <p:cNvPr id="3" name="Espaço Reservado para Conteúdo 2"/>
          <p:cNvSpPr>
            <a:spLocks noGrp="1"/>
          </p:cNvSpPr>
          <p:nvPr>
            <p:ph idx="1"/>
          </p:nvPr>
        </p:nvSpPr>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de-DE"/>
          </a:p>
        </p:txBody>
      </p:sp>
      <p:sp>
        <p:nvSpPr>
          <p:cNvPr id="4" name="Espaço Reservado para Data 3"/>
          <p:cNvSpPr>
            <a:spLocks noGrp="1"/>
          </p:cNvSpPr>
          <p:nvPr>
            <p:ph type="dt" sz="half" idx="10"/>
          </p:nvPr>
        </p:nvSpPr>
        <p:spPr/>
        <p:txBody>
          <a:bodyPr/>
          <a:lstStyle/>
          <a:p>
            <a:fld id="{F0E51C7C-CEA3-4CAA-BE4B-344879E7C377}" type="datetimeFigureOut">
              <a:rPr lang="de-DE" smtClean="0"/>
              <a:t>17.10.2023</a:t>
            </a:fld>
            <a:endParaRPr lang="de-DE"/>
          </a:p>
        </p:txBody>
      </p:sp>
      <p:sp>
        <p:nvSpPr>
          <p:cNvPr id="5" name="Espaço Reservado para Rodapé 4"/>
          <p:cNvSpPr>
            <a:spLocks noGrp="1"/>
          </p:cNvSpPr>
          <p:nvPr>
            <p:ph type="ftr" sz="quarter" idx="11"/>
          </p:nvPr>
        </p:nvSpPr>
        <p:spPr/>
        <p:txBody>
          <a:bodyPr/>
          <a:lstStyle/>
          <a:p>
            <a:endParaRPr lang="de-DE"/>
          </a:p>
        </p:txBody>
      </p:sp>
      <p:sp>
        <p:nvSpPr>
          <p:cNvPr id="6" name="Espaço Reservado para Número de Slide 5"/>
          <p:cNvSpPr>
            <a:spLocks noGrp="1"/>
          </p:cNvSpPr>
          <p:nvPr>
            <p:ph type="sldNum" sz="quarter" idx="12"/>
          </p:nvPr>
        </p:nvSpPr>
        <p:spPr/>
        <p:txBody>
          <a:bodyPr/>
          <a:lstStyle/>
          <a:p>
            <a:fld id="{754FE2FE-B55E-4328-8F5C-2CEB8781A47B}" type="slidenum">
              <a:rPr lang="de-DE" smtClean="0"/>
              <a:t>‹nº›</a:t>
            </a:fld>
            <a:endParaRPr lang="de-DE"/>
          </a:p>
        </p:txBody>
      </p:sp>
    </p:spTree>
    <p:extLst>
      <p:ext uri="{BB962C8B-B14F-4D97-AF65-F5344CB8AC3E}">
        <p14:creationId xmlns:p14="http://schemas.microsoft.com/office/powerpoint/2010/main" val="3140052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pt-BR"/>
              <a:t>Clique para editar o título mestre</a:t>
            </a:r>
            <a:endParaRPr lang="de-DE"/>
          </a:p>
        </p:txBody>
      </p:sp>
      <p:sp>
        <p:nvSpPr>
          <p:cNvPr id="3" name="Espaço Reservado para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Clique para editar o texto mestre</a:t>
            </a:r>
          </a:p>
        </p:txBody>
      </p:sp>
      <p:sp>
        <p:nvSpPr>
          <p:cNvPr id="4" name="Espaço Reservado para Data 3"/>
          <p:cNvSpPr>
            <a:spLocks noGrp="1"/>
          </p:cNvSpPr>
          <p:nvPr>
            <p:ph type="dt" sz="half" idx="10"/>
          </p:nvPr>
        </p:nvSpPr>
        <p:spPr/>
        <p:txBody>
          <a:bodyPr/>
          <a:lstStyle/>
          <a:p>
            <a:fld id="{F0E51C7C-CEA3-4CAA-BE4B-344879E7C377}" type="datetimeFigureOut">
              <a:rPr lang="de-DE" smtClean="0"/>
              <a:t>17.10.2023</a:t>
            </a:fld>
            <a:endParaRPr lang="de-DE"/>
          </a:p>
        </p:txBody>
      </p:sp>
      <p:sp>
        <p:nvSpPr>
          <p:cNvPr id="5" name="Espaço Reservado para Rodapé 4"/>
          <p:cNvSpPr>
            <a:spLocks noGrp="1"/>
          </p:cNvSpPr>
          <p:nvPr>
            <p:ph type="ftr" sz="quarter" idx="11"/>
          </p:nvPr>
        </p:nvSpPr>
        <p:spPr/>
        <p:txBody>
          <a:bodyPr/>
          <a:lstStyle/>
          <a:p>
            <a:endParaRPr lang="de-DE"/>
          </a:p>
        </p:txBody>
      </p:sp>
      <p:sp>
        <p:nvSpPr>
          <p:cNvPr id="6" name="Espaço Reservado para Número de Slide 5"/>
          <p:cNvSpPr>
            <a:spLocks noGrp="1"/>
          </p:cNvSpPr>
          <p:nvPr>
            <p:ph type="sldNum" sz="quarter" idx="12"/>
          </p:nvPr>
        </p:nvSpPr>
        <p:spPr/>
        <p:txBody>
          <a:bodyPr/>
          <a:lstStyle/>
          <a:p>
            <a:fld id="{754FE2FE-B55E-4328-8F5C-2CEB8781A47B}" type="slidenum">
              <a:rPr lang="de-DE" smtClean="0"/>
              <a:t>‹nº›</a:t>
            </a:fld>
            <a:endParaRPr lang="de-DE"/>
          </a:p>
        </p:txBody>
      </p:sp>
    </p:spTree>
    <p:extLst>
      <p:ext uri="{BB962C8B-B14F-4D97-AF65-F5344CB8AC3E}">
        <p14:creationId xmlns:p14="http://schemas.microsoft.com/office/powerpoint/2010/main" val="3781375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D0E31AE-1776-438B-A369-F567C041824D}"/>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B7E99BD0-BBBB-4B2B-9E34-3CD5E171F398}"/>
              </a:ext>
            </a:extLst>
          </p:cNvPr>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C5710D83-6035-44F9-ACCB-90F1A2AE1A8E}"/>
              </a:ext>
            </a:extLst>
          </p:cNvPr>
          <p:cNvSpPr>
            <a:spLocks noGrp="1"/>
          </p:cNvSpPr>
          <p:nvPr>
            <p:ph type="dt" sz="half" idx="10"/>
          </p:nvPr>
        </p:nvSpPr>
        <p:spPr/>
        <p:txBody>
          <a:bodyPr/>
          <a:lstStyle/>
          <a:p>
            <a:fld id="{46338E02-C4DE-4BE4-960F-4109492B31BF}" type="datetimeFigureOut">
              <a:rPr lang="pt-BR" smtClean="0"/>
              <a:t>17/10/2023</a:t>
            </a:fld>
            <a:endParaRPr lang="pt-BR"/>
          </a:p>
        </p:txBody>
      </p:sp>
      <p:sp>
        <p:nvSpPr>
          <p:cNvPr id="5" name="Espaço Reservado para Rodapé 4">
            <a:extLst>
              <a:ext uri="{FF2B5EF4-FFF2-40B4-BE49-F238E27FC236}">
                <a16:creationId xmlns:a16="http://schemas.microsoft.com/office/drawing/2014/main" id="{8DC9F1D9-4434-484C-888D-68CDE1D6B2CC}"/>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261A9C75-BE19-4C79-93D6-C218237086EB}"/>
              </a:ext>
            </a:extLst>
          </p:cNvPr>
          <p:cNvSpPr>
            <a:spLocks noGrp="1"/>
          </p:cNvSpPr>
          <p:nvPr>
            <p:ph type="sldNum" sz="quarter" idx="12"/>
          </p:nvPr>
        </p:nvSpPr>
        <p:spPr/>
        <p:txBody>
          <a:bodyPr/>
          <a:lstStyle/>
          <a:p>
            <a:fld id="{56082288-0259-4511-BDA9-EAD36B1AEEA9}" type="slidenum">
              <a:rPr lang="pt-BR" smtClean="0"/>
              <a:t>‹nº›</a:t>
            </a:fld>
            <a:endParaRPr lang="pt-BR"/>
          </a:p>
        </p:txBody>
      </p:sp>
    </p:spTree>
    <p:extLst>
      <p:ext uri="{BB962C8B-B14F-4D97-AF65-F5344CB8AC3E}">
        <p14:creationId xmlns:p14="http://schemas.microsoft.com/office/powerpoint/2010/main" val="97121424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endParaRPr lang="de-DE"/>
          </a:p>
        </p:txBody>
      </p:sp>
      <p:sp>
        <p:nvSpPr>
          <p:cNvPr id="3" name="Espaço Reservado para Conteúdo 2"/>
          <p:cNvSpPr>
            <a:spLocks noGrp="1"/>
          </p:cNvSpPr>
          <p:nvPr>
            <p:ph sz="half" idx="1"/>
          </p:nvPr>
        </p:nvSpPr>
        <p:spPr>
          <a:xfrm>
            <a:off x="838200" y="1825625"/>
            <a:ext cx="5181600" cy="4351338"/>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de-DE"/>
          </a:p>
        </p:txBody>
      </p:sp>
      <p:sp>
        <p:nvSpPr>
          <p:cNvPr id="4" name="Espaço Reservado para Conteúdo 3"/>
          <p:cNvSpPr>
            <a:spLocks noGrp="1"/>
          </p:cNvSpPr>
          <p:nvPr>
            <p:ph sz="half" idx="2"/>
          </p:nvPr>
        </p:nvSpPr>
        <p:spPr>
          <a:xfrm>
            <a:off x="6172200" y="1825625"/>
            <a:ext cx="5181600" cy="4351338"/>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de-DE"/>
          </a:p>
        </p:txBody>
      </p:sp>
      <p:sp>
        <p:nvSpPr>
          <p:cNvPr id="5" name="Espaço Reservado para Data 4"/>
          <p:cNvSpPr>
            <a:spLocks noGrp="1"/>
          </p:cNvSpPr>
          <p:nvPr>
            <p:ph type="dt" sz="half" idx="10"/>
          </p:nvPr>
        </p:nvSpPr>
        <p:spPr/>
        <p:txBody>
          <a:bodyPr/>
          <a:lstStyle/>
          <a:p>
            <a:fld id="{F0E51C7C-CEA3-4CAA-BE4B-344879E7C377}" type="datetimeFigureOut">
              <a:rPr lang="de-DE" smtClean="0"/>
              <a:t>17.10.2023</a:t>
            </a:fld>
            <a:endParaRPr lang="de-DE"/>
          </a:p>
        </p:txBody>
      </p:sp>
      <p:sp>
        <p:nvSpPr>
          <p:cNvPr id="6" name="Espaço Reservado para Rodapé 5"/>
          <p:cNvSpPr>
            <a:spLocks noGrp="1"/>
          </p:cNvSpPr>
          <p:nvPr>
            <p:ph type="ftr" sz="quarter" idx="11"/>
          </p:nvPr>
        </p:nvSpPr>
        <p:spPr/>
        <p:txBody>
          <a:bodyPr/>
          <a:lstStyle/>
          <a:p>
            <a:endParaRPr lang="de-DE"/>
          </a:p>
        </p:txBody>
      </p:sp>
      <p:sp>
        <p:nvSpPr>
          <p:cNvPr id="7" name="Espaço Reservado para Número de Slide 6"/>
          <p:cNvSpPr>
            <a:spLocks noGrp="1"/>
          </p:cNvSpPr>
          <p:nvPr>
            <p:ph type="sldNum" sz="quarter" idx="12"/>
          </p:nvPr>
        </p:nvSpPr>
        <p:spPr/>
        <p:txBody>
          <a:bodyPr/>
          <a:lstStyle/>
          <a:p>
            <a:fld id="{754FE2FE-B55E-4328-8F5C-2CEB8781A47B}" type="slidenum">
              <a:rPr lang="de-DE" smtClean="0"/>
              <a:t>‹nº›</a:t>
            </a:fld>
            <a:endParaRPr lang="de-DE"/>
          </a:p>
        </p:txBody>
      </p:sp>
    </p:spTree>
    <p:extLst>
      <p:ext uri="{BB962C8B-B14F-4D97-AF65-F5344CB8AC3E}">
        <p14:creationId xmlns:p14="http://schemas.microsoft.com/office/powerpoint/2010/main" val="21246138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pt-BR"/>
              <a:t>Clique para editar o título mestre</a:t>
            </a:r>
            <a:endParaRPr lang="de-DE"/>
          </a:p>
        </p:txBody>
      </p:sp>
      <p:sp>
        <p:nvSpPr>
          <p:cNvPr id="3" name="Espaço Reservado para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4" name="Espaço Reservado para Conteúdo 3"/>
          <p:cNvSpPr>
            <a:spLocks noGrp="1"/>
          </p:cNvSpPr>
          <p:nvPr>
            <p:ph sz="half" idx="2"/>
          </p:nvPr>
        </p:nvSpPr>
        <p:spPr>
          <a:xfrm>
            <a:off x="839788" y="2505075"/>
            <a:ext cx="5157787" cy="3684588"/>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de-DE"/>
          </a:p>
        </p:txBody>
      </p:sp>
      <p:sp>
        <p:nvSpPr>
          <p:cNvPr id="5" name="Espaço Reservado para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6" name="Espaço Reservado para Conteúdo 5"/>
          <p:cNvSpPr>
            <a:spLocks noGrp="1"/>
          </p:cNvSpPr>
          <p:nvPr>
            <p:ph sz="quarter" idx="4"/>
          </p:nvPr>
        </p:nvSpPr>
        <p:spPr>
          <a:xfrm>
            <a:off x="6172200" y="2505075"/>
            <a:ext cx="5183188" cy="3684588"/>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de-DE"/>
          </a:p>
        </p:txBody>
      </p:sp>
      <p:sp>
        <p:nvSpPr>
          <p:cNvPr id="7" name="Espaço Reservado para Data 6"/>
          <p:cNvSpPr>
            <a:spLocks noGrp="1"/>
          </p:cNvSpPr>
          <p:nvPr>
            <p:ph type="dt" sz="half" idx="10"/>
          </p:nvPr>
        </p:nvSpPr>
        <p:spPr/>
        <p:txBody>
          <a:bodyPr/>
          <a:lstStyle/>
          <a:p>
            <a:fld id="{F0E51C7C-CEA3-4CAA-BE4B-344879E7C377}" type="datetimeFigureOut">
              <a:rPr lang="de-DE" smtClean="0"/>
              <a:t>17.10.2023</a:t>
            </a:fld>
            <a:endParaRPr lang="de-DE"/>
          </a:p>
        </p:txBody>
      </p:sp>
      <p:sp>
        <p:nvSpPr>
          <p:cNvPr id="8" name="Espaço Reservado para Rodapé 7"/>
          <p:cNvSpPr>
            <a:spLocks noGrp="1"/>
          </p:cNvSpPr>
          <p:nvPr>
            <p:ph type="ftr" sz="quarter" idx="11"/>
          </p:nvPr>
        </p:nvSpPr>
        <p:spPr/>
        <p:txBody>
          <a:bodyPr/>
          <a:lstStyle/>
          <a:p>
            <a:endParaRPr lang="de-DE"/>
          </a:p>
        </p:txBody>
      </p:sp>
      <p:sp>
        <p:nvSpPr>
          <p:cNvPr id="9" name="Espaço Reservado para Número de Slide 8"/>
          <p:cNvSpPr>
            <a:spLocks noGrp="1"/>
          </p:cNvSpPr>
          <p:nvPr>
            <p:ph type="sldNum" sz="quarter" idx="12"/>
          </p:nvPr>
        </p:nvSpPr>
        <p:spPr/>
        <p:txBody>
          <a:bodyPr/>
          <a:lstStyle/>
          <a:p>
            <a:fld id="{754FE2FE-B55E-4328-8F5C-2CEB8781A47B}" type="slidenum">
              <a:rPr lang="de-DE" smtClean="0"/>
              <a:t>‹nº›</a:t>
            </a:fld>
            <a:endParaRPr lang="de-DE"/>
          </a:p>
        </p:txBody>
      </p:sp>
    </p:spTree>
    <p:extLst>
      <p:ext uri="{BB962C8B-B14F-4D97-AF65-F5344CB8AC3E}">
        <p14:creationId xmlns:p14="http://schemas.microsoft.com/office/powerpoint/2010/main" val="36944210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endParaRPr lang="de-DE"/>
          </a:p>
        </p:txBody>
      </p:sp>
      <p:sp>
        <p:nvSpPr>
          <p:cNvPr id="3" name="Espaço Reservado para Data 2"/>
          <p:cNvSpPr>
            <a:spLocks noGrp="1"/>
          </p:cNvSpPr>
          <p:nvPr>
            <p:ph type="dt" sz="half" idx="10"/>
          </p:nvPr>
        </p:nvSpPr>
        <p:spPr/>
        <p:txBody>
          <a:bodyPr/>
          <a:lstStyle/>
          <a:p>
            <a:fld id="{F0E51C7C-CEA3-4CAA-BE4B-344879E7C377}" type="datetimeFigureOut">
              <a:rPr lang="de-DE" smtClean="0"/>
              <a:t>17.10.2023</a:t>
            </a:fld>
            <a:endParaRPr lang="de-DE"/>
          </a:p>
        </p:txBody>
      </p:sp>
      <p:sp>
        <p:nvSpPr>
          <p:cNvPr id="4" name="Espaço Reservado para Rodapé 3"/>
          <p:cNvSpPr>
            <a:spLocks noGrp="1"/>
          </p:cNvSpPr>
          <p:nvPr>
            <p:ph type="ftr" sz="quarter" idx="11"/>
          </p:nvPr>
        </p:nvSpPr>
        <p:spPr/>
        <p:txBody>
          <a:bodyPr/>
          <a:lstStyle/>
          <a:p>
            <a:endParaRPr lang="de-DE"/>
          </a:p>
        </p:txBody>
      </p:sp>
      <p:sp>
        <p:nvSpPr>
          <p:cNvPr id="5" name="Espaço Reservado para Número de Slide 4"/>
          <p:cNvSpPr>
            <a:spLocks noGrp="1"/>
          </p:cNvSpPr>
          <p:nvPr>
            <p:ph type="sldNum" sz="quarter" idx="12"/>
          </p:nvPr>
        </p:nvSpPr>
        <p:spPr/>
        <p:txBody>
          <a:bodyPr/>
          <a:lstStyle/>
          <a:p>
            <a:fld id="{754FE2FE-B55E-4328-8F5C-2CEB8781A47B}" type="slidenum">
              <a:rPr lang="de-DE" smtClean="0"/>
              <a:t>‹nº›</a:t>
            </a:fld>
            <a:endParaRPr lang="de-DE"/>
          </a:p>
        </p:txBody>
      </p:sp>
    </p:spTree>
    <p:extLst>
      <p:ext uri="{BB962C8B-B14F-4D97-AF65-F5344CB8AC3E}">
        <p14:creationId xmlns:p14="http://schemas.microsoft.com/office/powerpoint/2010/main" val="310853349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F0E51C7C-CEA3-4CAA-BE4B-344879E7C377}" type="datetimeFigureOut">
              <a:rPr lang="de-DE" smtClean="0"/>
              <a:t>17.10.2023</a:t>
            </a:fld>
            <a:endParaRPr lang="de-DE"/>
          </a:p>
        </p:txBody>
      </p:sp>
      <p:sp>
        <p:nvSpPr>
          <p:cNvPr id="3" name="Espaço Reservado para Rodapé 2"/>
          <p:cNvSpPr>
            <a:spLocks noGrp="1"/>
          </p:cNvSpPr>
          <p:nvPr>
            <p:ph type="ftr" sz="quarter" idx="11"/>
          </p:nvPr>
        </p:nvSpPr>
        <p:spPr/>
        <p:txBody>
          <a:bodyPr/>
          <a:lstStyle/>
          <a:p>
            <a:endParaRPr lang="de-DE"/>
          </a:p>
        </p:txBody>
      </p:sp>
      <p:sp>
        <p:nvSpPr>
          <p:cNvPr id="4" name="Espaço Reservado para Número de Slide 3"/>
          <p:cNvSpPr>
            <a:spLocks noGrp="1"/>
          </p:cNvSpPr>
          <p:nvPr>
            <p:ph type="sldNum" sz="quarter" idx="12"/>
          </p:nvPr>
        </p:nvSpPr>
        <p:spPr/>
        <p:txBody>
          <a:bodyPr/>
          <a:lstStyle/>
          <a:p>
            <a:fld id="{754FE2FE-B55E-4328-8F5C-2CEB8781A47B}" type="slidenum">
              <a:rPr lang="de-DE" smtClean="0"/>
              <a:t>‹nº›</a:t>
            </a:fld>
            <a:endParaRPr lang="de-DE"/>
          </a:p>
        </p:txBody>
      </p:sp>
    </p:spTree>
    <p:extLst>
      <p:ext uri="{BB962C8B-B14F-4D97-AF65-F5344CB8AC3E}">
        <p14:creationId xmlns:p14="http://schemas.microsoft.com/office/powerpoint/2010/main" val="57828157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endParaRPr lang="de-DE"/>
          </a:p>
        </p:txBody>
      </p:sp>
      <p:sp>
        <p:nvSpPr>
          <p:cNvPr id="3" name="Espaço Reservado para Conteú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de-DE"/>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 texto mestre</a:t>
            </a:r>
          </a:p>
        </p:txBody>
      </p:sp>
      <p:sp>
        <p:nvSpPr>
          <p:cNvPr id="5" name="Espaço Reservado para Data 4"/>
          <p:cNvSpPr>
            <a:spLocks noGrp="1"/>
          </p:cNvSpPr>
          <p:nvPr>
            <p:ph type="dt" sz="half" idx="10"/>
          </p:nvPr>
        </p:nvSpPr>
        <p:spPr/>
        <p:txBody>
          <a:bodyPr/>
          <a:lstStyle/>
          <a:p>
            <a:fld id="{F0E51C7C-CEA3-4CAA-BE4B-344879E7C377}" type="datetimeFigureOut">
              <a:rPr lang="de-DE" smtClean="0"/>
              <a:t>17.10.2023</a:t>
            </a:fld>
            <a:endParaRPr lang="de-DE"/>
          </a:p>
        </p:txBody>
      </p:sp>
      <p:sp>
        <p:nvSpPr>
          <p:cNvPr id="6" name="Espaço Reservado para Rodapé 5"/>
          <p:cNvSpPr>
            <a:spLocks noGrp="1"/>
          </p:cNvSpPr>
          <p:nvPr>
            <p:ph type="ftr" sz="quarter" idx="11"/>
          </p:nvPr>
        </p:nvSpPr>
        <p:spPr/>
        <p:txBody>
          <a:bodyPr/>
          <a:lstStyle/>
          <a:p>
            <a:endParaRPr lang="de-DE"/>
          </a:p>
        </p:txBody>
      </p:sp>
      <p:sp>
        <p:nvSpPr>
          <p:cNvPr id="7" name="Espaço Reservado para Número de Slide 6"/>
          <p:cNvSpPr>
            <a:spLocks noGrp="1"/>
          </p:cNvSpPr>
          <p:nvPr>
            <p:ph type="sldNum" sz="quarter" idx="12"/>
          </p:nvPr>
        </p:nvSpPr>
        <p:spPr/>
        <p:txBody>
          <a:bodyPr/>
          <a:lstStyle/>
          <a:p>
            <a:fld id="{754FE2FE-B55E-4328-8F5C-2CEB8781A47B}" type="slidenum">
              <a:rPr lang="de-DE" smtClean="0"/>
              <a:t>‹nº›</a:t>
            </a:fld>
            <a:endParaRPr lang="de-DE"/>
          </a:p>
        </p:txBody>
      </p:sp>
    </p:spTree>
    <p:extLst>
      <p:ext uri="{BB962C8B-B14F-4D97-AF65-F5344CB8AC3E}">
        <p14:creationId xmlns:p14="http://schemas.microsoft.com/office/powerpoint/2010/main" val="221783656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endParaRPr lang="de-DE"/>
          </a:p>
        </p:txBody>
      </p:sp>
      <p:sp>
        <p:nvSpPr>
          <p:cNvPr id="3" name="Espaço Reservado para Imagem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 texto mestre</a:t>
            </a:r>
          </a:p>
        </p:txBody>
      </p:sp>
      <p:sp>
        <p:nvSpPr>
          <p:cNvPr id="5" name="Espaço Reservado para Data 4"/>
          <p:cNvSpPr>
            <a:spLocks noGrp="1"/>
          </p:cNvSpPr>
          <p:nvPr>
            <p:ph type="dt" sz="half" idx="10"/>
          </p:nvPr>
        </p:nvSpPr>
        <p:spPr/>
        <p:txBody>
          <a:bodyPr/>
          <a:lstStyle/>
          <a:p>
            <a:fld id="{F0E51C7C-CEA3-4CAA-BE4B-344879E7C377}" type="datetimeFigureOut">
              <a:rPr lang="de-DE" smtClean="0"/>
              <a:t>17.10.2023</a:t>
            </a:fld>
            <a:endParaRPr lang="de-DE"/>
          </a:p>
        </p:txBody>
      </p:sp>
      <p:sp>
        <p:nvSpPr>
          <p:cNvPr id="6" name="Espaço Reservado para Rodapé 5"/>
          <p:cNvSpPr>
            <a:spLocks noGrp="1"/>
          </p:cNvSpPr>
          <p:nvPr>
            <p:ph type="ftr" sz="quarter" idx="11"/>
          </p:nvPr>
        </p:nvSpPr>
        <p:spPr/>
        <p:txBody>
          <a:bodyPr/>
          <a:lstStyle/>
          <a:p>
            <a:endParaRPr lang="de-DE"/>
          </a:p>
        </p:txBody>
      </p:sp>
      <p:sp>
        <p:nvSpPr>
          <p:cNvPr id="7" name="Espaço Reservado para Número de Slide 6"/>
          <p:cNvSpPr>
            <a:spLocks noGrp="1"/>
          </p:cNvSpPr>
          <p:nvPr>
            <p:ph type="sldNum" sz="quarter" idx="12"/>
          </p:nvPr>
        </p:nvSpPr>
        <p:spPr/>
        <p:txBody>
          <a:bodyPr/>
          <a:lstStyle/>
          <a:p>
            <a:fld id="{754FE2FE-B55E-4328-8F5C-2CEB8781A47B}" type="slidenum">
              <a:rPr lang="de-DE" smtClean="0"/>
              <a:t>‹nº›</a:t>
            </a:fld>
            <a:endParaRPr lang="de-DE"/>
          </a:p>
        </p:txBody>
      </p:sp>
    </p:spTree>
    <p:extLst>
      <p:ext uri="{BB962C8B-B14F-4D97-AF65-F5344CB8AC3E}">
        <p14:creationId xmlns:p14="http://schemas.microsoft.com/office/powerpoint/2010/main" val="224556634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endParaRPr lang="de-DE"/>
          </a:p>
        </p:txBody>
      </p:sp>
      <p:sp>
        <p:nvSpPr>
          <p:cNvPr id="3" name="Espaço Reservado para Texto Vertical 2"/>
          <p:cNvSpPr>
            <a:spLocks noGrp="1"/>
          </p:cNvSpPr>
          <p:nvPr>
            <p:ph type="body" orient="vert" idx="1"/>
          </p:nvPr>
        </p:nvSpPr>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de-DE"/>
          </a:p>
        </p:txBody>
      </p:sp>
      <p:sp>
        <p:nvSpPr>
          <p:cNvPr id="4" name="Espaço Reservado para Data 3"/>
          <p:cNvSpPr>
            <a:spLocks noGrp="1"/>
          </p:cNvSpPr>
          <p:nvPr>
            <p:ph type="dt" sz="half" idx="10"/>
          </p:nvPr>
        </p:nvSpPr>
        <p:spPr/>
        <p:txBody>
          <a:bodyPr/>
          <a:lstStyle/>
          <a:p>
            <a:fld id="{F0E51C7C-CEA3-4CAA-BE4B-344879E7C377}" type="datetimeFigureOut">
              <a:rPr lang="de-DE" smtClean="0"/>
              <a:t>17.10.2023</a:t>
            </a:fld>
            <a:endParaRPr lang="de-DE"/>
          </a:p>
        </p:txBody>
      </p:sp>
      <p:sp>
        <p:nvSpPr>
          <p:cNvPr id="5" name="Espaço Reservado para Rodapé 4"/>
          <p:cNvSpPr>
            <a:spLocks noGrp="1"/>
          </p:cNvSpPr>
          <p:nvPr>
            <p:ph type="ftr" sz="quarter" idx="11"/>
          </p:nvPr>
        </p:nvSpPr>
        <p:spPr/>
        <p:txBody>
          <a:bodyPr/>
          <a:lstStyle/>
          <a:p>
            <a:endParaRPr lang="de-DE"/>
          </a:p>
        </p:txBody>
      </p:sp>
      <p:sp>
        <p:nvSpPr>
          <p:cNvPr id="6" name="Espaço Reservado para Número de Slide 5"/>
          <p:cNvSpPr>
            <a:spLocks noGrp="1"/>
          </p:cNvSpPr>
          <p:nvPr>
            <p:ph type="sldNum" sz="quarter" idx="12"/>
          </p:nvPr>
        </p:nvSpPr>
        <p:spPr/>
        <p:txBody>
          <a:bodyPr/>
          <a:lstStyle/>
          <a:p>
            <a:fld id="{754FE2FE-B55E-4328-8F5C-2CEB8781A47B}" type="slidenum">
              <a:rPr lang="de-DE" smtClean="0"/>
              <a:t>‹nº›</a:t>
            </a:fld>
            <a:endParaRPr lang="de-DE"/>
          </a:p>
        </p:txBody>
      </p:sp>
    </p:spTree>
    <p:extLst>
      <p:ext uri="{BB962C8B-B14F-4D97-AF65-F5344CB8AC3E}">
        <p14:creationId xmlns:p14="http://schemas.microsoft.com/office/powerpoint/2010/main" val="74658802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pt-BR"/>
              <a:t>Clique para editar o título mestre</a:t>
            </a:r>
            <a:endParaRPr lang="de-DE"/>
          </a:p>
        </p:txBody>
      </p:sp>
      <p:sp>
        <p:nvSpPr>
          <p:cNvPr id="3" name="Espaço Reservado para Texto Vertical 2"/>
          <p:cNvSpPr>
            <a:spLocks noGrp="1"/>
          </p:cNvSpPr>
          <p:nvPr>
            <p:ph type="body" orient="vert" idx="1"/>
          </p:nvPr>
        </p:nvSpPr>
        <p:spPr>
          <a:xfrm>
            <a:off x="838200" y="365125"/>
            <a:ext cx="7734300" cy="5811838"/>
          </a:xfrm>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de-DE"/>
          </a:p>
        </p:txBody>
      </p:sp>
      <p:sp>
        <p:nvSpPr>
          <p:cNvPr id="4" name="Espaço Reservado para Data 3"/>
          <p:cNvSpPr>
            <a:spLocks noGrp="1"/>
          </p:cNvSpPr>
          <p:nvPr>
            <p:ph type="dt" sz="half" idx="10"/>
          </p:nvPr>
        </p:nvSpPr>
        <p:spPr/>
        <p:txBody>
          <a:bodyPr/>
          <a:lstStyle/>
          <a:p>
            <a:fld id="{F0E51C7C-CEA3-4CAA-BE4B-344879E7C377}" type="datetimeFigureOut">
              <a:rPr lang="de-DE" smtClean="0"/>
              <a:t>17.10.2023</a:t>
            </a:fld>
            <a:endParaRPr lang="de-DE"/>
          </a:p>
        </p:txBody>
      </p:sp>
      <p:sp>
        <p:nvSpPr>
          <p:cNvPr id="5" name="Espaço Reservado para Rodapé 4"/>
          <p:cNvSpPr>
            <a:spLocks noGrp="1"/>
          </p:cNvSpPr>
          <p:nvPr>
            <p:ph type="ftr" sz="quarter" idx="11"/>
          </p:nvPr>
        </p:nvSpPr>
        <p:spPr/>
        <p:txBody>
          <a:bodyPr/>
          <a:lstStyle/>
          <a:p>
            <a:endParaRPr lang="de-DE"/>
          </a:p>
        </p:txBody>
      </p:sp>
      <p:sp>
        <p:nvSpPr>
          <p:cNvPr id="6" name="Espaço Reservado para Número de Slide 5"/>
          <p:cNvSpPr>
            <a:spLocks noGrp="1"/>
          </p:cNvSpPr>
          <p:nvPr>
            <p:ph type="sldNum" sz="quarter" idx="12"/>
          </p:nvPr>
        </p:nvSpPr>
        <p:spPr/>
        <p:txBody>
          <a:bodyPr/>
          <a:lstStyle/>
          <a:p>
            <a:fld id="{754FE2FE-B55E-4328-8F5C-2CEB8781A47B}" type="slidenum">
              <a:rPr lang="de-DE" smtClean="0"/>
              <a:t>‹nº›</a:t>
            </a:fld>
            <a:endParaRPr lang="de-DE"/>
          </a:p>
        </p:txBody>
      </p:sp>
    </p:spTree>
    <p:extLst>
      <p:ext uri="{BB962C8B-B14F-4D97-AF65-F5344CB8AC3E}">
        <p14:creationId xmlns:p14="http://schemas.microsoft.com/office/powerpoint/2010/main" val="13063975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239804F-B629-4BC9-9D5D-4561613E5D7C}"/>
              </a:ext>
            </a:extLst>
          </p:cNvPr>
          <p:cNvSpPr>
            <a:spLocks noGrp="1"/>
          </p:cNvSpPr>
          <p:nvPr>
            <p:ph type="title"/>
          </p:nvPr>
        </p:nvSpPr>
        <p:spPr>
          <a:xfrm>
            <a:off x="831850" y="1709738"/>
            <a:ext cx="10515600" cy="2852737"/>
          </a:xfrm>
        </p:spPr>
        <p:txBody>
          <a:bodyPr anchor="b"/>
          <a:lstStyle>
            <a:lvl1pPr>
              <a:defRPr sz="6000"/>
            </a:lvl1pPr>
          </a:lstStyle>
          <a:p>
            <a:r>
              <a:rPr lang="pt-BR"/>
              <a:t>Clique para editar o título Mestre</a:t>
            </a:r>
          </a:p>
        </p:txBody>
      </p:sp>
      <p:sp>
        <p:nvSpPr>
          <p:cNvPr id="3" name="Espaço Reservado para Texto 2">
            <a:extLst>
              <a:ext uri="{FF2B5EF4-FFF2-40B4-BE49-F238E27FC236}">
                <a16:creationId xmlns:a16="http://schemas.microsoft.com/office/drawing/2014/main" id="{C99A6B6C-168F-4CF6-9DA7-0BB6D2E55B7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Clique para editar os estilos de texto Mestres</a:t>
            </a:r>
          </a:p>
        </p:txBody>
      </p:sp>
      <p:sp>
        <p:nvSpPr>
          <p:cNvPr id="4" name="Espaço Reservado para Data 3">
            <a:extLst>
              <a:ext uri="{FF2B5EF4-FFF2-40B4-BE49-F238E27FC236}">
                <a16:creationId xmlns:a16="http://schemas.microsoft.com/office/drawing/2014/main" id="{E2B0A92E-1430-4B11-B397-E84CAA895987}"/>
              </a:ext>
            </a:extLst>
          </p:cNvPr>
          <p:cNvSpPr>
            <a:spLocks noGrp="1"/>
          </p:cNvSpPr>
          <p:nvPr>
            <p:ph type="dt" sz="half" idx="10"/>
          </p:nvPr>
        </p:nvSpPr>
        <p:spPr/>
        <p:txBody>
          <a:bodyPr/>
          <a:lstStyle/>
          <a:p>
            <a:fld id="{46338E02-C4DE-4BE4-960F-4109492B31BF}" type="datetimeFigureOut">
              <a:rPr lang="pt-BR" smtClean="0"/>
              <a:t>17/10/2023</a:t>
            </a:fld>
            <a:endParaRPr lang="pt-BR"/>
          </a:p>
        </p:txBody>
      </p:sp>
      <p:sp>
        <p:nvSpPr>
          <p:cNvPr id="5" name="Espaço Reservado para Rodapé 4">
            <a:extLst>
              <a:ext uri="{FF2B5EF4-FFF2-40B4-BE49-F238E27FC236}">
                <a16:creationId xmlns:a16="http://schemas.microsoft.com/office/drawing/2014/main" id="{9D924667-BFF9-4A18-97F8-F9B2143B10B7}"/>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9B773DCA-36C1-4DA6-AF56-F337A49178BE}"/>
              </a:ext>
            </a:extLst>
          </p:cNvPr>
          <p:cNvSpPr>
            <a:spLocks noGrp="1"/>
          </p:cNvSpPr>
          <p:nvPr>
            <p:ph type="sldNum" sz="quarter" idx="12"/>
          </p:nvPr>
        </p:nvSpPr>
        <p:spPr/>
        <p:txBody>
          <a:bodyPr/>
          <a:lstStyle/>
          <a:p>
            <a:fld id="{56082288-0259-4511-BDA9-EAD36B1AEEA9}" type="slidenum">
              <a:rPr lang="pt-BR" smtClean="0"/>
              <a:t>‹nº›</a:t>
            </a:fld>
            <a:endParaRPr lang="pt-BR"/>
          </a:p>
        </p:txBody>
      </p:sp>
    </p:spTree>
    <p:extLst>
      <p:ext uri="{BB962C8B-B14F-4D97-AF65-F5344CB8AC3E}">
        <p14:creationId xmlns:p14="http://schemas.microsoft.com/office/powerpoint/2010/main" val="12006473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6EA38FD-39A7-43F3-9217-25A6B8293894}"/>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21FF1709-3F20-4C30-AB6C-42DA95DCE348}"/>
              </a:ext>
            </a:extLst>
          </p:cNvPr>
          <p:cNvSpPr>
            <a:spLocks noGrp="1"/>
          </p:cNvSpPr>
          <p:nvPr>
            <p:ph sz="half" idx="1"/>
          </p:nvPr>
        </p:nvSpPr>
        <p:spPr>
          <a:xfrm>
            <a:off x="838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a:extLst>
              <a:ext uri="{FF2B5EF4-FFF2-40B4-BE49-F238E27FC236}">
                <a16:creationId xmlns:a16="http://schemas.microsoft.com/office/drawing/2014/main" id="{24B510E1-2D42-4364-949E-556000A870B0}"/>
              </a:ext>
            </a:extLst>
          </p:cNvPr>
          <p:cNvSpPr>
            <a:spLocks noGrp="1"/>
          </p:cNvSpPr>
          <p:nvPr>
            <p:ph sz="half" idx="2"/>
          </p:nvPr>
        </p:nvSpPr>
        <p:spPr>
          <a:xfrm>
            <a:off x="6172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a:extLst>
              <a:ext uri="{FF2B5EF4-FFF2-40B4-BE49-F238E27FC236}">
                <a16:creationId xmlns:a16="http://schemas.microsoft.com/office/drawing/2014/main" id="{54B95336-B31A-4DFA-BA6A-5151E72264BF}"/>
              </a:ext>
            </a:extLst>
          </p:cNvPr>
          <p:cNvSpPr>
            <a:spLocks noGrp="1"/>
          </p:cNvSpPr>
          <p:nvPr>
            <p:ph type="dt" sz="half" idx="10"/>
          </p:nvPr>
        </p:nvSpPr>
        <p:spPr/>
        <p:txBody>
          <a:bodyPr/>
          <a:lstStyle/>
          <a:p>
            <a:fld id="{46338E02-C4DE-4BE4-960F-4109492B31BF}" type="datetimeFigureOut">
              <a:rPr lang="pt-BR" smtClean="0"/>
              <a:t>17/10/2023</a:t>
            </a:fld>
            <a:endParaRPr lang="pt-BR"/>
          </a:p>
        </p:txBody>
      </p:sp>
      <p:sp>
        <p:nvSpPr>
          <p:cNvPr id="6" name="Espaço Reservado para Rodapé 5">
            <a:extLst>
              <a:ext uri="{FF2B5EF4-FFF2-40B4-BE49-F238E27FC236}">
                <a16:creationId xmlns:a16="http://schemas.microsoft.com/office/drawing/2014/main" id="{79BDC906-AA57-45E4-BA75-2A36AA983C0C}"/>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E3F96FC9-BFCF-4B2B-8412-677D1B0E5286}"/>
              </a:ext>
            </a:extLst>
          </p:cNvPr>
          <p:cNvSpPr>
            <a:spLocks noGrp="1"/>
          </p:cNvSpPr>
          <p:nvPr>
            <p:ph type="sldNum" sz="quarter" idx="12"/>
          </p:nvPr>
        </p:nvSpPr>
        <p:spPr/>
        <p:txBody>
          <a:bodyPr/>
          <a:lstStyle/>
          <a:p>
            <a:fld id="{56082288-0259-4511-BDA9-EAD36B1AEEA9}" type="slidenum">
              <a:rPr lang="pt-BR" smtClean="0"/>
              <a:t>‹nº›</a:t>
            </a:fld>
            <a:endParaRPr lang="pt-BR"/>
          </a:p>
        </p:txBody>
      </p:sp>
    </p:spTree>
    <p:extLst>
      <p:ext uri="{BB962C8B-B14F-4D97-AF65-F5344CB8AC3E}">
        <p14:creationId xmlns:p14="http://schemas.microsoft.com/office/powerpoint/2010/main" val="3894375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4A4F74F-C6B8-4DA2-A49E-B43208B713B4}"/>
              </a:ext>
            </a:extLst>
          </p:cNvPr>
          <p:cNvSpPr>
            <a:spLocks noGrp="1"/>
          </p:cNvSpPr>
          <p:nvPr>
            <p:ph type="title"/>
          </p:nvPr>
        </p:nvSpPr>
        <p:spPr>
          <a:xfrm>
            <a:off x="839788" y="365125"/>
            <a:ext cx="10515600" cy="1325563"/>
          </a:xfrm>
        </p:spPr>
        <p:txBody>
          <a:bodyPr/>
          <a:lstStyle/>
          <a:p>
            <a:r>
              <a:rPr lang="pt-BR"/>
              <a:t>Clique para editar o título Mestre</a:t>
            </a:r>
          </a:p>
        </p:txBody>
      </p:sp>
      <p:sp>
        <p:nvSpPr>
          <p:cNvPr id="3" name="Espaço Reservado para Texto 2">
            <a:extLst>
              <a:ext uri="{FF2B5EF4-FFF2-40B4-BE49-F238E27FC236}">
                <a16:creationId xmlns:a16="http://schemas.microsoft.com/office/drawing/2014/main" id="{277F668A-3EA6-4369-9C2D-58DF9664AC9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Espaço Reservado para Conteúdo 3">
            <a:extLst>
              <a:ext uri="{FF2B5EF4-FFF2-40B4-BE49-F238E27FC236}">
                <a16:creationId xmlns:a16="http://schemas.microsoft.com/office/drawing/2014/main" id="{063A101A-AB6A-4C14-A9B4-FBB0B3BB5D18}"/>
              </a:ext>
            </a:extLst>
          </p:cNvPr>
          <p:cNvSpPr>
            <a:spLocks noGrp="1"/>
          </p:cNvSpPr>
          <p:nvPr>
            <p:ph sz="half" idx="2"/>
          </p:nvPr>
        </p:nvSpPr>
        <p:spPr>
          <a:xfrm>
            <a:off x="839788" y="2505075"/>
            <a:ext cx="5157787"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a:extLst>
              <a:ext uri="{FF2B5EF4-FFF2-40B4-BE49-F238E27FC236}">
                <a16:creationId xmlns:a16="http://schemas.microsoft.com/office/drawing/2014/main" id="{77F19050-E54A-45F8-8427-BAD6338BBA2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Espaço Reservado para Conteúdo 5">
            <a:extLst>
              <a:ext uri="{FF2B5EF4-FFF2-40B4-BE49-F238E27FC236}">
                <a16:creationId xmlns:a16="http://schemas.microsoft.com/office/drawing/2014/main" id="{092CBADE-6C6B-40F0-87E5-715602D1BD1D}"/>
              </a:ext>
            </a:extLst>
          </p:cNvPr>
          <p:cNvSpPr>
            <a:spLocks noGrp="1"/>
          </p:cNvSpPr>
          <p:nvPr>
            <p:ph sz="quarter" idx="4"/>
          </p:nvPr>
        </p:nvSpPr>
        <p:spPr>
          <a:xfrm>
            <a:off x="6172200" y="2505075"/>
            <a:ext cx="5183188"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a:extLst>
              <a:ext uri="{FF2B5EF4-FFF2-40B4-BE49-F238E27FC236}">
                <a16:creationId xmlns:a16="http://schemas.microsoft.com/office/drawing/2014/main" id="{46DDC2D9-70D4-4F28-9EA6-1CF4AC1AD93A}"/>
              </a:ext>
            </a:extLst>
          </p:cNvPr>
          <p:cNvSpPr>
            <a:spLocks noGrp="1"/>
          </p:cNvSpPr>
          <p:nvPr>
            <p:ph type="dt" sz="half" idx="10"/>
          </p:nvPr>
        </p:nvSpPr>
        <p:spPr/>
        <p:txBody>
          <a:bodyPr/>
          <a:lstStyle/>
          <a:p>
            <a:fld id="{46338E02-C4DE-4BE4-960F-4109492B31BF}" type="datetimeFigureOut">
              <a:rPr lang="pt-BR" smtClean="0"/>
              <a:t>17/10/2023</a:t>
            </a:fld>
            <a:endParaRPr lang="pt-BR"/>
          </a:p>
        </p:txBody>
      </p:sp>
      <p:sp>
        <p:nvSpPr>
          <p:cNvPr id="8" name="Espaço Reservado para Rodapé 7">
            <a:extLst>
              <a:ext uri="{FF2B5EF4-FFF2-40B4-BE49-F238E27FC236}">
                <a16:creationId xmlns:a16="http://schemas.microsoft.com/office/drawing/2014/main" id="{F88DDBD6-9FF5-42B9-A3F2-AA0199C1B0F4}"/>
              </a:ext>
            </a:extLst>
          </p:cNvPr>
          <p:cNvSpPr>
            <a:spLocks noGrp="1"/>
          </p:cNvSpPr>
          <p:nvPr>
            <p:ph type="ftr" sz="quarter" idx="11"/>
          </p:nvPr>
        </p:nvSpPr>
        <p:spPr/>
        <p:txBody>
          <a:bodyPr/>
          <a:lstStyle/>
          <a:p>
            <a:endParaRPr lang="pt-BR"/>
          </a:p>
        </p:txBody>
      </p:sp>
      <p:sp>
        <p:nvSpPr>
          <p:cNvPr id="9" name="Espaço Reservado para Número de Slide 8">
            <a:extLst>
              <a:ext uri="{FF2B5EF4-FFF2-40B4-BE49-F238E27FC236}">
                <a16:creationId xmlns:a16="http://schemas.microsoft.com/office/drawing/2014/main" id="{D43D353A-42C5-44F5-9054-4B549BA51B35}"/>
              </a:ext>
            </a:extLst>
          </p:cNvPr>
          <p:cNvSpPr>
            <a:spLocks noGrp="1"/>
          </p:cNvSpPr>
          <p:nvPr>
            <p:ph type="sldNum" sz="quarter" idx="12"/>
          </p:nvPr>
        </p:nvSpPr>
        <p:spPr/>
        <p:txBody>
          <a:bodyPr/>
          <a:lstStyle/>
          <a:p>
            <a:fld id="{56082288-0259-4511-BDA9-EAD36B1AEEA9}" type="slidenum">
              <a:rPr lang="pt-BR" smtClean="0"/>
              <a:t>‹nº›</a:t>
            </a:fld>
            <a:endParaRPr lang="pt-BR"/>
          </a:p>
        </p:txBody>
      </p:sp>
    </p:spTree>
    <p:extLst>
      <p:ext uri="{BB962C8B-B14F-4D97-AF65-F5344CB8AC3E}">
        <p14:creationId xmlns:p14="http://schemas.microsoft.com/office/powerpoint/2010/main" val="13942933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8896E1B-1C83-459A-A480-CCB4C1F40F22}"/>
              </a:ext>
            </a:extLst>
          </p:cNvPr>
          <p:cNvSpPr>
            <a:spLocks noGrp="1"/>
          </p:cNvSpPr>
          <p:nvPr>
            <p:ph type="title"/>
          </p:nvPr>
        </p:nvSpPr>
        <p:spPr/>
        <p:txBody>
          <a:bodyPr/>
          <a:lstStyle/>
          <a:p>
            <a:r>
              <a:rPr lang="pt-BR"/>
              <a:t>Clique para editar o título Mestre</a:t>
            </a:r>
          </a:p>
        </p:txBody>
      </p:sp>
      <p:sp>
        <p:nvSpPr>
          <p:cNvPr id="3" name="Espaço Reservado para Data 2">
            <a:extLst>
              <a:ext uri="{FF2B5EF4-FFF2-40B4-BE49-F238E27FC236}">
                <a16:creationId xmlns:a16="http://schemas.microsoft.com/office/drawing/2014/main" id="{2FBDAA60-7123-4A66-BA8B-C3A40BA2820E}"/>
              </a:ext>
            </a:extLst>
          </p:cNvPr>
          <p:cNvSpPr>
            <a:spLocks noGrp="1"/>
          </p:cNvSpPr>
          <p:nvPr>
            <p:ph type="dt" sz="half" idx="10"/>
          </p:nvPr>
        </p:nvSpPr>
        <p:spPr/>
        <p:txBody>
          <a:bodyPr/>
          <a:lstStyle/>
          <a:p>
            <a:fld id="{46338E02-C4DE-4BE4-960F-4109492B31BF}" type="datetimeFigureOut">
              <a:rPr lang="pt-BR" smtClean="0"/>
              <a:t>17/10/2023</a:t>
            </a:fld>
            <a:endParaRPr lang="pt-BR"/>
          </a:p>
        </p:txBody>
      </p:sp>
      <p:sp>
        <p:nvSpPr>
          <p:cNvPr id="4" name="Espaço Reservado para Rodapé 3">
            <a:extLst>
              <a:ext uri="{FF2B5EF4-FFF2-40B4-BE49-F238E27FC236}">
                <a16:creationId xmlns:a16="http://schemas.microsoft.com/office/drawing/2014/main" id="{17FA3293-9E23-45F0-A97A-A0B8A72A5286}"/>
              </a:ext>
            </a:extLst>
          </p:cNvPr>
          <p:cNvSpPr>
            <a:spLocks noGrp="1"/>
          </p:cNvSpPr>
          <p:nvPr>
            <p:ph type="ftr" sz="quarter" idx="11"/>
          </p:nvPr>
        </p:nvSpPr>
        <p:spPr/>
        <p:txBody>
          <a:bodyPr/>
          <a:lstStyle/>
          <a:p>
            <a:endParaRPr lang="pt-BR"/>
          </a:p>
        </p:txBody>
      </p:sp>
      <p:sp>
        <p:nvSpPr>
          <p:cNvPr id="5" name="Espaço Reservado para Número de Slide 4">
            <a:extLst>
              <a:ext uri="{FF2B5EF4-FFF2-40B4-BE49-F238E27FC236}">
                <a16:creationId xmlns:a16="http://schemas.microsoft.com/office/drawing/2014/main" id="{645F0C83-5DE0-426C-BF94-4EC075F7E4A6}"/>
              </a:ext>
            </a:extLst>
          </p:cNvPr>
          <p:cNvSpPr>
            <a:spLocks noGrp="1"/>
          </p:cNvSpPr>
          <p:nvPr>
            <p:ph type="sldNum" sz="quarter" idx="12"/>
          </p:nvPr>
        </p:nvSpPr>
        <p:spPr/>
        <p:txBody>
          <a:bodyPr/>
          <a:lstStyle/>
          <a:p>
            <a:fld id="{56082288-0259-4511-BDA9-EAD36B1AEEA9}" type="slidenum">
              <a:rPr lang="pt-BR" smtClean="0"/>
              <a:t>‹nº›</a:t>
            </a:fld>
            <a:endParaRPr lang="pt-BR"/>
          </a:p>
        </p:txBody>
      </p:sp>
    </p:spTree>
    <p:extLst>
      <p:ext uri="{BB962C8B-B14F-4D97-AF65-F5344CB8AC3E}">
        <p14:creationId xmlns:p14="http://schemas.microsoft.com/office/powerpoint/2010/main" val="38734662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a:extLst>
              <a:ext uri="{FF2B5EF4-FFF2-40B4-BE49-F238E27FC236}">
                <a16:creationId xmlns:a16="http://schemas.microsoft.com/office/drawing/2014/main" id="{20749AAF-741B-43BE-98F4-0EF682483F15}"/>
              </a:ext>
            </a:extLst>
          </p:cNvPr>
          <p:cNvSpPr>
            <a:spLocks noGrp="1"/>
          </p:cNvSpPr>
          <p:nvPr>
            <p:ph type="dt" sz="half" idx="10"/>
          </p:nvPr>
        </p:nvSpPr>
        <p:spPr/>
        <p:txBody>
          <a:bodyPr/>
          <a:lstStyle/>
          <a:p>
            <a:fld id="{46338E02-C4DE-4BE4-960F-4109492B31BF}" type="datetimeFigureOut">
              <a:rPr lang="pt-BR" smtClean="0"/>
              <a:t>17/10/2023</a:t>
            </a:fld>
            <a:endParaRPr lang="pt-BR"/>
          </a:p>
        </p:txBody>
      </p:sp>
      <p:sp>
        <p:nvSpPr>
          <p:cNvPr id="3" name="Espaço Reservado para Rodapé 2">
            <a:extLst>
              <a:ext uri="{FF2B5EF4-FFF2-40B4-BE49-F238E27FC236}">
                <a16:creationId xmlns:a16="http://schemas.microsoft.com/office/drawing/2014/main" id="{10C4A3E2-6E05-4D52-9EFA-99CE933FF0C0}"/>
              </a:ext>
            </a:extLst>
          </p:cNvPr>
          <p:cNvSpPr>
            <a:spLocks noGrp="1"/>
          </p:cNvSpPr>
          <p:nvPr>
            <p:ph type="ftr" sz="quarter" idx="11"/>
          </p:nvPr>
        </p:nvSpPr>
        <p:spPr/>
        <p:txBody>
          <a:bodyPr/>
          <a:lstStyle/>
          <a:p>
            <a:endParaRPr lang="pt-BR"/>
          </a:p>
        </p:txBody>
      </p:sp>
      <p:sp>
        <p:nvSpPr>
          <p:cNvPr id="4" name="Espaço Reservado para Número de Slide 3">
            <a:extLst>
              <a:ext uri="{FF2B5EF4-FFF2-40B4-BE49-F238E27FC236}">
                <a16:creationId xmlns:a16="http://schemas.microsoft.com/office/drawing/2014/main" id="{E31AD814-28BF-4868-B64D-0C423D347EA7}"/>
              </a:ext>
            </a:extLst>
          </p:cNvPr>
          <p:cNvSpPr>
            <a:spLocks noGrp="1"/>
          </p:cNvSpPr>
          <p:nvPr>
            <p:ph type="sldNum" sz="quarter" idx="12"/>
          </p:nvPr>
        </p:nvSpPr>
        <p:spPr/>
        <p:txBody>
          <a:bodyPr/>
          <a:lstStyle/>
          <a:p>
            <a:fld id="{56082288-0259-4511-BDA9-EAD36B1AEEA9}" type="slidenum">
              <a:rPr lang="pt-BR" smtClean="0"/>
              <a:t>‹nº›</a:t>
            </a:fld>
            <a:endParaRPr lang="pt-BR"/>
          </a:p>
        </p:txBody>
      </p:sp>
    </p:spTree>
    <p:extLst>
      <p:ext uri="{BB962C8B-B14F-4D97-AF65-F5344CB8AC3E}">
        <p14:creationId xmlns:p14="http://schemas.microsoft.com/office/powerpoint/2010/main" val="4182002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891F6BA-87B4-4C99-8909-36BC0608A5E7}"/>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Conteúdo 2">
            <a:extLst>
              <a:ext uri="{FF2B5EF4-FFF2-40B4-BE49-F238E27FC236}">
                <a16:creationId xmlns:a16="http://schemas.microsoft.com/office/drawing/2014/main" id="{BFF1A15E-F858-4DB8-A132-A93903FEC40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a:extLst>
              <a:ext uri="{FF2B5EF4-FFF2-40B4-BE49-F238E27FC236}">
                <a16:creationId xmlns:a16="http://schemas.microsoft.com/office/drawing/2014/main" id="{5EA7A544-1824-46AE-9D39-DDDCDFD3552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3398E29E-1AA5-41FA-8C80-5A99BE48D0DF}"/>
              </a:ext>
            </a:extLst>
          </p:cNvPr>
          <p:cNvSpPr>
            <a:spLocks noGrp="1"/>
          </p:cNvSpPr>
          <p:nvPr>
            <p:ph type="dt" sz="half" idx="10"/>
          </p:nvPr>
        </p:nvSpPr>
        <p:spPr/>
        <p:txBody>
          <a:bodyPr/>
          <a:lstStyle/>
          <a:p>
            <a:fld id="{46338E02-C4DE-4BE4-960F-4109492B31BF}" type="datetimeFigureOut">
              <a:rPr lang="pt-BR" smtClean="0"/>
              <a:t>17/10/2023</a:t>
            </a:fld>
            <a:endParaRPr lang="pt-BR"/>
          </a:p>
        </p:txBody>
      </p:sp>
      <p:sp>
        <p:nvSpPr>
          <p:cNvPr id="6" name="Espaço Reservado para Rodapé 5">
            <a:extLst>
              <a:ext uri="{FF2B5EF4-FFF2-40B4-BE49-F238E27FC236}">
                <a16:creationId xmlns:a16="http://schemas.microsoft.com/office/drawing/2014/main" id="{695CBE74-831D-47D8-88FA-8EF384FCEA62}"/>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0FCAF967-30C4-49B5-B0D3-059535FFCB77}"/>
              </a:ext>
            </a:extLst>
          </p:cNvPr>
          <p:cNvSpPr>
            <a:spLocks noGrp="1"/>
          </p:cNvSpPr>
          <p:nvPr>
            <p:ph type="sldNum" sz="quarter" idx="12"/>
          </p:nvPr>
        </p:nvSpPr>
        <p:spPr/>
        <p:txBody>
          <a:bodyPr/>
          <a:lstStyle/>
          <a:p>
            <a:fld id="{56082288-0259-4511-BDA9-EAD36B1AEEA9}" type="slidenum">
              <a:rPr lang="pt-BR" smtClean="0"/>
              <a:t>‹nº›</a:t>
            </a:fld>
            <a:endParaRPr lang="pt-BR"/>
          </a:p>
        </p:txBody>
      </p:sp>
    </p:spTree>
    <p:extLst>
      <p:ext uri="{BB962C8B-B14F-4D97-AF65-F5344CB8AC3E}">
        <p14:creationId xmlns:p14="http://schemas.microsoft.com/office/powerpoint/2010/main" val="27041272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8FC013C-C420-4248-890B-0617FE48B50C}"/>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Imagem 2">
            <a:extLst>
              <a:ext uri="{FF2B5EF4-FFF2-40B4-BE49-F238E27FC236}">
                <a16:creationId xmlns:a16="http://schemas.microsoft.com/office/drawing/2014/main" id="{EED270FE-6BC6-4E83-AE9A-461EEF9755A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a:extLst>
              <a:ext uri="{FF2B5EF4-FFF2-40B4-BE49-F238E27FC236}">
                <a16:creationId xmlns:a16="http://schemas.microsoft.com/office/drawing/2014/main" id="{84F310FF-99FC-4106-A276-A03AE5E5E78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33400554-6D4A-421D-8C47-FC253BBAD4BC}"/>
              </a:ext>
            </a:extLst>
          </p:cNvPr>
          <p:cNvSpPr>
            <a:spLocks noGrp="1"/>
          </p:cNvSpPr>
          <p:nvPr>
            <p:ph type="dt" sz="half" idx="10"/>
          </p:nvPr>
        </p:nvSpPr>
        <p:spPr/>
        <p:txBody>
          <a:bodyPr/>
          <a:lstStyle/>
          <a:p>
            <a:fld id="{46338E02-C4DE-4BE4-960F-4109492B31BF}" type="datetimeFigureOut">
              <a:rPr lang="pt-BR" smtClean="0"/>
              <a:t>17/10/2023</a:t>
            </a:fld>
            <a:endParaRPr lang="pt-BR"/>
          </a:p>
        </p:txBody>
      </p:sp>
      <p:sp>
        <p:nvSpPr>
          <p:cNvPr id="6" name="Espaço Reservado para Rodapé 5">
            <a:extLst>
              <a:ext uri="{FF2B5EF4-FFF2-40B4-BE49-F238E27FC236}">
                <a16:creationId xmlns:a16="http://schemas.microsoft.com/office/drawing/2014/main" id="{142F4014-2524-42D3-8529-9643DCB2AB19}"/>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63F1D153-F0A2-43F2-AA0D-6EF56A2033FD}"/>
              </a:ext>
            </a:extLst>
          </p:cNvPr>
          <p:cNvSpPr>
            <a:spLocks noGrp="1"/>
          </p:cNvSpPr>
          <p:nvPr>
            <p:ph type="sldNum" sz="quarter" idx="12"/>
          </p:nvPr>
        </p:nvSpPr>
        <p:spPr/>
        <p:txBody>
          <a:bodyPr/>
          <a:lstStyle/>
          <a:p>
            <a:fld id="{56082288-0259-4511-BDA9-EAD36B1AEEA9}" type="slidenum">
              <a:rPr lang="pt-BR" smtClean="0"/>
              <a:t>‹nº›</a:t>
            </a:fld>
            <a:endParaRPr lang="pt-BR"/>
          </a:p>
        </p:txBody>
      </p:sp>
    </p:spTree>
    <p:extLst>
      <p:ext uri="{BB962C8B-B14F-4D97-AF65-F5344CB8AC3E}">
        <p14:creationId xmlns:p14="http://schemas.microsoft.com/office/powerpoint/2010/main" val="3444523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a:extLst>
              <a:ext uri="{FF2B5EF4-FFF2-40B4-BE49-F238E27FC236}">
                <a16:creationId xmlns:a16="http://schemas.microsoft.com/office/drawing/2014/main" id="{CE155BFF-5EAD-4187-8D37-01D8529BFD6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a:extLst>
              <a:ext uri="{FF2B5EF4-FFF2-40B4-BE49-F238E27FC236}">
                <a16:creationId xmlns:a16="http://schemas.microsoft.com/office/drawing/2014/main" id="{AC42BA08-CB15-4EF8-BBEB-1121F6E8C4E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9B6F1F28-1DE7-4635-92F8-8860D25B38B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338E02-C4DE-4BE4-960F-4109492B31BF}" type="datetimeFigureOut">
              <a:rPr lang="pt-BR" smtClean="0"/>
              <a:t>17/10/2023</a:t>
            </a:fld>
            <a:endParaRPr lang="pt-BR"/>
          </a:p>
        </p:txBody>
      </p:sp>
      <p:sp>
        <p:nvSpPr>
          <p:cNvPr id="5" name="Espaço Reservado para Rodapé 4">
            <a:extLst>
              <a:ext uri="{FF2B5EF4-FFF2-40B4-BE49-F238E27FC236}">
                <a16:creationId xmlns:a16="http://schemas.microsoft.com/office/drawing/2014/main" id="{D217211E-0B64-43C7-8225-3637A7158DC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a:extLst>
              <a:ext uri="{FF2B5EF4-FFF2-40B4-BE49-F238E27FC236}">
                <a16:creationId xmlns:a16="http://schemas.microsoft.com/office/drawing/2014/main" id="{07A8F6A5-44C2-4FB4-B99F-6805AB2B4B9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082288-0259-4511-BDA9-EAD36B1AEEA9}" type="slidenum">
              <a:rPr lang="pt-BR" smtClean="0"/>
              <a:t>‹nº›</a:t>
            </a:fld>
            <a:endParaRPr lang="pt-BR"/>
          </a:p>
        </p:txBody>
      </p:sp>
    </p:spTree>
    <p:extLst>
      <p:ext uri="{BB962C8B-B14F-4D97-AF65-F5344CB8AC3E}">
        <p14:creationId xmlns:p14="http://schemas.microsoft.com/office/powerpoint/2010/main" val="2228961341"/>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60" r:id="rId12"/>
    <p:sldLayoutId id="2147483661" r:id="rId13"/>
    <p:sldLayoutId id="2147483662" r:id="rId14"/>
    <p:sldLayoutId id="2147483663" r:id="rId15"/>
    <p:sldLayoutId id="2147483664"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a:t>Clique para editar o título mestre</a:t>
            </a:r>
            <a:endParaRPr lang="de-DE"/>
          </a:p>
        </p:txBody>
      </p:sp>
      <p:sp>
        <p:nvSpPr>
          <p:cNvPr id="3" name="Espaço Reservado para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de-DE"/>
          </a:p>
        </p:txBody>
      </p:sp>
      <p:sp>
        <p:nvSpPr>
          <p:cNvPr id="4" name="Espaço Reservado para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E51C7C-CEA3-4CAA-BE4B-344879E7C377}" type="datetimeFigureOut">
              <a:rPr lang="de-DE" smtClean="0"/>
              <a:t>17.10.2023</a:t>
            </a:fld>
            <a:endParaRPr lang="de-DE"/>
          </a:p>
        </p:txBody>
      </p:sp>
      <p:sp>
        <p:nvSpPr>
          <p:cNvPr id="5" name="Espaço Reservado para Rodapé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Espaço Reservado para Número de Slid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4FE2FE-B55E-4328-8F5C-2CEB8781A47B}" type="slidenum">
              <a:rPr lang="de-DE" smtClean="0"/>
              <a:t>‹nº›</a:t>
            </a:fld>
            <a:endParaRPr lang="de-DE"/>
          </a:p>
        </p:txBody>
      </p:sp>
    </p:spTree>
    <p:extLst>
      <p:ext uri="{BB962C8B-B14F-4D97-AF65-F5344CB8AC3E}">
        <p14:creationId xmlns:p14="http://schemas.microsoft.com/office/powerpoint/2010/main" val="26757469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16.xml"/><Relationship Id="rId4" Type="http://schemas.openxmlformats.org/officeDocument/2006/relationships/image" Target="../media/image7.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6.xml"/><Relationship Id="rId1" Type="http://schemas.openxmlformats.org/officeDocument/2006/relationships/themeOverride" Target="../theme/themeOverride1.xml"/><Relationship Id="rId5" Type="http://schemas.openxmlformats.org/officeDocument/2006/relationships/image" Target="../media/image9.pn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3" Type="http://schemas.openxmlformats.org/officeDocument/2006/relationships/hyperlink" Target="https://www.gov.br/servidor/pt-br/acesso-a-informacao/gestao-de-pessoas/dimensionamento-da-forca-de-trabalho" TargetMode="External"/><Relationship Id="rId2" Type="http://schemas.openxmlformats.org/officeDocument/2006/relationships/notesSlide" Target="../notesSlides/notesSlide14.xml"/><Relationship Id="rId1" Type="http://schemas.openxmlformats.org/officeDocument/2006/relationships/slideLayout" Target="../slideLayouts/slideLayout14.xml"/><Relationship Id="rId5" Type="http://schemas.openxmlformats.org/officeDocument/2006/relationships/image" Target="../media/image19.png"/><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12.xml"/><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svg"/></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hyperlink" Target="https://www.gov.br/servidor/pt-br/acesso-a-informacao/gestao-de-pessoas/dimensionamento-da-forca-de-trabalho" TargetMode="External"/><Relationship Id="rId5" Type="http://schemas.openxmlformats.org/officeDocument/2006/relationships/hyperlink" Target="mailto:sgp.dft@economia.gov.br" TargetMode="External"/><Relationship Id="rId4" Type="http://schemas.openxmlformats.org/officeDocument/2006/relationships/image" Target="../media/image27.sv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ela 5">
            <a:extLst>
              <a:ext uri="{FF2B5EF4-FFF2-40B4-BE49-F238E27FC236}">
                <a16:creationId xmlns:a16="http://schemas.microsoft.com/office/drawing/2014/main" id="{9826944D-E67B-0618-43C7-EAC2D497674C}"/>
              </a:ext>
            </a:extLst>
          </p:cNvPr>
          <p:cNvGraphicFramePr>
            <a:graphicFrameLocks noGrp="1"/>
          </p:cNvGraphicFramePr>
          <p:nvPr>
            <p:extLst>
              <p:ext uri="{D42A27DB-BD31-4B8C-83A1-F6EECF244321}">
                <p14:modId xmlns:p14="http://schemas.microsoft.com/office/powerpoint/2010/main" val="2802834301"/>
              </p:ext>
            </p:extLst>
          </p:nvPr>
        </p:nvGraphicFramePr>
        <p:xfrm>
          <a:off x="2348423" y="2370490"/>
          <a:ext cx="7545326" cy="1140541"/>
        </p:xfrm>
        <a:graphic>
          <a:graphicData uri="http://schemas.openxmlformats.org/drawingml/2006/table">
            <a:tbl>
              <a:tblPr firstRow="1" bandRow="1">
                <a:tableStyleId>{BC89EF96-8CEA-46FF-86C4-4CE0E7609802}</a:tableStyleId>
              </a:tblPr>
              <a:tblGrid>
                <a:gridCol w="7545326">
                  <a:extLst>
                    <a:ext uri="{9D8B030D-6E8A-4147-A177-3AD203B41FA5}">
                      <a16:colId xmlns:a16="http://schemas.microsoft.com/office/drawing/2014/main" val="1462012099"/>
                    </a:ext>
                  </a:extLst>
                </a:gridCol>
              </a:tblGrid>
              <a:tr h="1140541">
                <a:tc>
                  <a:txBody>
                    <a:bodyPr/>
                    <a:lstStyle/>
                    <a:p>
                      <a:pPr marL="0" marR="0" lvl="0" indent="0" algn="ctr">
                        <a:lnSpc>
                          <a:spcPct val="100000"/>
                        </a:lnSpc>
                        <a:spcBef>
                          <a:spcPts val="0"/>
                        </a:spcBef>
                        <a:spcAft>
                          <a:spcPts val="0"/>
                        </a:spcAft>
                        <a:buNone/>
                      </a:pPr>
                      <a:r>
                        <a:rPr lang="pt-BR" sz="3800" b="1" i="0" u="none" strike="noStrike" noProof="0">
                          <a:solidFill>
                            <a:schemeClr val="accent1">
                              <a:lumMod val="50000"/>
                            </a:schemeClr>
                          </a:solidFill>
                          <a:latin typeface="Calibri"/>
                        </a:rPr>
                        <a:t>Planejamento da Força de Trabalho</a:t>
                      </a:r>
                    </a:p>
                    <a:p>
                      <a:pPr marL="0" marR="0" lvl="0" indent="0" algn="ctr">
                        <a:lnSpc>
                          <a:spcPct val="100000"/>
                        </a:lnSpc>
                        <a:spcBef>
                          <a:spcPts val="0"/>
                        </a:spcBef>
                        <a:spcAft>
                          <a:spcPts val="0"/>
                        </a:spcAft>
                        <a:buNone/>
                      </a:pPr>
                      <a:r>
                        <a:rPr lang="pt-BR" sz="2400" b="0" i="0" u="none" strike="noStrike" noProof="0">
                          <a:solidFill>
                            <a:schemeClr val="accent1">
                              <a:lumMod val="50000"/>
                            </a:schemeClr>
                          </a:solidFill>
                          <a:latin typeface="Calibri"/>
                        </a:rPr>
                        <a:t>CGFOR/DEPRO/SGP/MGI</a:t>
                      </a:r>
                    </a:p>
                  </a:txBody>
                  <a:tcPr/>
                </a:tc>
                <a:extLst>
                  <a:ext uri="{0D108BD9-81ED-4DB2-BD59-A6C34878D82A}">
                    <a16:rowId xmlns:a16="http://schemas.microsoft.com/office/drawing/2014/main" val="441728393"/>
                  </a:ext>
                </a:extLst>
              </a:tr>
            </a:tbl>
          </a:graphicData>
        </a:graphic>
      </p:graphicFrame>
      <p:pic>
        <p:nvPicPr>
          <p:cNvPr id="9" name="Imagem 8" descr="Forma&#10;&#10;Descrição gerada automaticamente">
            <a:extLst>
              <a:ext uri="{FF2B5EF4-FFF2-40B4-BE49-F238E27FC236}">
                <a16:creationId xmlns:a16="http://schemas.microsoft.com/office/drawing/2014/main" id="{7E41E7E6-6CCD-EA93-BC5E-FA17A37C8262}"/>
              </a:ext>
            </a:extLst>
          </p:cNvPr>
          <p:cNvPicPr>
            <a:picLocks noChangeAspect="1"/>
          </p:cNvPicPr>
          <p:nvPr/>
        </p:nvPicPr>
        <p:blipFill>
          <a:blip r:embed="rId3"/>
          <a:stretch>
            <a:fillRect/>
          </a:stretch>
        </p:blipFill>
        <p:spPr>
          <a:xfrm>
            <a:off x="9274628" y="5330257"/>
            <a:ext cx="2415721" cy="1110533"/>
          </a:xfrm>
          <a:prstGeom prst="rect">
            <a:avLst/>
          </a:prstGeom>
        </p:spPr>
      </p:pic>
    </p:spTree>
    <p:extLst>
      <p:ext uri="{BB962C8B-B14F-4D97-AF65-F5344CB8AC3E}">
        <p14:creationId xmlns:p14="http://schemas.microsoft.com/office/powerpoint/2010/main" val="29367388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A8D038C1-F02D-4460-9374-7D264A18411B}"/>
              </a:ext>
            </a:extLst>
          </p:cNvPr>
          <p:cNvSpPr>
            <a:spLocks noGrp="1"/>
          </p:cNvSpPr>
          <p:nvPr>
            <p:ph idx="1"/>
          </p:nvPr>
        </p:nvSpPr>
        <p:spPr>
          <a:xfrm>
            <a:off x="1367624" y="2490436"/>
            <a:ext cx="9708995" cy="3567173"/>
          </a:xfrm>
        </p:spPr>
        <p:txBody>
          <a:bodyPr vert="horz" lIns="91440" tIns="45720" rIns="91440" bIns="45720" rtlCol="0" anchor="ctr">
            <a:normAutofit/>
          </a:bodyPr>
          <a:lstStyle/>
          <a:p>
            <a:pPr marL="0">
              <a:spcBef>
                <a:spcPts val="0"/>
              </a:spcBef>
              <a:spcAft>
                <a:spcPts val="600"/>
              </a:spcAft>
            </a:pPr>
            <a:endParaRPr lang="pt-BR" sz="2400">
              <a:cs typeface="Calibri"/>
            </a:endParaRPr>
          </a:p>
          <a:p>
            <a:pPr marL="0" indent="0">
              <a:spcBef>
                <a:spcPts val="0"/>
              </a:spcBef>
              <a:spcAft>
                <a:spcPts val="600"/>
              </a:spcAft>
              <a:buNone/>
            </a:pPr>
            <a:endParaRPr lang="pt-BR" sz="2400">
              <a:cs typeface="Calibri"/>
            </a:endParaRPr>
          </a:p>
          <a:p>
            <a:pPr marL="0" indent="0">
              <a:spcBef>
                <a:spcPts val="0"/>
              </a:spcBef>
              <a:spcAft>
                <a:spcPts val="600"/>
              </a:spcAft>
              <a:buNone/>
            </a:pPr>
            <a:endParaRPr lang="pt-BR" sz="2400">
              <a:cs typeface="Calibri"/>
            </a:endParaRPr>
          </a:p>
          <a:p>
            <a:pPr marL="0" indent="0">
              <a:spcBef>
                <a:spcPts val="0"/>
              </a:spcBef>
              <a:spcAft>
                <a:spcPts val="600"/>
              </a:spcAft>
              <a:buNone/>
            </a:pPr>
            <a:endParaRPr lang="pt-BR" sz="2400">
              <a:cs typeface="Calibri"/>
            </a:endParaRPr>
          </a:p>
        </p:txBody>
      </p:sp>
      <p:sp>
        <p:nvSpPr>
          <p:cNvPr id="26" name="CaixaDeTexto 25">
            <a:extLst>
              <a:ext uri="{FF2B5EF4-FFF2-40B4-BE49-F238E27FC236}">
                <a16:creationId xmlns:a16="http://schemas.microsoft.com/office/drawing/2014/main" id="{D7523C59-CDC6-4558-AD57-5AE9717130A5}"/>
              </a:ext>
            </a:extLst>
          </p:cNvPr>
          <p:cNvSpPr txBox="1"/>
          <p:nvPr/>
        </p:nvSpPr>
        <p:spPr>
          <a:xfrm>
            <a:off x="517420" y="3424046"/>
            <a:ext cx="4541630" cy="25808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pt-BR" sz="2000" b="1">
                <a:solidFill>
                  <a:srgbClr val="023BAD"/>
                </a:solidFill>
                <a:cs typeface="Calibri"/>
              </a:rPr>
              <a:t>Entrega:</a:t>
            </a:r>
            <a:r>
              <a:rPr lang="pt-BR" sz="2000" b="1">
                <a:solidFill>
                  <a:srgbClr val="0479CC"/>
                </a:solidFill>
                <a:cs typeface="Calibri"/>
              </a:rPr>
              <a:t> </a:t>
            </a:r>
            <a:r>
              <a:rPr lang="pt-BR" sz="2000">
                <a:solidFill>
                  <a:schemeClr val="tx1">
                    <a:lumMod val="95000"/>
                    <a:lumOff val="5000"/>
                  </a:schemeClr>
                </a:solidFill>
                <a:cs typeface="Calibri"/>
              </a:rPr>
              <a:t>representante quantificável da atividade realizada.</a:t>
            </a:r>
          </a:p>
          <a:p>
            <a:pPr algn="just"/>
            <a:r>
              <a:rPr lang="pt-BR" sz="2000" b="1">
                <a:solidFill>
                  <a:srgbClr val="023BAD"/>
                </a:solidFill>
                <a:cs typeface="Calibri"/>
              </a:rPr>
              <a:t>Indicadores de resultados:</a:t>
            </a:r>
            <a:r>
              <a:rPr lang="pt-BR" sz="2000" b="1">
                <a:solidFill>
                  <a:srgbClr val="0479CC"/>
                </a:solidFill>
                <a:cs typeface="Calibri"/>
              </a:rPr>
              <a:t> </a:t>
            </a:r>
            <a:r>
              <a:rPr lang="pt-BR" sz="2000">
                <a:solidFill>
                  <a:schemeClr val="tx1">
                    <a:lumMod val="95000"/>
                    <a:lumOff val="5000"/>
                  </a:schemeClr>
                </a:solidFill>
                <a:cs typeface="Calibri"/>
              </a:rPr>
              <a:t>volume das entregas realizadas no período dimensionado</a:t>
            </a:r>
          </a:p>
          <a:p>
            <a:pPr algn="just"/>
            <a:r>
              <a:rPr lang="pt-BR" sz="2000" b="1">
                <a:solidFill>
                  <a:srgbClr val="023BAD"/>
                </a:solidFill>
                <a:cs typeface="Calibri"/>
              </a:rPr>
              <a:t>Esforço:</a:t>
            </a:r>
            <a:r>
              <a:rPr lang="pt-BR" sz="2000" b="1">
                <a:cs typeface="Calibri"/>
              </a:rPr>
              <a:t> </a:t>
            </a:r>
            <a:r>
              <a:rPr lang="pt-BR" sz="2000">
                <a:cs typeface="Calibri"/>
              </a:rPr>
              <a:t>percentual de tempo que cada pessoa percebe dedicar a cada entrega da qual faz parte.</a:t>
            </a:r>
          </a:p>
        </p:txBody>
      </p:sp>
      <p:sp>
        <p:nvSpPr>
          <p:cNvPr id="28" name="CaixaDeTexto 27">
            <a:extLst>
              <a:ext uri="{FF2B5EF4-FFF2-40B4-BE49-F238E27FC236}">
                <a16:creationId xmlns:a16="http://schemas.microsoft.com/office/drawing/2014/main" id="{F493FDB0-FCF9-40EF-A7C4-B838400342B7}"/>
              </a:ext>
            </a:extLst>
          </p:cNvPr>
          <p:cNvSpPr txBox="1"/>
          <p:nvPr/>
        </p:nvSpPr>
        <p:spPr>
          <a:xfrm>
            <a:off x="6483830" y="3425638"/>
            <a:ext cx="5465459" cy="286232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pt-BR" sz="2000" b="1" dirty="0">
                <a:solidFill>
                  <a:srgbClr val="023BAD"/>
                </a:solidFill>
                <a:cs typeface="Calibri"/>
              </a:rPr>
              <a:t>Contexto do trabalho:</a:t>
            </a:r>
          </a:p>
          <a:p>
            <a:pPr marL="285750" indent="-285750" algn="just">
              <a:buFont typeface="Arial" panose="020B0604020202020204" pitchFamily="34" charset="0"/>
              <a:buChar char="•"/>
            </a:pPr>
            <a:r>
              <a:rPr lang="pt-BR" sz="2000" dirty="0">
                <a:cs typeface="Calibri"/>
              </a:rPr>
              <a:t>Histórico de pessoas</a:t>
            </a:r>
          </a:p>
          <a:p>
            <a:pPr marL="285750" indent="-285750" algn="just">
              <a:buFont typeface="Arial" panose="020B0604020202020204" pitchFamily="34" charset="0"/>
              <a:buChar char="•"/>
            </a:pPr>
            <a:r>
              <a:rPr lang="pt-BR" sz="2000" dirty="0">
                <a:cs typeface="Calibri"/>
              </a:rPr>
              <a:t>Carga horária</a:t>
            </a:r>
          </a:p>
          <a:p>
            <a:pPr marL="285750" indent="-285750" algn="just">
              <a:buFont typeface="Arial" panose="020B0604020202020204" pitchFamily="34" charset="0"/>
              <a:buChar char="•"/>
            </a:pPr>
            <a:r>
              <a:rPr lang="pt-BR" sz="2000" dirty="0">
                <a:cs typeface="Calibri"/>
              </a:rPr>
              <a:t>Lotação</a:t>
            </a:r>
          </a:p>
          <a:p>
            <a:pPr marL="285750" indent="-285750" algn="just">
              <a:buFont typeface="Arial" panose="020B0604020202020204" pitchFamily="34" charset="0"/>
              <a:buChar char="•"/>
            </a:pPr>
            <a:r>
              <a:rPr lang="pt-BR" sz="2000" dirty="0">
                <a:cs typeface="Calibri"/>
              </a:rPr>
              <a:t>Quantidade de faltas</a:t>
            </a:r>
          </a:p>
          <a:p>
            <a:pPr marL="285750" indent="-285750" algn="just">
              <a:buFont typeface="Arial" panose="020B0604020202020204" pitchFamily="34" charset="0"/>
              <a:buChar char="•"/>
            </a:pPr>
            <a:r>
              <a:rPr lang="pt-BR" sz="2000" dirty="0">
                <a:cs typeface="Calibri"/>
              </a:rPr>
              <a:t>Férias</a:t>
            </a:r>
          </a:p>
          <a:p>
            <a:pPr marL="285750" indent="-285750" algn="just">
              <a:buFont typeface="Arial" panose="020B0604020202020204" pitchFamily="34" charset="0"/>
              <a:buChar char="•"/>
            </a:pPr>
            <a:r>
              <a:rPr lang="pt-BR" sz="2000" dirty="0">
                <a:cs typeface="Calibri"/>
              </a:rPr>
              <a:t>Licenças e afastamentos</a:t>
            </a:r>
          </a:p>
          <a:p>
            <a:pPr marL="285750" indent="-285750" algn="just">
              <a:buFont typeface="Arial" panose="020B0604020202020204" pitchFamily="34" charset="0"/>
              <a:buChar char="•"/>
            </a:pPr>
            <a:r>
              <a:rPr lang="pt-BR" sz="2000" dirty="0">
                <a:cs typeface="Calibri"/>
              </a:rPr>
              <a:t>Horas de capacitação</a:t>
            </a:r>
          </a:p>
          <a:p>
            <a:pPr marL="285750" indent="-285750" algn="just">
              <a:buFont typeface="Arial" panose="020B0604020202020204" pitchFamily="34" charset="0"/>
              <a:buChar char="•"/>
            </a:pPr>
            <a:r>
              <a:rPr lang="pt-BR" sz="2000" dirty="0">
                <a:cs typeface="Calibri"/>
              </a:rPr>
              <a:t>Horas adicionais de trabalho</a:t>
            </a:r>
          </a:p>
        </p:txBody>
      </p:sp>
      <p:graphicFrame>
        <p:nvGraphicFramePr>
          <p:cNvPr id="38" name="Tabela 38">
            <a:extLst>
              <a:ext uri="{FF2B5EF4-FFF2-40B4-BE49-F238E27FC236}">
                <a16:creationId xmlns:a16="http://schemas.microsoft.com/office/drawing/2014/main" id="{AA4BF171-76F2-40E1-BE37-CD31DCA90AA3}"/>
              </a:ext>
            </a:extLst>
          </p:cNvPr>
          <p:cNvGraphicFramePr>
            <a:graphicFrameLocks noGrp="1"/>
          </p:cNvGraphicFramePr>
          <p:nvPr>
            <p:extLst>
              <p:ext uri="{D42A27DB-BD31-4B8C-83A1-F6EECF244321}">
                <p14:modId xmlns:p14="http://schemas.microsoft.com/office/powerpoint/2010/main" val="3880112255"/>
              </p:ext>
            </p:extLst>
          </p:nvPr>
        </p:nvGraphicFramePr>
        <p:xfrm>
          <a:off x="1122187" y="2895701"/>
          <a:ext cx="2239818" cy="551784"/>
        </p:xfrm>
        <a:graphic>
          <a:graphicData uri="http://schemas.openxmlformats.org/drawingml/2006/table">
            <a:tbl>
              <a:tblPr firstRow="1" bandRow="1">
                <a:tableStyleId>{69CF1AB2-1976-4502-BF36-3FF5EA218861}</a:tableStyleId>
              </a:tblPr>
              <a:tblGrid>
                <a:gridCol w="2239818">
                  <a:extLst>
                    <a:ext uri="{9D8B030D-6E8A-4147-A177-3AD203B41FA5}">
                      <a16:colId xmlns:a16="http://schemas.microsoft.com/office/drawing/2014/main" val="2492437521"/>
                    </a:ext>
                  </a:extLst>
                </a:gridCol>
              </a:tblGrid>
              <a:tr h="551784">
                <a:tc>
                  <a:txBody>
                    <a:bodyPr/>
                    <a:lstStyle/>
                    <a:p>
                      <a:pPr algn="ctr"/>
                      <a:r>
                        <a:rPr lang="pt-BR" sz="2800"/>
                        <a:t>Resultados</a:t>
                      </a:r>
                    </a:p>
                  </a:txBody>
                  <a:tcPr/>
                </a:tc>
                <a:extLst>
                  <a:ext uri="{0D108BD9-81ED-4DB2-BD59-A6C34878D82A}">
                    <a16:rowId xmlns:a16="http://schemas.microsoft.com/office/drawing/2014/main" val="1038055435"/>
                  </a:ext>
                </a:extLst>
              </a:tr>
            </a:tbl>
          </a:graphicData>
        </a:graphic>
      </p:graphicFrame>
      <p:graphicFrame>
        <p:nvGraphicFramePr>
          <p:cNvPr id="42" name="Tabela 38">
            <a:extLst>
              <a:ext uri="{FF2B5EF4-FFF2-40B4-BE49-F238E27FC236}">
                <a16:creationId xmlns:a16="http://schemas.microsoft.com/office/drawing/2014/main" id="{1E038332-0E51-49D0-8A12-96688C23BEBF}"/>
              </a:ext>
            </a:extLst>
          </p:cNvPr>
          <p:cNvGraphicFramePr>
            <a:graphicFrameLocks noGrp="1"/>
          </p:cNvGraphicFramePr>
          <p:nvPr>
            <p:extLst>
              <p:ext uri="{D42A27DB-BD31-4B8C-83A1-F6EECF244321}">
                <p14:modId xmlns:p14="http://schemas.microsoft.com/office/powerpoint/2010/main" val="3218068057"/>
              </p:ext>
            </p:extLst>
          </p:nvPr>
        </p:nvGraphicFramePr>
        <p:xfrm>
          <a:off x="8126407" y="2891881"/>
          <a:ext cx="2332158" cy="519545"/>
        </p:xfrm>
        <a:graphic>
          <a:graphicData uri="http://schemas.openxmlformats.org/drawingml/2006/table">
            <a:tbl>
              <a:tblPr firstRow="1" bandRow="1">
                <a:tableStyleId>{69CF1AB2-1976-4502-BF36-3FF5EA218861}</a:tableStyleId>
              </a:tblPr>
              <a:tblGrid>
                <a:gridCol w="2332158">
                  <a:extLst>
                    <a:ext uri="{9D8B030D-6E8A-4147-A177-3AD203B41FA5}">
                      <a16:colId xmlns:a16="http://schemas.microsoft.com/office/drawing/2014/main" val="2492437521"/>
                    </a:ext>
                  </a:extLst>
                </a:gridCol>
              </a:tblGrid>
              <a:tr h="519545">
                <a:tc>
                  <a:txBody>
                    <a:bodyPr/>
                    <a:lstStyle/>
                    <a:p>
                      <a:pPr algn="ctr"/>
                      <a:r>
                        <a:rPr lang="pt-BR" sz="2800" b="1" kern="1200">
                          <a:solidFill>
                            <a:schemeClr val="dk1"/>
                          </a:solidFill>
                          <a:latin typeface="+mn-lt"/>
                          <a:ea typeface="+mn-ea"/>
                          <a:cs typeface="+mn-cs"/>
                        </a:rPr>
                        <a:t>Pessoal</a:t>
                      </a:r>
                    </a:p>
                  </a:txBody>
                  <a:tcPr/>
                </a:tc>
                <a:extLst>
                  <a:ext uri="{0D108BD9-81ED-4DB2-BD59-A6C34878D82A}">
                    <a16:rowId xmlns:a16="http://schemas.microsoft.com/office/drawing/2014/main" val="1038055435"/>
                  </a:ext>
                </a:extLst>
              </a:tr>
            </a:tbl>
          </a:graphicData>
        </a:graphic>
      </p:graphicFrame>
      <p:graphicFrame>
        <p:nvGraphicFramePr>
          <p:cNvPr id="51" name="Tabela 38">
            <a:extLst>
              <a:ext uri="{FF2B5EF4-FFF2-40B4-BE49-F238E27FC236}">
                <a16:creationId xmlns:a16="http://schemas.microsoft.com/office/drawing/2014/main" id="{90D554B1-B5B8-4069-99C2-90D3C431790F}"/>
              </a:ext>
            </a:extLst>
          </p:cNvPr>
          <p:cNvGraphicFramePr>
            <a:graphicFrameLocks noGrp="1"/>
          </p:cNvGraphicFramePr>
          <p:nvPr>
            <p:extLst>
              <p:ext uri="{D42A27DB-BD31-4B8C-83A1-F6EECF244321}">
                <p14:modId xmlns:p14="http://schemas.microsoft.com/office/powerpoint/2010/main" val="1653438611"/>
              </p:ext>
            </p:extLst>
          </p:nvPr>
        </p:nvGraphicFramePr>
        <p:xfrm>
          <a:off x="4739218" y="1531896"/>
          <a:ext cx="1869901" cy="687263"/>
        </p:xfrm>
        <a:graphic>
          <a:graphicData uri="http://schemas.openxmlformats.org/drawingml/2006/table">
            <a:tbl>
              <a:tblPr firstRow="1" bandRow="1">
                <a:tableStyleId>{69CF1AB2-1976-4502-BF36-3FF5EA218861}</a:tableStyleId>
              </a:tblPr>
              <a:tblGrid>
                <a:gridCol w="1869901">
                  <a:extLst>
                    <a:ext uri="{9D8B030D-6E8A-4147-A177-3AD203B41FA5}">
                      <a16:colId xmlns:a16="http://schemas.microsoft.com/office/drawing/2014/main" val="2492437521"/>
                    </a:ext>
                  </a:extLst>
                </a:gridCol>
              </a:tblGrid>
              <a:tr h="687263">
                <a:tc>
                  <a:txBody>
                    <a:bodyPr/>
                    <a:lstStyle/>
                    <a:p>
                      <a:r>
                        <a:rPr lang="pt-BR" sz="2800" b="1" kern="1200">
                          <a:solidFill>
                            <a:schemeClr val="dk1"/>
                          </a:solidFill>
                          <a:latin typeface="+mn-lt"/>
                          <a:ea typeface="+mn-ea"/>
                          <a:cs typeface="+mn-cs"/>
                        </a:rPr>
                        <a:t>Dimensões</a:t>
                      </a:r>
                      <a:endParaRPr lang="pt-BR" sz="2800" b="1" kern="1200" err="1">
                        <a:solidFill>
                          <a:schemeClr val="dk1"/>
                        </a:solidFill>
                        <a:latin typeface="+mn-lt"/>
                        <a:ea typeface="+mn-ea"/>
                        <a:cs typeface="+mn-cs"/>
                      </a:endParaRPr>
                    </a:p>
                  </a:txBody>
                  <a:tcPr/>
                </a:tc>
                <a:extLst>
                  <a:ext uri="{0D108BD9-81ED-4DB2-BD59-A6C34878D82A}">
                    <a16:rowId xmlns:a16="http://schemas.microsoft.com/office/drawing/2014/main" val="1038055435"/>
                  </a:ext>
                </a:extLst>
              </a:tr>
            </a:tbl>
          </a:graphicData>
        </a:graphic>
      </p:graphicFrame>
      <p:cxnSp>
        <p:nvCxnSpPr>
          <p:cNvPr id="4" name="Conector Reto 5">
            <a:extLst>
              <a:ext uri="{FF2B5EF4-FFF2-40B4-BE49-F238E27FC236}">
                <a16:creationId xmlns:a16="http://schemas.microsoft.com/office/drawing/2014/main" id="{6E18619E-A1D8-5297-5B6F-92AD85C7C8BD}"/>
              </a:ext>
            </a:extLst>
          </p:cNvPr>
          <p:cNvCxnSpPr/>
          <p:nvPr/>
        </p:nvCxnSpPr>
        <p:spPr>
          <a:xfrm>
            <a:off x="526161" y="1063014"/>
            <a:ext cx="1114425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5" name="CaixaDeTexto 4">
            <a:extLst>
              <a:ext uri="{FF2B5EF4-FFF2-40B4-BE49-F238E27FC236}">
                <a16:creationId xmlns:a16="http://schemas.microsoft.com/office/drawing/2014/main" id="{032271DA-6E9C-6437-F574-EF5703D2F9A9}"/>
              </a:ext>
            </a:extLst>
          </p:cNvPr>
          <p:cNvSpPr txBox="1"/>
          <p:nvPr/>
        </p:nvSpPr>
        <p:spPr>
          <a:xfrm>
            <a:off x="526161" y="416614"/>
            <a:ext cx="11144249" cy="63094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pt-BR" sz="3500" b="1">
                <a:solidFill>
                  <a:srgbClr val="0070C0"/>
                </a:solidFill>
                <a:latin typeface="Calibri "/>
                <a:cs typeface="Calibri Light"/>
              </a:rPr>
              <a:t>DFT - Modelo referencial</a:t>
            </a:r>
            <a:r>
              <a:rPr lang="pt-BR" sz="3000" b="1">
                <a:solidFill>
                  <a:srgbClr val="FFFFFF"/>
                </a:solidFill>
                <a:latin typeface="Calibri "/>
                <a:cs typeface="Calibri"/>
              </a:rPr>
              <a:t>​</a:t>
            </a:r>
            <a:endParaRPr lang="pt-BR" sz="3000">
              <a:latin typeface="Calibri "/>
            </a:endParaRPr>
          </a:p>
        </p:txBody>
      </p:sp>
      <p:sp>
        <p:nvSpPr>
          <p:cNvPr id="320" name="Seta: para Baixo 319">
            <a:extLst>
              <a:ext uri="{FF2B5EF4-FFF2-40B4-BE49-F238E27FC236}">
                <a16:creationId xmlns:a16="http://schemas.microsoft.com/office/drawing/2014/main" id="{02C552C9-09B8-42F3-4F85-3B9609BCED9B}"/>
              </a:ext>
            </a:extLst>
          </p:cNvPr>
          <p:cNvSpPr/>
          <p:nvPr/>
        </p:nvSpPr>
        <p:spPr>
          <a:xfrm rot="3600000">
            <a:off x="3886503" y="2052683"/>
            <a:ext cx="471340" cy="1139072"/>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21" name="Seta: para Baixo 320">
            <a:extLst>
              <a:ext uri="{FF2B5EF4-FFF2-40B4-BE49-F238E27FC236}">
                <a16:creationId xmlns:a16="http://schemas.microsoft.com/office/drawing/2014/main" id="{32B3FF89-DE23-6D38-B420-221713920B6E}"/>
              </a:ext>
            </a:extLst>
          </p:cNvPr>
          <p:cNvSpPr/>
          <p:nvPr/>
        </p:nvSpPr>
        <p:spPr>
          <a:xfrm rot="18240000">
            <a:off x="7085531" y="2076321"/>
            <a:ext cx="471340" cy="1139072"/>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3868470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460" name="Google Shape;460;p30"/>
          <p:cNvSpPr txBox="1">
            <a:spLocks noGrp="1"/>
          </p:cNvSpPr>
          <p:nvPr>
            <p:ph type="title"/>
          </p:nvPr>
        </p:nvSpPr>
        <p:spPr>
          <a:xfrm>
            <a:off x="0" y="751224"/>
            <a:ext cx="10290000" cy="763600"/>
          </a:xfrm>
          <a:prstGeom prst="rect">
            <a:avLst/>
          </a:prstGeom>
        </p:spPr>
        <p:txBody>
          <a:bodyPr spcFirstLastPara="1" vert="horz" wrap="square" lIns="121900" tIns="121900" rIns="121900" bIns="121900" rtlCol="0" anchor="t" anchorCtr="0">
            <a:noAutofit/>
          </a:bodyPr>
          <a:lstStyle/>
          <a:p>
            <a:pPr indent="598805" algn="just">
              <a:lnSpc>
                <a:spcPct val="107000"/>
              </a:lnSpc>
              <a:spcAft>
                <a:spcPts val="1067"/>
              </a:spcAft>
            </a:pPr>
            <a:r>
              <a:rPr lang="pt-BR" sz="3500">
                <a:solidFill>
                  <a:srgbClr val="0070C0"/>
                </a:solidFill>
                <a:latin typeface="Calibri"/>
                <a:ea typeface="Times New Roman" panose="02020603050405020304" pitchFamily="18" charset="0"/>
                <a:cs typeface="Times New Roman"/>
              </a:rPr>
              <a:t>Ganhos e benefícios do DFT</a:t>
            </a:r>
            <a:endParaRPr lang="pt-BR" sz="3500">
              <a:solidFill>
                <a:srgbClr val="0070C0"/>
              </a:solidFill>
              <a:latin typeface="Calibri"/>
              <a:ea typeface="Calibri" panose="020F0502020204030204" pitchFamily="34" charset="0"/>
              <a:cs typeface="Times New Roman"/>
            </a:endParaRPr>
          </a:p>
        </p:txBody>
      </p:sp>
      <p:sp>
        <p:nvSpPr>
          <p:cNvPr id="461" name="Google Shape;461;p30"/>
          <p:cNvSpPr txBox="1">
            <a:spLocks noGrp="1"/>
          </p:cNvSpPr>
          <p:nvPr>
            <p:ph type="subTitle" idx="1"/>
          </p:nvPr>
        </p:nvSpPr>
        <p:spPr>
          <a:xfrm>
            <a:off x="416366" y="1955831"/>
            <a:ext cx="7618897" cy="612000"/>
          </a:xfrm>
          <a:prstGeom prst="rect">
            <a:avLst/>
          </a:prstGeom>
        </p:spPr>
        <p:txBody>
          <a:bodyPr spcFirstLastPara="1" vert="horz" wrap="square" lIns="121900" tIns="121900" rIns="121900" bIns="121900" rtlCol="0" anchor="t" anchorCtr="0">
            <a:noAutofit/>
          </a:bodyPr>
          <a:lstStyle/>
          <a:p>
            <a:pPr indent="598805">
              <a:lnSpc>
                <a:spcPct val="107000"/>
              </a:lnSpc>
              <a:spcAft>
                <a:spcPts val="1067"/>
              </a:spcAft>
            </a:pPr>
            <a:r>
              <a:rPr lang="pt-BR" sz="2400">
                <a:latin typeface="Calibri "/>
                <a:ea typeface="Times New Roman" panose="02020603050405020304" pitchFamily="18" charset="0"/>
                <a:cs typeface="Times New Roman"/>
              </a:rPr>
              <a:t>Para a administração pública federal</a:t>
            </a:r>
            <a:endParaRPr lang="pt-BR" sz="2400">
              <a:latin typeface="Calibri "/>
              <a:ea typeface="Calibri" panose="020F0502020204030204" pitchFamily="34" charset="0"/>
              <a:cs typeface="Times New Roman"/>
            </a:endParaRPr>
          </a:p>
        </p:txBody>
      </p:sp>
      <p:sp>
        <p:nvSpPr>
          <p:cNvPr id="462" name="Google Shape;462;p30"/>
          <p:cNvSpPr txBox="1">
            <a:spLocks noGrp="1"/>
          </p:cNvSpPr>
          <p:nvPr>
            <p:ph type="title" idx="2"/>
          </p:nvPr>
        </p:nvSpPr>
        <p:spPr>
          <a:xfrm>
            <a:off x="1627747" y="1513748"/>
            <a:ext cx="1098800" cy="697600"/>
          </a:xfrm>
          <a:prstGeom prst="rect">
            <a:avLst/>
          </a:prstGeom>
        </p:spPr>
        <p:txBody>
          <a:bodyPr spcFirstLastPara="1" vert="horz" wrap="square" lIns="121900" tIns="121900" rIns="121900" bIns="121900" rtlCol="0" anchor="b" anchorCtr="0">
            <a:noAutofit/>
          </a:bodyPr>
          <a:lstStyle/>
          <a:p>
            <a:r>
              <a:rPr lang="en"/>
              <a:t>01</a:t>
            </a:r>
            <a:endParaRPr/>
          </a:p>
        </p:txBody>
      </p:sp>
      <p:sp>
        <p:nvSpPr>
          <p:cNvPr id="463" name="Google Shape;463;p30"/>
          <p:cNvSpPr txBox="1">
            <a:spLocks noGrp="1"/>
          </p:cNvSpPr>
          <p:nvPr>
            <p:ph type="subTitle" idx="3"/>
          </p:nvPr>
        </p:nvSpPr>
        <p:spPr>
          <a:xfrm>
            <a:off x="1627748" y="2448577"/>
            <a:ext cx="9091393" cy="884400"/>
          </a:xfrm>
          <a:prstGeom prst="rect">
            <a:avLst/>
          </a:prstGeom>
        </p:spPr>
        <p:txBody>
          <a:bodyPr spcFirstLastPara="1" vert="horz" wrap="square" lIns="121900" tIns="121900" rIns="121900" bIns="121900" rtlCol="0" anchor="t" anchorCtr="0">
            <a:noAutofit/>
          </a:bodyPr>
          <a:lstStyle/>
          <a:p>
            <a:pPr marL="456565" algn="just">
              <a:lnSpc>
                <a:spcPct val="107000"/>
              </a:lnSpc>
              <a:buFont typeface="Symbol" panose="05050102010706020507" pitchFamily="18" charset="2"/>
              <a:buChar char=""/>
            </a:pPr>
            <a:r>
              <a:rPr lang="pt-BR" sz="2000">
                <a:cs typeface="Times New Roman"/>
              </a:rPr>
              <a:t>Melhorar a utilização dos recursos públicos.</a:t>
            </a:r>
            <a:endParaRPr lang="pt-BR" sz="2000">
              <a:cs typeface="Calibri"/>
            </a:endParaRPr>
          </a:p>
          <a:p>
            <a:pPr marL="456565" algn="just">
              <a:lnSpc>
                <a:spcPct val="107000"/>
              </a:lnSpc>
              <a:spcAft>
                <a:spcPts val="1067"/>
              </a:spcAft>
              <a:buFont typeface="Symbol" panose="05050102010706020507" pitchFamily="18" charset="2"/>
              <a:buChar char=""/>
            </a:pPr>
            <a:r>
              <a:rPr lang="pt-BR" sz="2000">
                <a:cs typeface="Times New Roman"/>
              </a:rPr>
              <a:t>Possibilitar o pleno funcionamento da máquina pública.</a:t>
            </a:r>
          </a:p>
        </p:txBody>
      </p:sp>
      <p:sp>
        <p:nvSpPr>
          <p:cNvPr id="464" name="Google Shape;464;p30"/>
          <p:cNvSpPr txBox="1">
            <a:spLocks noGrp="1"/>
          </p:cNvSpPr>
          <p:nvPr>
            <p:ph type="subTitle" idx="4"/>
          </p:nvPr>
        </p:nvSpPr>
        <p:spPr>
          <a:xfrm>
            <a:off x="3054346" y="3942619"/>
            <a:ext cx="5587983" cy="612000"/>
          </a:xfrm>
          <a:prstGeom prst="rect">
            <a:avLst/>
          </a:prstGeom>
        </p:spPr>
        <p:txBody>
          <a:bodyPr spcFirstLastPara="1" vert="horz" wrap="square" lIns="121900" tIns="121900" rIns="121900" bIns="121900" rtlCol="0" anchor="t" anchorCtr="0">
            <a:noAutofit/>
          </a:bodyPr>
          <a:lstStyle/>
          <a:p>
            <a:pPr indent="598805" algn="just">
              <a:lnSpc>
                <a:spcPct val="107000"/>
              </a:lnSpc>
              <a:spcAft>
                <a:spcPts val="1067"/>
              </a:spcAft>
            </a:pPr>
            <a:r>
              <a:rPr lang="pt-BR" sz="2400">
                <a:latin typeface="Calibri"/>
                <a:ea typeface="Times New Roman" panose="02020603050405020304" pitchFamily="18" charset="0"/>
                <a:cs typeface="Times New Roman"/>
              </a:rPr>
              <a:t>Para os órgãos e entidades</a:t>
            </a:r>
            <a:endParaRPr lang="pt-BR" sz="2400">
              <a:latin typeface="Calibri"/>
              <a:ea typeface="Calibri" panose="020F0502020204030204" pitchFamily="34" charset="0"/>
              <a:cs typeface="Times New Roman"/>
            </a:endParaRPr>
          </a:p>
        </p:txBody>
      </p:sp>
      <p:sp>
        <p:nvSpPr>
          <p:cNvPr id="465" name="Google Shape;465;p30"/>
          <p:cNvSpPr txBox="1">
            <a:spLocks noGrp="1"/>
          </p:cNvSpPr>
          <p:nvPr>
            <p:ph type="title" idx="5"/>
          </p:nvPr>
        </p:nvSpPr>
        <p:spPr>
          <a:xfrm>
            <a:off x="4004973" y="3675519"/>
            <a:ext cx="832733" cy="534197"/>
          </a:xfrm>
          <a:prstGeom prst="rect">
            <a:avLst/>
          </a:prstGeom>
        </p:spPr>
        <p:txBody>
          <a:bodyPr spcFirstLastPara="1" vert="horz" wrap="square" lIns="121900" tIns="121900" rIns="121900" bIns="121900" rtlCol="0" anchor="b" anchorCtr="0">
            <a:noAutofit/>
          </a:bodyPr>
          <a:lstStyle/>
          <a:p>
            <a:r>
              <a:rPr lang="en"/>
              <a:t>02</a:t>
            </a:r>
            <a:endParaRPr/>
          </a:p>
        </p:txBody>
      </p:sp>
      <p:sp>
        <p:nvSpPr>
          <p:cNvPr id="466" name="Google Shape;466;p30"/>
          <p:cNvSpPr txBox="1">
            <a:spLocks noGrp="1"/>
          </p:cNvSpPr>
          <p:nvPr>
            <p:ph type="subTitle" idx="6"/>
          </p:nvPr>
        </p:nvSpPr>
        <p:spPr>
          <a:xfrm>
            <a:off x="3501506" y="4442847"/>
            <a:ext cx="8688188" cy="2316436"/>
          </a:xfrm>
          <a:prstGeom prst="rect">
            <a:avLst/>
          </a:prstGeom>
        </p:spPr>
        <p:txBody>
          <a:bodyPr spcFirstLastPara="1" vert="horz" wrap="square" lIns="121900" tIns="121900" rIns="121900" bIns="121900" rtlCol="0" anchor="t" anchorCtr="0">
            <a:noAutofit/>
          </a:bodyPr>
          <a:lstStyle/>
          <a:p>
            <a:pPr marL="456565" algn="just">
              <a:lnSpc>
                <a:spcPct val="107000"/>
              </a:lnSpc>
              <a:buFont typeface="Symbol" panose="05050102010706020507" pitchFamily="18" charset="2"/>
              <a:buChar char=""/>
            </a:pPr>
            <a:r>
              <a:rPr lang="pt-BR" sz="2000">
                <a:cs typeface="Times New Roman"/>
              </a:rPr>
              <a:t>Subsidiar negociações de recomposição e de movimentação da força de trabalho.</a:t>
            </a:r>
          </a:p>
          <a:p>
            <a:pPr marL="456565" algn="just">
              <a:lnSpc>
                <a:spcPct val="107000"/>
              </a:lnSpc>
              <a:buFont typeface="Symbol" panose="05050102010706020507" pitchFamily="18" charset="2"/>
              <a:buChar char=""/>
            </a:pPr>
            <a:r>
              <a:rPr lang="pt-BR" sz="2000">
                <a:cs typeface="Times New Roman"/>
              </a:rPr>
              <a:t>Alocar o pessoal de forma mais assertiva.</a:t>
            </a:r>
          </a:p>
          <a:p>
            <a:pPr marL="456565" algn="just">
              <a:lnSpc>
                <a:spcPct val="107000"/>
              </a:lnSpc>
              <a:buFont typeface="Symbol" panose="05050102010706020507" pitchFamily="18" charset="2"/>
              <a:buChar char=""/>
            </a:pPr>
            <a:r>
              <a:rPr lang="pt-BR" sz="2000">
                <a:cs typeface="Times New Roman"/>
              </a:rPr>
              <a:t>Fornecer diagnóstico da gestão organizacional.</a:t>
            </a:r>
          </a:p>
          <a:p>
            <a:pPr marL="456565" algn="just">
              <a:lnSpc>
                <a:spcPct val="107000"/>
              </a:lnSpc>
              <a:buFont typeface="Symbol" panose="05050102010706020507" pitchFamily="18" charset="2"/>
              <a:buChar char=""/>
            </a:pPr>
            <a:r>
              <a:rPr lang="pt-BR" sz="2000">
                <a:cs typeface="Times New Roman"/>
              </a:rPr>
              <a:t>Subsidiar a criação de cultura organizacional orientada para entregas e resultados.</a:t>
            </a:r>
          </a:p>
          <a:p>
            <a:pPr marL="456565" algn="just">
              <a:lnSpc>
                <a:spcPct val="107000"/>
              </a:lnSpc>
              <a:buFont typeface="Symbol" panose="05050102010706020507" pitchFamily="18" charset="2"/>
              <a:buChar char=""/>
            </a:pPr>
            <a:r>
              <a:rPr lang="pt-BR" sz="2000">
                <a:cs typeface="Times New Roman"/>
              </a:rPr>
              <a:t>Responder a recomendações dos órgãos de controle – TCU e CGU.</a:t>
            </a:r>
            <a:endParaRPr sz="2000">
              <a:cs typeface="Times New Roman"/>
            </a:endParaRPr>
          </a:p>
        </p:txBody>
      </p:sp>
      <p:cxnSp>
        <p:nvCxnSpPr>
          <p:cNvPr id="2" name="Conector Reto 5">
            <a:extLst>
              <a:ext uri="{FF2B5EF4-FFF2-40B4-BE49-F238E27FC236}">
                <a16:creationId xmlns:a16="http://schemas.microsoft.com/office/drawing/2014/main" id="{1E142FD7-D858-C5D3-7C2D-5C47FA7FADD6}"/>
              </a:ext>
            </a:extLst>
          </p:cNvPr>
          <p:cNvCxnSpPr/>
          <p:nvPr/>
        </p:nvCxnSpPr>
        <p:spPr>
          <a:xfrm>
            <a:off x="600381" y="1508716"/>
            <a:ext cx="1114425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4" name="Imagem 3" descr="Foto grátis quadro de vista superior dos gráficos de economia">
            <a:extLst>
              <a:ext uri="{FF2B5EF4-FFF2-40B4-BE49-F238E27FC236}">
                <a16:creationId xmlns:a16="http://schemas.microsoft.com/office/drawing/2014/main" id="{2F65B015-54C3-10FA-6CA7-76654192F72E}"/>
              </a:ext>
            </a:extLst>
          </p:cNvPr>
          <p:cNvPicPr>
            <a:picLocks noChangeAspect="1"/>
          </p:cNvPicPr>
          <p:nvPr/>
        </p:nvPicPr>
        <p:blipFill>
          <a:blip r:embed="rId3"/>
          <a:stretch>
            <a:fillRect/>
          </a:stretch>
        </p:blipFill>
        <p:spPr>
          <a:xfrm>
            <a:off x="21021" y="3947365"/>
            <a:ext cx="3492062" cy="2339717"/>
          </a:xfrm>
          <a:prstGeom prst="rect">
            <a:avLst/>
          </a:prstGeom>
        </p:spPr>
      </p:pic>
      <p:pic>
        <p:nvPicPr>
          <p:cNvPr id="6" name="Imagem 5" descr="Foto grátis conceito de recursos humanos com mão">
            <a:extLst>
              <a:ext uri="{FF2B5EF4-FFF2-40B4-BE49-F238E27FC236}">
                <a16:creationId xmlns:a16="http://schemas.microsoft.com/office/drawing/2014/main" id="{93E64230-BC27-6675-CA93-D66FBE349351}"/>
              </a:ext>
            </a:extLst>
          </p:cNvPr>
          <p:cNvPicPr>
            <a:picLocks noChangeAspect="1"/>
          </p:cNvPicPr>
          <p:nvPr/>
        </p:nvPicPr>
        <p:blipFill>
          <a:blip r:embed="rId4"/>
          <a:stretch>
            <a:fillRect/>
          </a:stretch>
        </p:blipFill>
        <p:spPr>
          <a:xfrm>
            <a:off x="8547538" y="1580254"/>
            <a:ext cx="2743199" cy="2120940"/>
          </a:xfrm>
          <a:prstGeom prst="rect">
            <a:avLst/>
          </a:prstGeom>
        </p:spPr>
      </p:pic>
      <p:sp>
        <p:nvSpPr>
          <p:cNvPr id="7" name="CaixaDeTexto 6">
            <a:extLst>
              <a:ext uri="{FF2B5EF4-FFF2-40B4-BE49-F238E27FC236}">
                <a16:creationId xmlns:a16="http://schemas.microsoft.com/office/drawing/2014/main" id="{368308EB-15A1-8787-E1BD-CA6505F64619}"/>
              </a:ext>
            </a:extLst>
          </p:cNvPr>
          <p:cNvSpPr txBox="1"/>
          <p:nvPr/>
        </p:nvSpPr>
        <p:spPr>
          <a:xfrm>
            <a:off x="599090" y="6392917"/>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800">
                <a:latin typeface="Calibri"/>
              </a:rPr>
              <a:t>Fonte: Freepik (2023)</a:t>
            </a:r>
            <a:endParaRPr lang="pt-BR"/>
          </a:p>
        </p:txBody>
      </p:sp>
      <p:sp>
        <p:nvSpPr>
          <p:cNvPr id="8" name="CaixaDeTexto 7">
            <a:extLst>
              <a:ext uri="{FF2B5EF4-FFF2-40B4-BE49-F238E27FC236}">
                <a16:creationId xmlns:a16="http://schemas.microsoft.com/office/drawing/2014/main" id="{F0D85ADE-7972-A4D4-E0AF-5FA8434FCD87}"/>
              </a:ext>
            </a:extLst>
          </p:cNvPr>
          <p:cNvSpPr txBox="1"/>
          <p:nvPr/>
        </p:nvSpPr>
        <p:spPr>
          <a:xfrm>
            <a:off x="8547538" y="3765331"/>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Fonte: Freepik (2023)</a:t>
            </a:r>
            <a:endParaRPr lang="pt-BR"/>
          </a:p>
        </p:txBody>
      </p:sp>
    </p:spTree>
    <p:extLst>
      <p:ext uri="{BB962C8B-B14F-4D97-AF65-F5344CB8AC3E}">
        <p14:creationId xmlns:p14="http://schemas.microsoft.com/office/powerpoint/2010/main" val="11595752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Shape 321"/>
        <p:cNvGrpSpPr/>
        <p:nvPr/>
      </p:nvGrpSpPr>
      <p:grpSpPr>
        <a:xfrm>
          <a:off x="0" y="0"/>
          <a:ext cx="0" cy="0"/>
          <a:chOff x="0" y="0"/>
          <a:chExt cx="0" cy="0"/>
        </a:xfrm>
      </p:grpSpPr>
      <p:sp>
        <p:nvSpPr>
          <p:cNvPr id="467" name="Google Shape;467;p30"/>
          <p:cNvSpPr txBox="1">
            <a:spLocks noGrp="1"/>
          </p:cNvSpPr>
          <p:nvPr>
            <p:ph type="subTitle" idx="1"/>
          </p:nvPr>
        </p:nvSpPr>
        <p:spPr>
          <a:xfrm>
            <a:off x="1200001" y="1591261"/>
            <a:ext cx="2652104" cy="612000"/>
          </a:xfrm>
          <a:prstGeom prst="rect">
            <a:avLst/>
          </a:prstGeom>
        </p:spPr>
        <p:txBody>
          <a:bodyPr spcFirstLastPara="1" vert="horz" wrap="square" lIns="121900" tIns="121900" rIns="121900" bIns="121900" rtlCol="0" anchor="t" anchorCtr="0">
            <a:noAutofit/>
          </a:bodyPr>
          <a:lstStyle/>
          <a:p>
            <a:pPr marL="0" indent="0">
              <a:spcAft>
                <a:spcPts val="2133"/>
              </a:spcAft>
            </a:pPr>
            <a:r>
              <a:rPr lang="pt-BR" sz="2400">
                <a:latin typeface="Calibri"/>
              </a:rPr>
              <a:t>Para os gestores</a:t>
            </a:r>
          </a:p>
          <a:p>
            <a:pPr marL="0" indent="0">
              <a:spcAft>
                <a:spcPts val="2133"/>
              </a:spcAft>
            </a:pPr>
            <a:endParaRPr/>
          </a:p>
        </p:txBody>
      </p:sp>
      <p:sp>
        <p:nvSpPr>
          <p:cNvPr id="468" name="Google Shape;468;p30"/>
          <p:cNvSpPr txBox="1">
            <a:spLocks noGrp="1"/>
          </p:cNvSpPr>
          <p:nvPr>
            <p:ph type="title" idx="2"/>
          </p:nvPr>
        </p:nvSpPr>
        <p:spPr>
          <a:xfrm>
            <a:off x="1146614" y="1195824"/>
            <a:ext cx="951295" cy="572620"/>
          </a:xfrm>
          <a:prstGeom prst="rect">
            <a:avLst/>
          </a:prstGeom>
        </p:spPr>
        <p:txBody>
          <a:bodyPr spcFirstLastPara="1" vert="horz" wrap="square" lIns="121900" tIns="121900" rIns="121900" bIns="121900" rtlCol="0" anchor="b" anchorCtr="0">
            <a:noAutofit/>
          </a:bodyPr>
          <a:lstStyle/>
          <a:p>
            <a:r>
              <a:rPr lang="en"/>
              <a:t>03</a:t>
            </a:r>
            <a:endParaRPr/>
          </a:p>
        </p:txBody>
      </p:sp>
      <p:sp>
        <p:nvSpPr>
          <p:cNvPr id="469" name="Google Shape;469;p30"/>
          <p:cNvSpPr txBox="1">
            <a:spLocks noGrp="1"/>
          </p:cNvSpPr>
          <p:nvPr>
            <p:ph type="subTitle" idx="3"/>
          </p:nvPr>
        </p:nvSpPr>
        <p:spPr>
          <a:xfrm>
            <a:off x="1155517" y="2153726"/>
            <a:ext cx="9048277" cy="1462469"/>
          </a:xfrm>
          <a:prstGeom prst="rect">
            <a:avLst/>
          </a:prstGeom>
        </p:spPr>
        <p:txBody>
          <a:bodyPr spcFirstLastPara="1" vert="horz" wrap="square" lIns="121900" tIns="121900" rIns="121900" bIns="121900" rtlCol="0" anchor="t" anchorCtr="0">
            <a:noAutofit/>
          </a:bodyPr>
          <a:lstStyle/>
          <a:p>
            <a:pPr marL="456565" lvl="0" algn="just">
              <a:lnSpc>
                <a:spcPct val="107000"/>
              </a:lnSpc>
              <a:buFont typeface="Symbol" panose="05050102010706020507" pitchFamily="18" charset="2"/>
              <a:buChar char=""/>
            </a:pPr>
            <a:r>
              <a:rPr lang="pt-BR" sz="2000">
                <a:cs typeface="Times New Roman"/>
              </a:rPr>
              <a:t>Informações sobre o perfil da unidade.</a:t>
            </a:r>
          </a:p>
          <a:p>
            <a:pPr marL="456565" lvl="0" algn="just">
              <a:lnSpc>
                <a:spcPct val="107000"/>
              </a:lnSpc>
              <a:buFont typeface="Symbol" panose="05050102010706020507" pitchFamily="18" charset="2"/>
              <a:buChar char=""/>
            </a:pPr>
            <a:r>
              <a:rPr lang="pt-BR" sz="2000">
                <a:cs typeface="Times New Roman"/>
              </a:rPr>
              <a:t>Monitoramento e planejamento das entregas.</a:t>
            </a:r>
          </a:p>
          <a:p>
            <a:pPr marL="456565" algn="just">
              <a:lnSpc>
                <a:spcPct val="107000"/>
              </a:lnSpc>
              <a:buFont typeface="Symbol" panose="05050102010706020507" pitchFamily="18" charset="2"/>
              <a:buChar char=""/>
            </a:pPr>
            <a:r>
              <a:rPr lang="pt-BR" sz="2000">
                <a:cs typeface="Times New Roman"/>
              </a:rPr>
              <a:t>Oferta de dados e análises que permitam decisões com evidências.</a:t>
            </a:r>
          </a:p>
          <a:p>
            <a:pPr marL="456565" algn="just">
              <a:lnSpc>
                <a:spcPct val="107000"/>
              </a:lnSpc>
              <a:buFont typeface="Symbol" panose="05050102010706020507" pitchFamily="18" charset="2"/>
              <a:buChar char=""/>
            </a:pPr>
            <a:r>
              <a:rPr lang="pt-BR" sz="2000">
                <a:cs typeface="Times New Roman"/>
              </a:rPr>
              <a:t>Suporte para implementação e manutenção do Programa de Gestão.</a:t>
            </a:r>
          </a:p>
        </p:txBody>
      </p:sp>
      <p:sp>
        <p:nvSpPr>
          <p:cNvPr id="470" name="Google Shape;470;p30"/>
          <p:cNvSpPr txBox="1">
            <a:spLocks noGrp="1"/>
          </p:cNvSpPr>
          <p:nvPr>
            <p:ph type="subTitle" idx="4"/>
          </p:nvPr>
        </p:nvSpPr>
        <p:spPr>
          <a:xfrm>
            <a:off x="4007708" y="4477404"/>
            <a:ext cx="5030381" cy="612000"/>
          </a:xfrm>
          <a:prstGeom prst="rect">
            <a:avLst/>
          </a:prstGeom>
        </p:spPr>
        <p:txBody>
          <a:bodyPr spcFirstLastPara="1" vert="horz" wrap="square" lIns="121900" tIns="121900" rIns="121900" bIns="121900" rtlCol="0" anchor="t" anchorCtr="0">
            <a:noAutofit/>
          </a:bodyPr>
          <a:lstStyle/>
          <a:p>
            <a:r>
              <a:rPr lang="pt-BR" sz="2400">
                <a:latin typeface="Calibri "/>
              </a:rPr>
              <a:t>Para os servidores públicos</a:t>
            </a:r>
          </a:p>
        </p:txBody>
      </p:sp>
      <p:sp>
        <p:nvSpPr>
          <p:cNvPr id="471" name="Google Shape;471;p30"/>
          <p:cNvSpPr txBox="1">
            <a:spLocks noGrp="1"/>
          </p:cNvSpPr>
          <p:nvPr>
            <p:ph type="title" idx="5"/>
          </p:nvPr>
        </p:nvSpPr>
        <p:spPr>
          <a:xfrm>
            <a:off x="4002553" y="4121438"/>
            <a:ext cx="941956" cy="568440"/>
          </a:xfrm>
          <a:prstGeom prst="rect">
            <a:avLst/>
          </a:prstGeom>
        </p:spPr>
        <p:txBody>
          <a:bodyPr spcFirstLastPara="1" vert="horz" wrap="square" lIns="121900" tIns="121900" rIns="121900" bIns="121900" rtlCol="0" anchor="b" anchorCtr="0">
            <a:noAutofit/>
          </a:bodyPr>
          <a:lstStyle/>
          <a:p>
            <a:r>
              <a:rPr lang="en"/>
              <a:t>04</a:t>
            </a:r>
            <a:endParaRPr/>
          </a:p>
        </p:txBody>
      </p:sp>
      <p:sp>
        <p:nvSpPr>
          <p:cNvPr id="472" name="Google Shape;472;p30"/>
          <p:cNvSpPr txBox="1">
            <a:spLocks noGrp="1"/>
          </p:cNvSpPr>
          <p:nvPr>
            <p:ph type="subTitle" idx="6"/>
          </p:nvPr>
        </p:nvSpPr>
        <p:spPr>
          <a:xfrm>
            <a:off x="3848958" y="4913615"/>
            <a:ext cx="8274516" cy="1554433"/>
          </a:xfrm>
          <a:prstGeom prst="rect">
            <a:avLst/>
          </a:prstGeom>
        </p:spPr>
        <p:txBody>
          <a:bodyPr spcFirstLastPara="1" vert="horz" wrap="square" lIns="121900" tIns="121900" rIns="121900" bIns="121900" rtlCol="0" anchor="t" anchorCtr="0">
            <a:noAutofit/>
          </a:bodyPr>
          <a:lstStyle/>
          <a:p>
            <a:pPr marL="456565" lvl="0" algn="just">
              <a:lnSpc>
                <a:spcPct val="107000"/>
              </a:lnSpc>
              <a:buFont typeface="Symbol" panose="05050102010706020507" pitchFamily="18" charset="2"/>
              <a:buChar char=""/>
            </a:pPr>
            <a:r>
              <a:rPr lang="pt-BR" sz="2000">
                <a:cs typeface="Times New Roman"/>
              </a:rPr>
              <a:t>Maior transparência no mapeamento de entregas sob sua responsabilidade.</a:t>
            </a:r>
            <a:endParaRPr lang="pt-BR" sz="2000">
              <a:cs typeface="Calibri"/>
            </a:endParaRPr>
          </a:p>
          <a:p>
            <a:pPr marL="456565" lvl="0" algn="just">
              <a:lnSpc>
                <a:spcPct val="107000"/>
              </a:lnSpc>
              <a:buFont typeface="Symbol" panose="05050102010706020507" pitchFamily="18" charset="2"/>
              <a:buChar char=""/>
            </a:pPr>
            <a:r>
              <a:rPr lang="pt-BR" sz="2000">
                <a:cs typeface="Times New Roman"/>
              </a:rPr>
              <a:t>Suporte para implementação e manutenção do Programa de Gestão.</a:t>
            </a:r>
          </a:p>
          <a:p>
            <a:pPr marL="456565" lvl="0" algn="just">
              <a:lnSpc>
                <a:spcPct val="107000"/>
              </a:lnSpc>
              <a:buFont typeface="Symbol" panose="05050102010706020507" pitchFamily="18" charset="2"/>
              <a:buChar char=""/>
            </a:pPr>
            <a:r>
              <a:rPr lang="pt-BR" sz="2000">
                <a:cs typeface="Times New Roman"/>
              </a:rPr>
              <a:t>Possibilitar visão mais ampla sobre a unidade e o trabalho executado.</a:t>
            </a:r>
          </a:p>
        </p:txBody>
      </p:sp>
      <p:sp>
        <p:nvSpPr>
          <p:cNvPr id="5" name="Google Shape;460;p30">
            <a:extLst>
              <a:ext uri="{FF2B5EF4-FFF2-40B4-BE49-F238E27FC236}">
                <a16:creationId xmlns:a16="http://schemas.microsoft.com/office/drawing/2014/main" id="{4A067CEB-1CCA-F70B-025A-86E1444547AC}"/>
              </a:ext>
            </a:extLst>
          </p:cNvPr>
          <p:cNvSpPr txBox="1">
            <a:spLocks noGrp="1"/>
          </p:cNvSpPr>
          <p:nvPr>
            <p:ph type="title"/>
          </p:nvPr>
        </p:nvSpPr>
        <p:spPr>
          <a:xfrm>
            <a:off x="0" y="404860"/>
            <a:ext cx="10290000" cy="763600"/>
          </a:xfrm>
          <a:prstGeom prst="rect">
            <a:avLst/>
          </a:prstGeom>
        </p:spPr>
        <p:txBody>
          <a:bodyPr spcFirstLastPara="1" vert="horz" wrap="square" lIns="121900" tIns="121900" rIns="121900" bIns="121900" rtlCol="0" anchor="t" anchorCtr="0">
            <a:noAutofit/>
          </a:bodyPr>
          <a:lstStyle/>
          <a:p>
            <a:pPr indent="598805" algn="just">
              <a:lnSpc>
                <a:spcPct val="107000"/>
              </a:lnSpc>
              <a:spcAft>
                <a:spcPts val="1067"/>
              </a:spcAft>
            </a:pPr>
            <a:r>
              <a:rPr lang="pt-BR" sz="3500">
                <a:solidFill>
                  <a:srgbClr val="0070C0"/>
                </a:solidFill>
                <a:latin typeface="Calibri"/>
                <a:ea typeface="Times New Roman" panose="02020603050405020304" pitchFamily="18" charset="0"/>
                <a:cs typeface="Times New Roman"/>
              </a:rPr>
              <a:t>Ganhos e benefícios do DFT</a:t>
            </a:r>
            <a:endParaRPr lang="pt-BR" sz="3500">
              <a:solidFill>
                <a:srgbClr val="0070C0"/>
              </a:solidFill>
              <a:latin typeface="Calibri"/>
              <a:ea typeface="Calibri" panose="020F0502020204030204" pitchFamily="34" charset="0"/>
              <a:cs typeface="Times New Roman"/>
            </a:endParaRPr>
          </a:p>
        </p:txBody>
      </p:sp>
      <p:cxnSp>
        <p:nvCxnSpPr>
          <p:cNvPr id="6" name="Conector Reto 5">
            <a:extLst>
              <a:ext uri="{FF2B5EF4-FFF2-40B4-BE49-F238E27FC236}">
                <a16:creationId xmlns:a16="http://schemas.microsoft.com/office/drawing/2014/main" id="{0C86D275-2C07-383B-7707-DCC240A764B1}"/>
              </a:ext>
            </a:extLst>
          </p:cNvPr>
          <p:cNvCxnSpPr/>
          <p:nvPr/>
        </p:nvCxnSpPr>
        <p:spPr>
          <a:xfrm>
            <a:off x="579856" y="1093080"/>
            <a:ext cx="1114425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3" name="Imagem 2" descr="Uma imagem contendo mão, pequeno, segurando, feito&#10;&#10;Descrição gerada automaticamente">
            <a:extLst>
              <a:ext uri="{FF2B5EF4-FFF2-40B4-BE49-F238E27FC236}">
                <a16:creationId xmlns:a16="http://schemas.microsoft.com/office/drawing/2014/main" id="{FC750223-41A5-E4BE-F527-91E1308135D2}"/>
              </a:ext>
            </a:extLst>
          </p:cNvPr>
          <p:cNvPicPr>
            <a:picLocks noChangeAspect="1"/>
          </p:cNvPicPr>
          <p:nvPr/>
        </p:nvPicPr>
        <p:blipFill>
          <a:blip r:embed="rId4"/>
          <a:stretch>
            <a:fillRect/>
          </a:stretch>
        </p:blipFill>
        <p:spPr>
          <a:xfrm>
            <a:off x="8994228" y="1150883"/>
            <a:ext cx="2743200" cy="2743200"/>
          </a:xfrm>
          <a:prstGeom prst="rect">
            <a:avLst/>
          </a:prstGeom>
        </p:spPr>
      </p:pic>
      <p:pic>
        <p:nvPicPr>
          <p:cNvPr id="4" name="Imagem 3" descr="Uma imagem contendo no interior, tesoura, papel, colar&#10;&#10;Descrição gerada automaticamente">
            <a:extLst>
              <a:ext uri="{FF2B5EF4-FFF2-40B4-BE49-F238E27FC236}">
                <a16:creationId xmlns:a16="http://schemas.microsoft.com/office/drawing/2014/main" id="{F3F6A402-D90E-B8F4-26A8-CE75F535A1C8}"/>
              </a:ext>
            </a:extLst>
          </p:cNvPr>
          <p:cNvPicPr>
            <a:picLocks noChangeAspect="1"/>
          </p:cNvPicPr>
          <p:nvPr/>
        </p:nvPicPr>
        <p:blipFill>
          <a:blip r:embed="rId5"/>
          <a:stretch>
            <a:fillRect/>
          </a:stretch>
        </p:blipFill>
        <p:spPr>
          <a:xfrm>
            <a:off x="336331" y="4105020"/>
            <a:ext cx="3294993" cy="2195201"/>
          </a:xfrm>
          <a:prstGeom prst="rect">
            <a:avLst/>
          </a:prstGeom>
        </p:spPr>
      </p:pic>
      <p:sp>
        <p:nvSpPr>
          <p:cNvPr id="7" name="CaixaDeTexto 6">
            <a:extLst>
              <a:ext uri="{FF2B5EF4-FFF2-40B4-BE49-F238E27FC236}">
                <a16:creationId xmlns:a16="http://schemas.microsoft.com/office/drawing/2014/main" id="{1D2EC965-003A-8E9D-FB2F-A0148610BE00}"/>
              </a:ext>
            </a:extLst>
          </p:cNvPr>
          <p:cNvSpPr txBox="1"/>
          <p:nvPr/>
        </p:nvSpPr>
        <p:spPr>
          <a:xfrm>
            <a:off x="8915400" y="3922986"/>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cs typeface="Calibri"/>
              </a:rPr>
              <a:t>Fonte: </a:t>
            </a:r>
            <a:r>
              <a:rPr lang="en-US" err="1">
                <a:cs typeface="Calibri"/>
              </a:rPr>
              <a:t>Freepik</a:t>
            </a:r>
            <a:r>
              <a:rPr lang="en-US">
                <a:cs typeface="Calibri"/>
              </a:rPr>
              <a:t> (2023)</a:t>
            </a:r>
            <a:endParaRPr lang="en-US"/>
          </a:p>
        </p:txBody>
      </p:sp>
      <p:sp>
        <p:nvSpPr>
          <p:cNvPr id="8" name="CaixaDeTexto 7">
            <a:extLst>
              <a:ext uri="{FF2B5EF4-FFF2-40B4-BE49-F238E27FC236}">
                <a16:creationId xmlns:a16="http://schemas.microsoft.com/office/drawing/2014/main" id="{4638D41E-1CC0-2FF2-50D7-2E2E28CFA133}"/>
              </a:ext>
            </a:extLst>
          </p:cNvPr>
          <p:cNvSpPr txBox="1"/>
          <p:nvPr/>
        </p:nvSpPr>
        <p:spPr>
          <a:xfrm>
            <a:off x="585951" y="6314089"/>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cs typeface="Calibri"/>
              </a:rPr>
              <a:t>Fonte: </a:t>
            </a:r>
            <a:r>
              <a:rPr lang="en-US" err="1">
                <a:cs typeface="Calibri"/>
              </a:rPr>
              <a:t>Freepik</a:t>
            </a:r>
            <a:r>
              <a:rPr lang="en-US">
                <a:cs typeface="Calibri"/>
              </a:rPr>
              <a:t> (2023)</a:t>
            </a:r>
            <a:endParaRPr lang="en-US"/>
          </a:p>
        </p:txBody>
      </p:sp>
    </p:spTree>
    <p:extLst>
      <p:ext uri="{BB962C8B-B14F-4D97-AF65-F5344CB8AC3E}">
        <p14:creationId xmlns:p14="http://schemas.microsoft.com/office/powerpoint/2010/main" val="181970454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Conector Reto 5">
            <a:extLst>
              <a:ext uri="{FF2B5EF4-FFF2-40B4-BE49-F238E27FC236}">
                <a16:creationId xmlns:a16="http://schemas.microsoft.com/office/drawing/2014/main" id="{B1AFA4FC-E2C4-41C4-92FB-4BD423FFADD1}"/>
              </a:ext>
            </a:extLst>
          </p:cNvPr>
          <p:cNvCxnSpPr/>
          <p:nvPr/>
        </p:nvCxnSpPr>
        <p:spPr>
          <a:xfrm>
            <a:off x="565745" y="966080"/>
            <a:ext cx="1114425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7" name="CaixaDeTexto 6">
            <a:extLst>
              <a:ext uri="{FF2B5EF4-FFF2-40B4-BE49-F238E27FC236}">
                <a16:creationId xmlns:a16="http://schemas.microsoft.com/office/drawing/2014/main" id="{B31A226A-AFF9-4F51-9FBD-C0599BA46ED1}"/>
              </a:ext>
            </a:extLst>
          </p:cNvPr>
          <p:cNvSpPr txBox="1"/>
          <p:nvPr/>
        </p:nvSpPr>
        <p:spPr>
          <a:xfrm>
            <a:off x="468053" y="308344"/>
            <a:ext cx="11144250" cy="1754326"/>
          </a:xfrm>
          <a:prstGeom prst="rect">
            <a:avLst/>
          </a:prstGeom>
          <a:noFill/>
        </p:spPr>
        <p:txBody>
          <a:bodyPr wrap="square" lIns="91440" tIns="45720" rIns="91440" bIns="45720" rtlCol="0" anchor="t">
            <a:spAutoFit/>
          </a:bodyPr>
          <a:lstStyle/>
          <a:p>
            <a:r>
              <a:rPr lang="pt-BR" sz="3500" b="1">
                <a:solidFill>
                  <a:srgbClr val="0070C0"/>
                </a:solidFill>
                <a:latin typeface="Calibri "/>
                <a:cs typeface="Calibri Light"/>
              </a:rPr>
              <a:t>Resultados</a:t>
            </a:r>
          </a:p>
          <a:p>
            <a:endParaRPr lang="pt-BR" sz="3600">
              <a:latin typeface="Calibri "/>
              <a:cs typeface="Calibri Light" panose="020F0302020204030204" pitchFamily="34" charset="0"/>
            </a:endParaRPr>
          </a:p>
          <a:p>
            <a:endParaRPr lang="pt-BR" sz="3600">
              <a:latin typeface="Calibri Light" panose="020F0302020204030204" pitchFamily="34" charset="0"/>
              <a:cs typeface="Calibri Light" panose="020F0302020204030204" pitchFamily="34" charset="0"/>
            </a:endParaRPr>
          </a:p>
        </p:txBody>
      </p:sp>
      <p:sp>
        <p:nvSpPr>
          <p:cNvPr id="11" name="CaixaDeTexto 10">
            <a:extLst>
              <a:ext uri="{FF2B5EF4-FFF2-40B4-BE49-F238E27FC236}">
                <a16:creationId xmlns:a16="http://schemas.microsoft.com/office/drawing/2014/main" id="{6D3AAABD-EBA9-411A-8F6A-4DBF4F76A664}"/>
              </a:ext>
            </a:extLst>
          </p:cNvPr>
          <p:cNvSpPr txBox="1"/>
          <p:nvPr/>
        </p:nvSpPr>
        <p:spPr>
          <a:xfrm>
            <a:off x="9316653" y="2679274"/>
            <a:ext cx="2581701" cy="1610772"/>
          </a:xfrm>
          <a:prstGeom prst="rect">
            <a:avLst/>
          </a:prstGeom>
          <a:noFill/>
        </p:spPr>
        <p:txBody>
          <a:bodyPr wrap="square" lIns="91440" tIns="45720" rIns="91440" bIns="45720" anchor="t">
            <a:spAutoFit/>
          </a:bodyPr>
          <a:lstStyle/>
          <a:p>
            <a:pPr algn="just"/>
            <a:endParaRPr lang="pt-BR" sz="1400">
              <a:solidFill>
                <a:srgbClr val="252423"/>
              </a:solidFill>
              <a:latin typeface="Calibri"/>
              <a:cs typeface="Calibri Light"/>
            </a:endParaRPr>
          </a:p>
          <a:p>
            <a:pPr marL="171450" indent="-171450" algn="just">
              <a:buFont typeface="Wingdings"/>
              <a:buChar char="ü"/>
            </a:pPr>
            <a:r>
              <a:rPr lang="pt-BR" sz="1400">
                <a:solidFill>
                  <a:srgbClr val="252423"/>
                </a:solidFill>
                <a:latin typeface="Calibri"/>
                <a:cs typeface="Calibri Light"/>
              </a:rPr>
              <a:t>Diagnóstico/ Planejamento</a:t>
            </a:r>
          </a:p>
          <a:p>
            <a:pPr marL="171450" indent="-171450" algn="just">
              <a:buFont typeface="Wingdings"/>
              <a:buChar char="ü"/>
            </a:pPr>
            <a:endParaRPr lang="pt-BR" sz="1400">
              <a:solidFill>
                <a:srgbClr val="252423"/>
              </a:solidFill>
              <a:latin typeface="Calibri"/>
              <a:cs typeface="Calibri Light"/>
            </a:endParaRPr>
          </a:p>
          <a:p>
            <a:pPr marL="171450" indent="-171450" algn="just">
              <a:buFont typeface="Wingdings"/>
              <a:buChar char="ü"/>
            </a:pPr>
            <a:r>
              <a:rPr lang="pt-BR" sz="1400">
                <a:solidFill>
                  <a:srgbClr val="252423"/>
                </a:solidFill>
                <a:latin typeface="Calibri"/>
                <a:cs typeface="Calibri Light"/>
              </a:rPr>
              <a:t>Falta de pessoal/perfil ou gestão</a:t>
            </a:r>
          </a:p>
          <a:p>
            <a:pPr algn="just"/>
            <a:endParaRPr lang="pt-BR" sz="1400">
              <a:solidFill>
                <a:srgbClr val="252423"/>
              </a:solidFill>
              <a:latin typeface="Calibri"/>
              <a:cs typeface="Calibri Light"/>
            </a:endParaRPr>
          </a:p>
          <a:p>
            <a:pPr marL="171450" indent="-171450" algn="just">
              <a:buFont typeface="Wingdings"/>
              <a:buChar char="ü"/>
            </a:pPr>
            <a:r>
              <a:rPr lang="pt-BR" sz="1400">
                <a:solidFill>
                  <a:srgbClr val="252423"/>
                </a:solidFill>
                <a:latin typeface="Calibri"/>
                <a:cs typeface="Calibri Light"/>
              </a:rPr>
              <a:t>Direcionamento dos esforços </a:t>
            </a:r>
            <a:endParaRPr lang="pt-BR" sz="1400">
              <a:solidFill>
                <a:srgbClr val="252423"/>
              </a:solidFill>
              <a:latin typeface="Calibri"/>
              <a:cs typeface="Calibri Light" panose="020F0302020204030204" pitchFamily="34" charset="0"/>
            </a:endParaRPr>
          </a:p>
        </p:txBody>
      </p:sp>
      <p:sp>
        <p:nvSpPr>
          <p:cNvPr id="13" name="CaixaDeTexto 12">
            <a:extLst>
              <a:ext uri="{FF2B5EF4-FFF2-40B4-BE49-F238E27FC236}">
                <a16:creationId xmlns:a16="http://schemas.microsoft.com/office/drawing/2014/main" id="{DBF85CFC-C3E6-49F3-8EFD-955DB7EC94D6}"/>
              </a:ext>
            </a:extLst>
          </p:cNvPr>
          <p:cNvSpPr txBox="1"/>
          <p:nvPr/>
        </p:nvSpPr>
        <p:spPr>
          <a:xfrm>
            <a:off x="1739504" y="1291283"/>
            <a:ext cx="5512394" cy="307777"/>
          </a:xfrm>
          <a:prstGeom prst="rect">
            <a:avLst/>
          </a:prstGeom>
          <a:noFill/>
        </p:spPr>
        <p:txBody>
          <a:bodyPr wrap="square" lIns="91440" tIns="45720" rIns="91440" bIns="45720" rtlCol="0" anchor="t">
            <a:spAutoFit/>
          </a:bodyPr>
          <a:lstStyle/>
          <a:p>
            <a:pPr algn="ctr"/>
            <a:r>
              <a:rPr lang="pt-BR" sz="1400"/>
              <a:t>Área de Desenvolvimento de Pessoas</a:t>
            </a:r>
          </a:p>
        </p:txBody>
      </p:sp>
      <p:pic>
        <p:nvPicPr>
          <p:cNvPr id="12" name="Imagem 13" descr="Gráfico, Gráfico de mapa de árvore&#10;&#10;Descrição gerada automaticamente">
            <a:extLst>
              <a:ext uri="{FF2B5EF4-FFF2-40B4-BE49-F238E27FC236}">
                <a16:creationId xmlns:a16="http://schemas.microsoft.com/office/drawing/2014/main" id="{E7023033-A41E-97A8-5CEC-01859E3A555A}"/>
              </a:ext>
            </a:extLst>
          </p:cNvPr>
          <p:cNvPicPr>
            <a:picLocks noChangeAspect="1"/>
          </p:cNvPicPr>
          <p:nvPr/>
        </p:nvPicPr>
        <p:blipFill>
          <a:blip r:embed="rId3"/>
          <a:stretch>
            <a:fillRect/>
          </a:stretch>
        </p:blipFill>
        <p:spPr>
          <a:xfrm>
            <a:off x="701201" y="1630449"/>
            <a:ext cx="8270915" cy="5087163"/>
          </a:xfrm>
          <a:prstGeom prst="rect">
            <a:avLst/>
          </a:prstGeom>
        </p:spPr>
      </p:pic>
    </p:spTree>
    <p:extLst>
      <p:ext uri="{BB962C8B-B14F-4D97-AF65-F5344CB8AC3E}">
        <p14:creationId xmlns:p14="http://schemas.microsoft.com/office/powerpoint/2010/main" val="30569778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Conector Reto 5">
            <a:extLst>
              <a:ext uri="{FF2B5EF4-FFF2-40B4-BE49-F238E27FC236}">
                <a16:creationId xmlns:a16="http://schemas.microsoft.com/office/drawing/2014/main" id="{B1AFA4FC-E2C4-41C4-92FB-4BD423FFADD1}"/>
              </a:ext>
            </a:extLst>
          </p:cNvPr>
          <p:cNvCxnSpPr/>
          <p:nvPr/>
        </p:nvCxnSpPr>
        <p:spPr>
          <a:xfrm>
            <a:off x="565745" y="966080"/>
            <a:ext cx="1114425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7" name="CaixaDeTexto 6">
            <a:extLst>
              <a:ext uri="{FF2B5EF4-FFF2-40B4-BE49-F238E27FC236}">
                <a16:creationId xmlns:a16="http://schemas.microsoft.com/office/drawing/2014/main" id="{B31A226A-AFF9-4F51-9FBD-C0599BA46ED1}"/>
              </a:ext>
            </a:extLst>
          </p:cNvPr>
          <p:cNvSpPr txBox="1"/>
          <p:nvPr/>
        </p:nvSpPr>
        <p:spPr>
          <a:xfrm>
            <a:off x="468053" y="308344"/>
            <a:ext cx="11144250" cy="1754326"/>
          </a:xfrm>
          <a:prstGeom prst="rect">
            <a:avLst/>
          </a:prstGeom>
          <a:noFill/>
        </p:spPr>
        <p:txBody>
          <a:bodyPr wrap="square" lIns="91440" tIns="45720" rIns="91440" bIns="45720" rtlCol="0" anchor="t">
            <a:spAutoFit/>
          </a:bodyPr>
          <a:lstStyle/>
          <a:p>
            <a:r>
              <a:rPr lang="pt-BR" sz="3500" b="1">
                <a:solidFill>
                  <a:srgbClr val="0070C0"/>
                </a:solidFill>
                <a:latin typeface="Calibri "/>
                <a:cs typeface="Calibri Light"/>
              </a:rPr>
              <a:t>Resultados</a:t>
            </a:r>
          </a:p>
          <a:p>
            <a:endParaRPr lang="pt-BR" sz="3600">
              <a:latin typeface="Calibri "/>
              <a:cs typeface="Calibri Light" panose="020F0302020204030204" pitchFamily="34" charset="0"/>
            </a:endParaRPr>
          </a:p>
          <a:p>
            <a:endParaRPr lang="pt-BR" sz="3600">
              <a:latin typeface="Calibri Light" panose="020F0302020204030204" pitchFamily="34" charset="0"/>
              <a:cs typeface="Calibri Light" panose="020F0302020204030204" pitchFamily="34" charset="0"/>
            </a:endParaRPr>
          </a:p>
        </p:txBody>
      </p:sp>
      <p:sp>
        <p:nvSpPr>
          <p:cNvPr id="11" name="CaixaDeTexto 10">
            <a:extLst>
              <a:ext uri="{FF2B5EF4-FFF2-40B4-BE49-F238E27FC236}">
                <a16:creationId xmlns:a16="http://schemas.microsoft.com/office/drawing/2014/main" id="{6D3AAABD-EBA9-411A-8F6A-4DBF4F76A664}"/>
              </a:ext>
            </a:extLst>
          </p:cNvPr>
          <p:cNvSpPr txBox="1"/>
          <p:nvPr/>
        </p:nvSpPr>
        <p:spPr>
          <a:xfrm>
            <a:off x="8314400" y="2330776"/>
            <a:ext cx="3720613" cy="1384995"/>
          </a:xfrm>
          <a:prstGeom prst="rect">
            <a:avLst/>
          </a:prstGeom>
          <a:noFill/>
        </p:spPr>
        <p:txBody>
          <a:bodyPr wrap="square" lIns="91440" tIns="45720" rIns="91440" bIns="45720" anchor="t">
            <a:spAutoFit/>
          </a:bodyPr>
          <a:lstStyle/>
          <a:p>
            <a:pPr algn="just"/>
            <a:endParaRPr lang="pt-BR" sz="1200">
              <a:solidFill>
                <a:srgbClr val="252423"/>
              </a:solidFill>
              <a:latin typeface="Calibri"/>
              <a:ea typeface="Calibri"/>
              <a:cs typeface="Arial"/>
            </a:endParaRPr>
          </a:p>
          <a:p>
            <a:pPr marL="171450" indent="-171450" algn="just">
              <a:buFont typeface="Wingdings"/>
              <a:buChar char="ü"/>
            </a:pPr>
            <a:r>
              <a:rPr lang="pt-BR" sz="1200">
                <a:solidFill>
                  <a:srgbClr val="252423"/>
                </a:solidFill>
                <a:latin typeface="Calibri"/>
                <a:cs typeface="Calibri Light"/>
              </a:rPr>
              <a:t>Valor Público x Cadeia de Valor Integrada do Estado (SEGES)</a:t>
            </a:r>
            <a:endParaRPr lang="pt-BR" sz="1200">
              <a:solidFill>
                <a:srgbClr val="252423"/>
              </a:solidFill>
              <a:latin typeface="Calibri"/>
              <a:ea typeface="Calibri"/>
              <a:cs typeface="Calibri Light"/>
            </a:endParaRPr>
          </a:p>
          <a:p>
            <a:pPr marL="171450" indent="-171450" algn="just">
              <a:buFont typeface="Wingdings"/>
              <a:buChar char="ü"/>
            </a:pPr>
            <a:endParaRPr lang="pt-BR" sz="1200">
              <a:solidFill>
                <a:srgbClr val="252423"/>
              </a:solidFill>
              <a:latin typeface="Calibri"/>
              <a:ea typeface="Calibri"/>
              <a:cs typeface="Calibri Light"/>
            </a:endParaRPr>
          </a:p>
          <a:p>
            <a:pPr marL="171450" indent="-171450" algn="just">
              <a:buFont typeface="Wingdings"/>
              <a:buChar char="ü"/>
            </a:pPr>
            <a:r>
              <a:rPr lang="pt-BR" sz="1200">
                <a:solidFill>
                  <a:srgbClr val="252423"/>
                </a:solidFill>
                <a:latin typeface="Calibri"/>
                <a:cs typeface="Calibri Light"/>
              </a:rPr>
              <a:t>Diagnóstico/ Planejamento</a:t>
            </a:r>
            <a:endParaRPr lang="pt-BR" sz="1200">
              <a:solidFill>
                <a:srgbClr val="252423"/>
              </a:solidFill>
              <a:latin typeface="Calibri"/>
              <a:ea typeface="Calibri"/>
              <a:cs typeface="Calibri Light"/>
            </a:endParaRPr>
          </a:p>
          <a:p>
            <a:pPr algn="just"/>
            <a:endParaRPr lang="pt-BR" sz="1200">
              <a:solidFill>
                <a:srgbClr val="252423"/>
              </a:solidFill>
              <a:latin typeface="Calibri"/>
              <a:ea typeface="Calibri"/>
              <a:cs typeface="Calibri Light"/>
            </a:endParaRPr>
          </a:p>
          <a:p>
            <a:pPr marL="171450" indent="-171450" algn="just">
              <a:buFont typeface="Wingdings"/>
              <a:buChar char="ü"/>
            </a:pPr>
            <a:r>
              <a:rPr lang="pt-BR" sz="1200">
                <a:solidFill>
                  <a:srgbClr val="252423"/>
                </a:solidFill>
                <a:latin typeface="Calibri"/>
                <a:cs typeface="Calibri Light"/>
              </a:rPr>
              <a:t>Direcionamento dos esforços </a:t>
            </a:r>
            <a:endParaRPr lang="pt-BR" sz="1200">
              <a:solidFill>
                <a:srgbClr val="252423"/>
              </a:solidFill>
              <a:latin typeface="Calibri"/>
              <a:ea typeface="Calibri"/>
              <a:cs typeface="Calibri Light" panose="020F0302020204030204" pitchFamily="34" charset="0"/>
            </a:endParaRPr>
          </a:p>
        </p:txBody>
      </p:sp>
      <p:sp>
        <p:nvSpPr>
          <p:cNvPr id="3" name="CaixaDeTexto 2">
            <a:extLst>
              <a:ext uri="{FF2B5EF4-FFF2-40B4-BE49-F238E27FC236}">
                <a16:creationId xmlns:a16="http://schemas.microsoft.com/office/drawing/2014/main" id="{D163774A-0045-4EE8-AED1-770C2E9B9399}"/>
              </a:ext>
            </a:extLst>
          </p:cNvPr>
          <p:cNvSpPr txBox="1"/>
          <p:nvPr/>
        </p:nvSpPr>
        <p:spPr>
          <a:xfrm>
            <a:off x="706857" y="1189602"/>
            <a:ext cx="5428655" cy="276999"/>
          </a:xfrm>
          <a:prstGeom prst="rect">
            <a:avLst/>
          </a:prstGeom>
          <a:noFill/>
        </p:spPr>
        <p:txBody>
          <a:bodyPr wrap="square" lIns="91440" tIns="45720" rIns="91440" bIns="45720" rtlCol="0" anchor="t">
            <a:spAutoFit/>
          </a:bodyPr>
          <a:lstStyle/>
          <a:p>
            <a:pPr algn="ctr"/>
            <a:r>
              <a:rPr lang="pt-BR" sz="1200"/>
              <a:t>Diretoria de Gestão de Pessoas – 07 órgãos (BID) </a:t>
            </a:r>
          </a:p>
        </p:txBody>
      </p:sp>
      <p:pic>
        <p:nvPicPr>
          <p:cNvPr id="14" name="Imagem 13">
            <a:extLst>
              <a:ext uri="{FF2B5EF4-FFF2-40B4-BE49-F238E27FC236}">
                <a16:creationId xmlns:a16="http://schemas.microsoft.com/office/drawing/2014/main" id="{DE5821E8-DE9C-80A5-508D-74321F187894}"/>
              </a:ext>
            </a:extLst>
          </p:cNvPr>
          <p:cNvPicPr>
            <a:picLocks noChangeAspect="1"/>
          </p:cNvPicPr>
          <p:nvPr/>
        </p:nvPicPr>
        <p:blipFill>
          <a:blip r:embed="rId3"/>
          <a:stretch>
            <a:fillRect/>
          </a:stretch>
        </p:blipFill>
        <p:spPr>
          <a:xfrm>
            <a:off x="233814" y="1652272"/>
            <a:ext cx="8082502" cy="4742162"/>
          </a:xfrm>
          <a:prstGeom prst="rect">
            <a:avLst/>
          </a:prstGeom>
        </p:spPr>
      </p:pic>
    </p:spTree>
    <p:extLst>
      <p:ext uri="{BB962C8B-B14F-4D97-AF65-F5344CB8AC3E}">
        <p14:creationId xmlns:p14="http://schemas.microsoft.com/office/powerpoint/2010/main" val="10384971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Conector Reto 5">
            <a:extLst>
              <a:ext uri="{FF2B5EF4-FFF2-40B4-BE49-F238E27FC236}">
                <a16:creationId xmlns:a16="http://schemas.microsoft.com/office/drawing/2014/main" id="{BD11483F-A2FC-A3BA-550A-1215BAC82950}"/>
              </a:ext>
            </a:extLst>
          </p:cNvPr>
          <p:cNvCxnSpPr/>
          <p:nvPr/>
        </p:nvCxnSpPr>
        <p:spPr>
          <a:xfrm>
            <a:off x="565745" y="834527"/>
            <a:ext cx="1114425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7" name="Imagem 4" descr="Interface gráfica do usuário, Aplicativo&#10;&#10;Descrição gerada automaticamente">
            <a:extLst>
              <a:ext uri="{FF2B5EF4-FFF2-40B4-BE49-F238E27FC236}">
                <a16:creationId xmlns:a16="http://schemas.microsoft.com/office/drawing/2014/main" id="{E8D45C8D-9DEC-C471-39A0-74EEC65DAE1D}"/>
              </a:ext>
            </a:extLst>
          </p:cNvPr>
          <p:cNvPicPr>
            <a:picLocks noChangeAspect="1"/>
          </p:cNvPicPr>
          <p:nvPr/>
        </p:nvPicPr>
        <p:blipFill>
          <a:blip r:embed="rId2"/>
          <a:stretch>
            <a:fillRect/>
          </a:stretch>
        </p:blipFill>
        <p:spPr>
          <a:xfrm>
            <a:off x="1945866" y="1023075"/>
            <a:ext cx="8432596" cy="5717626"/>
          </a:xfrm>
          <a:prstGeom prst="rect">
            <a:avLst/>
          </a:prstGeom>
        </p:spPr>
      </p:pic>
      <p:sp>
        <p:nvSpPr>
          <p:cNvPr id="3" name="CaixaDeTexto 2">
            <a:extLst>
              <a:ext uri="{FF2B5EF4-FFF2-40B4-BE49-F238E27FC236}">
                <a16:creationId xmlns:a16="http://schemas.microsoft.com/office/drawing/2014/main" id="{F97038DD-EE42-4060-2A5D-468684CA7FAA}"/>
              </a:ext>
            </a:extLst>
          </p:cNvPr>
          <p:cNvSpPr txBox="1"/>
          <p:nvPr/>
        </p:nvSpPr>
        <p:spPr>
          <a:xfrm>
            <a:off x="685562" y="255846"/>
            <a:ext cx="8491817" cy="63094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pt-BR" sz="3500" b="1">
                <a:solidFill>
                  <a:srgbClr val="0070C0"/>
                </a:solidFill>
                <a:latin typeface="Calibri "/>
                <a:cs typeface="Calibri Light"/>
              </a:rPr>
              <a:t>Resultados </a:t>
            </a:r>
          </a:p>
        </p:txBody>
      </p:sp>
    </p:spTree>
    <p:extLst>
      <p:ext uri="{BB962C8B-B14F-4D97-AF65-F5344CB8AC3E}">
        <p14:creationId xmlns:p14="http://schemas.microsoft.com/office/powerpoint/2010/main" val="36203731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Conector Reto 5">
            <a:extLst>
              <a:ext uri="{FF2B5EF4-FFF2-40B4-BE49-F238E27FC236}">
                <a16:creationId xmlns:a16="http://schemas.microsoft.com/office/drawing/2014/main" id="{BD11483F-A2FC-A3BA-550A-1215BAC82950}"/>
              </a:ext>
            </a:extLst>
          </p:cNvPr>
          <p:cNvCxnSpPr/>
          <p:nvPr/>
        </p:nvCxnSpPr>
        <p:spPr>
          <a:xfrm>
            <a:off x="565745" y="834527"/>
            <a:ext cx="11144250" cy="0"/>
          </a:xfrm>
          <a:prstGeom prst="line">
            <a:avLst/>
          </a:prstGeom>
          <a:ln w="15875"/>
        </p:spPr>
        <p:style>
          <a:lnRef idx="1">
            <a:schemeClr val="accent1"/>
          </a:lnRef>
          <a:fillRef idx="0">
            <a:schemeClr val="accent1"/>
          </a:fillRef>
          <a:effectRef idx="0">
            <a:schemeClr val="accent1"/>
          </a:effectRef>
          <a:fontRef idx="minor">
            <a:schemeClr val="tx1"/>
          </a:fontRef>
        </p:style>
      </p:cxnSp>
      <p:graphicFrame>
        <p:nvGraphicFramePr>
          <p:cNvPr id="2" name="Tabela 2">
            <a:extLst>
              <a:ext uri="{FF2B5EF4-FFF2-40B4-BE49-F238E27FC236}">
                <a16:creationId xmlns:a16="http://schemas.microsoft.com/office/drawing/2014/main" id="{75955ADA-04A7-3679-437E-BD1F206DEE74}"/>
              </a:ext>
            </a:extLst>
          </p:cNvPr>
          <p:cNvGraphicFramePr>
            <a:graphicFrameLocks noGrp="1"/>
          </p:cNvGraphicFramePr>
          <p:nvPr>
            <p:extLst>
              <p:ext uri="{D42A27DB-BD31-4B8C-83A1-F6EECF244321}">
                <p14:modId xmlns:p14="http://schemas.microsoft.com/office/powerpoint/2010/main" val="916006245"/>
              </p:ext>
            </p:extLst>
          </p:nvPr>
        </p:nvGraphicFramePr>
        <p:xfrm>
          <a:off x="6100698" y="1400794"/>
          <a:ext cx="5614865" cy="4687645"/>
        </p:xfrm>
        <a:graphic>
          <a:graphicData uri="http://schemas.openxmlformats.org/drawingml/2006/table">
            <a:tbl>
              <a:tblPr firstRow="1" bandRow="1">
                <a:tableStyleId>{22838BEF-8BB2-4498-84A7-C5851F593DF1}</a:tableStyleId>
              </a:tblPr>
              <a:tblGrid>
                <a:gridCol w="1834430">
                  <a:extLst>
                    <a:ext uri="{9D8B030D-6E8A-4147-A177-3AD203B41FA5}">
                      <a16:colId xmlns:a16="http://schemas.microsoft.com/office/drawing/2014/main" val="1861905873"/>
                    </a:ext>
                  </a:extLst>
                </a:gridCol>
                <a:gridCol w="1821365">
                  <a:extLst>
                    <a:ext uri="{9D8B030D-6E8A-4147-A177-3AD203B41FA5}">
                      <a16:colId xmlns:a16="http://schemas.microsoft.com/office/drawing/2014/main" val="1914075156"/>
                    </a:ext>
                  </a:extLst>
                </a:gridCol>
                <a:gridCol w="1959070">
                  <a:extLst>
                    <a:ext uri="{9D8B030D-6E8A-4147-A177-3AD203B41FA5}">
                      <a16:colId xmlns:a16="http://schemas.microsoft.com/office/drawing/2014/main" val="864124814"/>
                    </a:ext>
                  </a:extLst>
                </a:gridCol>
              </a:tblGrid>
              <a:tr h="368157">
                <a:tc>
                  <a:txBody>
                    <a:bodyPr/>
                    <a:lstStyle/>
                    <a:p>
                      <a:pPr lvl="0" algn="ctr" rtl="0">
                        <a:buNone/>
                      </a:pPr>
                      <a:r>
                        <a:rPr lang="pt-BR" sz="900" b="0">
                          <a:effectLst/>
                        </a:rPr>
                        <a:t>Quantitativo ideal de pessoal​</a:t>
                      </a:r>
                      <a:endParaRPr lang="pt-BR" sz="900" b="0"/>
                    </a:p>
                  </a:txBody>
                  <a:tcPr/>
                </a:tc>
                <a:tc>
                  <a:txBody>
                    <a:bodyPr/>
                    <a:lstStyle/>
                    <a:p>
                      <a:pPr lvl="0" algn="ctr" rtl="0">
                        <a:buNone/>
                      </a:pPr>
                      <a:r>
                        <a:rPr lang="pt-BR" sz="900" b="0">
                          <a:effectLst/>
                        </a:rPr>
                        <a:t>Quantidade de pessoas em força-tarefa​</a:t>
                      </a:r>
                      <a:endParaRPr lang="pt-BR" sz="900" b="0"/>
                    </a:p>
                  </a:txBody>
                  <a:tcPr/>
                </a:tc>
                <a:tc>
                  <a:txBody>
                    <a:bodyPr/>
                    <a:lstStyle/>
                    <a:p>
                      <a:pPr lvl="0" algn="ctr" rtl="0">
                        <a:buNone/>
                      </a:pPr>
                      <a:r>
                        <a:rPr lang="pt-BR" sz="900" b="0">
                          <a:effectLst/>
                        </a:rPr>
                        <a:t>Média do tempo de casa das pessoas​</a:t>
                      </a:r>
                      <a:endParaRPr lang="pt-BR" sz="900" b="0"/>
                    </a:p>
                  </a:txBody>
                  <a:tcPr/>
                </a:tc>
                <a:extLst>
                  <a:ext uri="{0D108BD9-81ED-4DB2-BD59-A6C34878D82A}">
                    <a16:rowId xmlns:a16="http://schemas.microsoft.com/office/drawing/2014/main" val="753051760"/>
                  </a:ext>
                </a:extLst>
              </a:tr>
              <a:tr h="361516">
                <a:tc>
                  <a:txBody>
                    <a:bodyPr/>
                    <a:lstStyle/>
                    <a:p>
                      <a:pPr lvl="0" algn="ctr" rtl="0">
                        <a:buNone/>
                      </a:pPr>
                      <a:r>
                        <a:rPr lang="pt-BR" sz="900">
                          <a:effectLst/>
                        </a:rPr>
                        <a:t>Quantidade de funções (gratificações)​</a:t>
                      </a:r>
                      <a:endParaRPr lang="pt-BR" sz="900"/>
                    </a:p>
                  </a:txBody>
                  <a:tcPr/>
                </a:tc>
                <a:tc>
                  <a:txBody>
                    <a:bodyPr/>
                    <a:lstStyle/>
                    <a:p>
                      <a:pPr lvl="0" algn="ctr" rtl="0">
                        <a:buNone/>
                      </a:pPr>
                      <a:r>
                        <a:rPr lang="pt-BR" sz="900">
                          <a:effectLst/>
                        </a:rPr>
                        <a:t>Quantidade de pessoas em apoio exclusivo​</a:t>
                      </a:r>
                      <a:endParaRPr lang="pt-BR" sz="900"/>
                    </a:p>
                  </a:txBody>
                  <a:tcPr/>
                </a:tc>
                <a:tc>
                  <a:txBody>
                    <a:bodyPr/>
                    <a:lstStyle/>
                    <a:p>
                      <a:pPr lvl="0" algn="ctr" rtl="0">
                        <a:buNone/>
                      </a:pPr>
                      <a:r>
                        <a:rPr lang="pt-BR" sz="900">
                          <a:effectLst/>
                        </a:rPr>
                        <a:t>Média do tempo de serviço público das pessoas​</a:t>
                      </a:r>
                      <a:endParaRPr lang="pt-BR" sz="900"/>
                    </a:p>
                  </a:txBody>
                  <a:tcPr/>
                </a:tc>
                <a:extLst>
                  <a:ext uri="{0D108BD9-81ED-4DB2-BD59-A6C34878D82A}">
                    <a16:rowId xmlns:a16="http://schemas.microsoft.com/office/drawing/2014/main" val="2751059660"/>
                  </a:ext>
                </a:extLst>
              </a:tr>
              <a:tr h="361516">
                <a:tc>
                  <a:txBody>
                    <a:bodyPr/>
                    <a:lstStyle/>
                    <a:p>
                      <a:pPr lvl="0" algn="ctr" rtl="0">
                        <a:buNone/>
                      </a:pPr>
                      <a:r>
                        <a:rPr lang="pt-BR" sz="900">
                          <a:effectLst/>
                        </a:rPr>
                        <a:t>Total de horas da equipe​</a:t>
                      </a:r>
                      <a:endParaRPr lang="pt-BR" sz="900"/>
                    </a:p>
                  </a:txBody>
                  <a:tcPr/>
                </a:tc>
                <a:tc>
                  <a:txBody>
                    <a:bodyPr/>
                    <a:lstStyle/>
                    <a:p>
                      <a:pPr lvl="0" algn="ctr" rtl="0">
                        <a:buNone/>
                      </a:pPr>
                      <a:r>
                        <a:rPr lang="pt-BR" sz="900">
                          <a:effectLst/>
                        </a:rPr>
                        <a:t>Quantidade total de resultados das entregas​</a:t>
                      </a:r>
                      <a:endParaRPr lang="pt-BR" sz="900"/>
                    </a:p>
                  </a:txBody>
                  <a:tcPr/>
                </a:tc>
                <a:tc>
                  <a:txBody>
                    <a:bodyPr/>
                    <a:lstStyle/>
                    <a:p>
                      <a:pPr lvl="0" algn="ctr" rtl="0">
                        <a:buNone/>
                      </a:pPr>
                      <a:r>
                        <a:rPr lang="pt-BR" sz="900">
                          <a:effectLst/>
                        </a:rPr>
                        <a:t>Quantitativo mensal de pessoas e estimativas​</a:t>
                      </a:r>
                      <a:endParaRPr lang="pt-BR" sz="900"/>
                    </a:p>
                  </a:txBody>
                  <a:tcPr/>
                </a:tc>
                <a:extLst>
                  <a:ext uri="{0D108BD9-81ED-4DB2-BD59-A6C34878D82A}">
                    <a16:rowId xmlns:a16="http://schemas.microsoft.com/office/drawing/2014/main" val="2755253212"/>
                  </a:ext>
                </a:extLst>
              </a:tr>
              <a:tr h="479008">
                <a:tc>
                  <a:txBody>
                    <a:bodyPr/>
                    <a:lstStyle/>
                    <a:p>
                      <a:pPr lvl="0" algn="ctr" rtl="0">
                        <a:buNone/>
                      </a:pPr>
                      <a:r>
                        <a:rPr lang="pt-BR" sz="900">
                          <a:effectLst/>
                        </a:rPr>
                        <a:t>Cobertura técnica de segurança​</a:t>
                      </a:r>
                      <a:endParaRPr lang="pt-BR" sz="900"/>
                    </a:p>
                  </a:txBody>
                  <a:tcPr/>
                </a:tc>
                <a:tc>
                  <a:txBody>
                    <a:bodyPr/>
                    <a:lstStyle/>
                    <a:p>
                      <a:pPr lvl="0" algn="ctr" rtl="0">
                        <a:buNone/>
                      </a:pPr>
                      <a:r>
                        <a:rPr lang="pt-BR" sz="900">
                          <a:effectLst/>
                        </a:rPr>
                        <a:t>Esforço diário por entrega​</a:t>
                      </a:r>
                      <a:endParaRPr lang="pt-BR" sz="900"/>
                    </a:p>
                  </a:txBody>
                  <a:tcPr/>
                </a:tc>
                <a:tc>
                  <a:txBody>
                    <a:bodyPr/>
                    <a:lstStyle/>
                    <a:p>
                      <a:pPr lvl="0" algn="ctr" rtl="0">
                        <a:buNone/>
                      </a:pPr>
                      <a:r>
                        <a:rPr lang="pt-BR" sz="900">
                          <a:effectLst/>
                        </a:rPr>
                        <a:t>Média de esforço mensal por entrega dado o índice de tempo produtivo​</a:t>
                      </a:r>
                      <a:endParaRPr lang="pt-BR" sz="900"/>
                    </a:p>
                  </a:txBody>
                  <a:tcPr/>
                </a:tc>
                <a:extLst>
                  <a:ext uri="{0D108BD9-81ED-4DB2-BD59-A6C34878D82A}">
                    <a16:rowId xmlns:a16="http://schemas.microsoft.com/office/drawing/2014/main" val="1606896306"/>
                  </a:ext>
                </a:extLst>
              </a:tr>
              <a:tr h="361516">
                <a:tc>
                  <a:txBody>
                    <a:bodyPr/>
                    <a:lstStyle/>
                    <a:p>
                      <a:pPr lvl="0" algn="ctr" rtl="0">
                        <a:buNone/>
                      </a:pPr>
                      <a:r>
                        <a:rPr lang="pt-BR" sz="900">
                          <a:effectLst/>
                        </a:rPr>
                        <a:t>Rotatividade de pessoal​</a:t>
                      </a:r>
                      <a:endParaRPr lang="pt-BR" sz="900"/>
                    </a:p>
                  </a:txBody>
                  <a:tcPr/>
                </a:tc>
                <a:tc>
                  <a:txBody>
                    <a:bodyPr/>
                    <a:lstStyle/>
                    <a:p>
                      <a:pPr lvl="0" algn="ctr" rtl="0">
                        <a:buNone/>
                      </a:pPr>
                      <a:r>
                        <a:rPr lang="pt-BR" sz="900">
                          <a:effectLst/>
                        </a:rPr>
                        <a:t>Esforço semanal por entrega​</a:t>
                      </a:r>
                      <a:endParaRPr lang="pt-BR" sz="900"/>
                    </a:p>
                  </a:txBody>
                  <a:tcPr/>
                </a:tc>
                <a:tc>
                  <a:txBody>
                    <a:bodyPr/>
                    <a:lstStyle/>
                    <a:p>
                      <a:pPr lvl="0" algn="ctr" rtl="0">
                        <a:buNone/>
                      </a:pPr>
                      <a:r>
                        <a:rPr lang="pt-BR" sz="900">
                          <a:effectLst/>
                        </a:rPr>
                        <a:t>Categorias de serviço que mais demandam esforços​</a:t>
                      </a:r>
                      <a:endParaRPr lang="pt-BR" sz="900"/>
                    </a:p>
                  </a:txBody>
                  <a:tcPr/>
                </a:tc>
                <a:extLst>
                  <a:ext uri="{0D108BD9-81ED-4DB2-BD59-A6C34878D82A}">
                    <a16:rowId xmlns:a16="http://schemas.microsoft.com/office/drawing/2014/main" val="1250316774"/>
                  </a:ext>
                </a:extLst>
              </a:tr>
              <a:tr h="361516">
                <a:tc>
                  <a:txBody>
                    <a:bodyPr/>
                    <a:lstStyle/>
                    <a:p>
                      <a:pPr lvl="0" algn="ctr" rtl="0">
                        <a:buNone/>
                      </a:pPr>
                      <a:r>
                        <a:rPr lang="pt-BR" sz="900">
                          <a:effectLst/>
                        </a:rPr>
                        <a:t>Perda operacional​</a:t>
                      </a:r>
                      <a:endParaRPr lang="pt-BR" sz="900"/>
                    </a:p>
                  </a:txBody>
                  <a:tcPr/>
                </a:tc>
                <a:tc>
                  <a:txBody>
                    <a:bodyPr/>
                    <a:lstStyle/>
                    <a:p>
                      <a:pPr lvl="0" algn="ctr" rtl="0">
                        <a:buNone/>
                      </a:pPr>
                      <a:r>
                        <a:rPr lang="pt-BR" sz="900">
                          <a:effectLst/>
                        </a:rPr>
                        <a:t>Complexidade das entregas​</a:t>
                      </a:r>
                      <a:endParaRPr lang="pt-BR" sz="900"/>
                    </a:p>
                  </a:txBody>
                  <a:tcPr/>
                </a:tc>
                <a:tc>
                  <a:txBody>
                    <a:bodyPr/>
                    <a:lstStyle/>
                    <a:p>
                      <a:pPr lvl="0" algn="ctr" rtl="0">
                        <a:buNone/>
                      </a:pPr>
                      <a:r>
                        <a:rPr lang="pt-BR" sz="900">
                          <a:effectLst/>
                        </a:rPr>
                        <a:t>Complexidade mensal: relação esforço X entregas​</a:t>
                      </a:r>
                      <a:endParaRPr lang="pt-BR" sz="900"/>
                    </a:p>
                  </a:txBody>
                  <a:tcPr/>
                </a:tc>
                <a:extLst>
                  <a:ext uri="{0D108BD9-81ED-4DB2-BD59-A6C34878D82A}">
                    <a16:rowId xmlns:a16="http://schemas.microsoft.com/office/drawing/2014/main" val="1133178579"/>
                  </a:ext>
                </a:extLst>
              </a:tr>
              <a:tr h="361516">
                <a:tc>
                  <a:txBody>
                    <a:bodyPr/>
                    <a:lstStyle/>
                    <a:p>
                      <a:pPr lvl="0" algn="ctr" rtl="0">
                        <a:buNone/>
                      </a:pPr>
                      <a:r>
                        <a:rPr lang="pt-BR" sz="900">
                          <a:effectLst/>
                        </a:rPr>
                        <a:t>Idade média​</a:t>
                      </a:r>
                      <a:endParaRPr lang="pt-BR" sz="900"/>
                    </a:p>
                  </a:txBody>
                  <a:tcPr/>
                </a:tc>
                <a:tc>
                  <a:txBody>
                    <a:bodyPr/>
                    <a:lstStyle/>
                    <a:p>
                      <a:pPr lvl="0" algn="ctr" rtl="0">
                        <a:buNone/>
                      </a:pPr>
                      <a:r>
                        <a:rPr lang="pt-BR" sz="900">
                          <a:effectLst/>
                        </a:rPr>
                        <a:t>Média de resultados diários das entregas​</a:t>
                      </a:r>
                      <a:endParaRPr lang="pt-BR" sz="900"/>
                    </a:p>
                  </a:txBody>
                  <a:tcPr/>
                </a:tc>
                <a:tc>
                  <a:txBody>
                    <a:bodyPr/>
                    <a:lstStyle/>
                    <a:p>
                      <a:pPr lvl="0" algn="ctr" rtl="0">
                        <a:buNone/>
                      </a:pPr>
                      <a:r>
                        <a:rPr lang="pt-BR" sz="900">
                          <a:effectLst/>
                        </a:rPr>
                        <a:t>Principais entregas por Cadeia de Valor​</a:t>
                      </a:r>
                      <a:endParaRPr lang="pt-BR" sz="900"/>
                    </a:p>
                  </a:txBody>
                  <a:tcPr/>
                </a:tc>
                <a:extLst>
                  <a:ext uri="{0D108BD9-81ED-4DB2-BD59-A6C34878D82A}">
                    <a16:rowId xmlns:a16="http://schemas.microsoft.com/office/drawing/2014/main" val="3628692530"/>
                  </a:ext>
                </a:extLst>
              </a:tr>
              <a:tr h="361516">
                <a:tc>
                  <a:txBody>
                    <a:bodyPr/>
                    <a:lstStyle/>
                    <a:p>
                      <a:pPr lvl="0" algn="ctr" rtl="0">
                        <a:buNone/>
                      </a:pPr>
                      <a:r>
                        <a:rPr lang="pt-BR" sz="900">
                          <a:effectLst/>
                        </a:rPr>
                        <a:t>Quantidade de entregas da unidade​</a:t>
                      </a:r>
                      <a:endParaRPr lang="pt-BR" sz="900"/>
                    </a:p>
                  </a:txBody>
                  <a:tcPr/>
                </a:tc>
                <a:tc>
                  <a:txBody>
                    <a:bodyPr/>
                    <a:lstStyle/>
                    <a:p>
                      <a:pPr lvl="0" algn="ctr" rtl="0">
                        <a:buNone/>
                      </a:pPr>
                      <a:r>
                        <a:rPr lang="pt-BR" sz="900">
                          <a:effectLst/>
                        </a:rPr>
                        <a:t>Quantidade total de resultados das entregas​</a:t>
                      </a:r>
                      <a:endParaRPr lang="pt-BR" sz="900"/>
                    </a:p>
                  </a:txBody>
                  <a:tcPr/>
                </a:tc>
                <a:tc>
                  <a:txBody>
                    <a:bodyPr/>
                    <a:lstStyle/>
                    <a:p>
                      <a:pPr lvl="0" algn="ctr" rtl="0">
                        <a:buNone/>
                      </a:pPr>
                      <a:r>
                        <a:rPr lang="pt-BR" sz="900">
                          <a:effectLst/>
                        </a:rPr>
                        <a:t>Ausências que impactam na produtividade​</a:t>
                      </a:r>
                      <a:endParaRPr lang="pt-BR" sz="900"/>
                    </a:p>
                  </a:txBody>
                  <a:tcPr/>
                </a:tc>
                <a:extLst>
                  <a:ext uri="{0D108BD9-81ED-4DB2-BD59-A6C34878D82A}">
                    <a16:rowId xmlns:a16="http://schemas.microsoft.com/office/drawing/2014/main" val="3013020928"/>
                  </a:ext>
                </a:extLst>
              </a:tr>
              <a:tr h="361516">
                <a:tc>
                  <a:txBody>
                    <a:bodyPr/>
                    <a:lstStyle/>
                    <a:p>
                      <a:pPr lvl="0" algn="ctr" rtl="0">
                        <a:buNone/>
                      </a:pPr>
                      <a:r>
                        <a:rPr lang="pt-BR" sz="900">
                          <a:effectLst/>
                        </a:rPr>
                        <a:t>Pirâmide etária​</a:t>
                      </a:r>
                      <a:endParaRPr lang="pt-BR" sz="900"/>
                    </a:p>
                  </a:txBody>
                  <a:tcPr/>
                </a:tc>
                <a:tc>
                  <a:txBody>
                    <a:bodyPr/>
                    <a:lstStyle/>
                    <a:p>
                      <a:pPr lvl="0" algn="ctr" rtl="0">
                        <a:buNone/>
                      </a:pPr>
                      <a:r>
                        <a:rPr lang="pt-BR" sz="900">
                          <a:effectLst/>
                        </a:rPr>
                        <a:t>Carga horária semanal média​</a:t>
                      </a:r>
                      <a:endParaRPr lang="pt-BR" sz="900"/>
                    </a:p>
                  </a:txBody>
                  <a:tcPr/>
                </a:tc>
                <a:tc>
                  <a:txBody>
                    <a:bodyPr/>
                    <a:lstStyle/>
                    <a:p>
                      <a:pPr lvl="0" algn="ctr" rtl="0">
                        <a:buNone/>
                      </a:pPr>
                      <a:r>
                        <a:rPr lang="pt-BR" sz="900">
                          <a:effectLst/>
                        </a:rPr>
                        <a:t>Total de horas da equipe dado o índice de tempo produtivo​</a:t>
                      </a:r>
                      <a:endParaRPr lang="pt-BR" sz="900"/>
                    </a:p>
                  </a:txBody>
                  <a:tcPr/>
                </a:tc>
                <a:extLst>
                  <a:ext uri="{0D108BD9-81ED-4DB2-BD59-A6C34878D82A}">
                    <a16:rowId xmlns:a16="http://schemas.microsoft.com/office/drawing/2014/main" val="2543951347"/>
                  </a:ext>
                </a:extLst>
              </a:tr>
              <a:tr h="225946">
                <a:tc>
                  <a:txBody>
                    <a:bodyPr/>
                    <a:lstStyle/>
                    <a:p>
                      <a:pPr lvl="0" algn="ctr" rtl="0">
                        <a:buNone/>
                      </a:pPr>
                      <a:r>
                        <a:rPr lang="pt-BR" sz="900">
                          <a:effectLst/>
                        </a:rPr>
                        <a:t>Vínculos​</a:t>
                      </a:r>
                      <a:endParaRPr lang="pt-BR" sz="900"/>
                    </a:p>
                  </a:txBody>
                  <a:tcPr/>
                </a:tc>
                <a:tc>
                  <a:txBody>
                    <a:bodyPr/>
                    <a:lstStyle/>
                    <a:p>
                      <a:pPr lvl="0" algn="ctr" rtl="0">
                        <a:buNone/>
                      </a:pPr>
                      <a:r>
                        <a:rPr lang="pt-BR" sz="900">
                          <a:effectLst/>
                        </a:rPr>
                        <a:t>Absenteísmo​</a:t>
                      </a:r>
                      <a:endParaRPr lang="pt-BR" sz="900"/>
                    </a:p>
                  </a:txBody>
                  <a:tcPr/>
                </a:tc>
                <a:tc>
                  <a:txBody>
                    <a:bodyPr/>
                    <a:lstStyle/>
                    <a:p>
                      <a:pPr lvl="0" algn="ctr" rtl="0">
                        <a:buNone/>
                      </a:pPr>
                      <a:r>
                        <a:rPr lang="pt-BR" sz="900">
                          <a:effectLst/>
                        </a:rPr>
                        <a:t>Capacidade produtiva​</a:t>
                      </a:r>
                      <a:endParaRPr lang="pt-BR" sz="900"/>
                    </a:p>
                  </a:txBody>
                  <a:tcPr/>
                </a:tc>
                <a:extLst>
                  <a:ext uri="{0D108BD9-81ED-4DB2-BD59-A6C34878D82A}">
                    <a16:rowId xmlns:a16="http://schemas.microsoft.com/office/drawing/2014/main" val="4136439772"/>
                  </a:ext>
                </a:extLst>
              </a:tr>
              <a:tr h="361516">
                <a:tc>
                  <a:txBody>
                    <a:bodyPr/>
                    <a:lstStyle/>
                    <a:p>
                      <a:pPr lvl="0" algn="ctr" rtl="0">
                        <a:buNone/>
                      </a:pPr>
                      <a:r>
                        <a:rPr lang="pt-BR" sz="900">
                          <a:effectLst/>
                        </a:rPr>
                        <a:t>Entregas que mais demandam esforços​</a:t>
                      </a:r>
                      <a:endParaRPr lang="pt-BR" sz="900"/>
                    </a:p>
                  </a:txBody>
                  <a:tcPr/>
                </a:tc>
                <a:tc>
                  <a:txBody>
                    <a:bodyPr/>
                    <a:lstStyle/>
                    <a:p>
                      <a:pPr lvl="0" algn="ctr" rtl="0">
                        <a:buNone/>
                      </a:pPr>
                      <a:r>
                        <a:rPr lang="pt-BR" sz="900">
                          <a:effectLst/>
                        </a:rPr>
                        <a:t>Escolaridade do cargo​</a:t>
                      </a:r>
                      <a:endParaRPr lang="pt-BR" sz="900"/>
                    </a:p>
                  </a:txBody>
                  <a:tcPr/>
                </a:tc>
                <a:tc>
                  <a:txBody>
                    <a:bodyPr/>
                    <a:lstStyle/>
                    <a:p>
                      <a:pPr lvl="0" algn="ctr" rtl="0">
                        <a:buNone/>
                      </a:pPr>
                      <a:r>
                        <a:rPr lang="pt-BR" sz="900">
                          <a:effectLst/>
                        </a:rPr>
                        <a:t>Metas, resultados e demanda reprimida​</a:t>
                      </a:r>
                      <a:endParaRPr lang="pt-BR" sz="900"/>
                    </a:p>
                  </a:txBody>
                  <a:tcPr/>
                </a:tc>
                <a:extLst>
                  <a:ext uri="{0D108BD9-81ED-4DB2-BD59-A6C34878D82A}">
                    <a16:rowId xmlns:a16="http://schemas.microsoft.com/office/drawing/2014/main" val="3749064203"/>
                  </a:ext>
                </a:extLst>
              </a:tr>
              <a:tr h="225946">
                <a:tc>
                  <a:txBody>
                    <a:bodyPr/>
                    <a:lstStyle/>
                    <a:p>
                      <a:pPr lvl="0" algn="ctr" rtl="0">
                        <a:buNone/>
                      </a:pPr>
                      <a:r>
                        <a:rPr lang="pt-BR" sz="900">
                          <a:effectLst/>
                        </a:rPr>
                        <a:t>Ausências​</a:t>
                      </a:r>
                      <a:endParaRPr lang="pt-BR" sz="900"/>
                    </a:p>
                  </a:txBody>
                  <a:tcPr/>
                </a:tc>
                <a:tc>
                  <a:txBody>
                    <a:bodyPr/>
                    <a:lstStyle/>
                    <a:p>
                      <a:pPr lvl="0" algn="ctr" rtl="0">
                        <a:buNone/>
                      </a:pPr>
                      <a:r>
                        <a:rPr lang="pt-BR" sz="900">
                          <a:effectLst/>
                        </a:rPr>
                        <a:t>Escolaridade​</a:t>
                      </a:r>
                      <a:endParaRPr lang="pt-BR" sz="900"/>
                    </a:p>
                  </a:txBody>
                  <a:tcPr/>
                </a:tc>
                <a:tc>
                  <a:txBody>
                    <a:bodyPr/>
                    <a:lstStyle/>
                    <a:p>
                      <a:pPr lvl="0" algn="ctr" rtl="0">
                        <a:buNone/>
                      </a:pPr>
                      <a:r>
                        <a:rPr lang="pt-BR" sz="900">
                          <a:effectLst/>
                        </a:rPr>
                        <a:t>Abono permanência​</a:t>
                      </a:r>
                      <a:endParaRPr lang="pt-BR" sz="900"/>
                    </a:p>
                  </a:txBody>
                  <a:tcPr/>
                </a:tc>
                <a:extLst>
                  <a:ext uri="{0D108BD9-81ED-4DB2-BD59-A6C34878D82A}">
                    <a16:rowId xmlns:a16="http://schemas.microsoft.com/office/drawing/2014/main" val="309169635"/>
                  </a:ext>
                </a:extLst>
              </a:tr>
              <a:tr h="225946">
                <a:tc>
                  <a:txBody>
                    <a:bodyPr/>
                    <a:lstStyle/>
                    <a:p>
                      <a:pPr lvl="0" algn="ctr" rtl="0">
                        <a:buNone/>
                      </a:pPr>
                      <a:r>
                        <a:rPr lang="pt-BR" sz="900">
                          <a:effectLst/>
                        </a:rPr>
                        <a:t>Situação funcional​</a:t>
                      </a:r>
                      <a:endParaRPr lang="pt-BR" sz="900"/>
                    </a:p>
                  </a:txBody>
                  <a:tcPr/>
                </a:tc>
                <a:tc>
                  <a:txBody>
                    <a:bodyPr/>
                    <a:lstStyle/>
                    <a:p>
                      <a:pPr lvl="0" algn="ctr" rtl="0">
                        <a:buNone/>
                      </a:pPr>
                      <a:r>
                        <a:rPr lang="pt-BR" sz="900">
                          <a:effectLst/>
                        </a:rPr>
                        <a:t>Horas de férias​</a:t>
                      </a:r>
                      <a:endParaRPr lang="pt-BR" sz="900"/>
                    </a:p>
                  </a:txBody>
                  <a:tcPr/>
                </a:tc>
                <a:tc>
                  <a:txBody>
                    <a:bodyPr/>
                    <a:lstStyle/>
                    <a:p>
                      <a:pPr lvl="0" algn="ctr" rtl="0">
                        <a:buNone/>
                      </a:pPr>
                      <a:r>
                        <a:rPr lang="pt-BR" sz="900">
                          <a:effectLst/>
                        </a:rPr>
                        <a:t>Cadeia de valor do Estado​</a:t>
                      </a:r>
                      <a:endParaRPr lang="pt-BR" sz="900"/>
                    </a:p>
                  </a:txBody>
                  <a:tcPr/>
                </a:tc>
                <a:extLst>
                  <a:ext uri="{0D108BD9-81ED-4DB2-BD59-A6C34878D82A}">
                    <a16:rowId xmlns:a16="http://schemas.microsoft.com/office/drawing/2014/main" val="3058648836"/>
                  </a:ext>
                </a:extLst>
              </a:tr>
              <a:tr h="225946">
                <a:tc>
                  <a:txBody>
                    <a:bodyPr/>
                    <a:lstStyle/>
                    <a:p>
                      <a:pPr lvl="0" algn="ctr" rtl="0">
                        <a:buNone/>
                      </a:pPr>
                      <a:r>
                        <a:rPr lang="pt-BR" sz="900">
                          <a:effectLst/>
                        </a:rPr>
                        <a:t>Banco de entrega exportável​</a:t>
                      </a:r>
                      <a:endParaRPr lang="pt-BR" sz="900"/>
                    </a:p>
                  </a:txBody>
                  <a:tcPr/>
                </a:tc>
                <a:tc>
                  <a:txBody>
                    <a:bodyPr/>
                    <a:lstStyle/>
                    <a:p>
                      <a:pPr lvl="0" algn="ctr" rtl="0">
                        <a:buNone/>
                      </a:pPr>
                      <a:r>
                        <a:rPr lang="pt-BR" sz="900">
                          <a:effectLst/>
                        </a:rPr>
                        <a:t>​</a:t>
                      </a:r>
                      <a:endParaRPr lang="pt-BR" sz="900" b="1">
                        <a:effectLst/>
                        <a:latin typeface="Calibri"/>
                      </a:endParaRPr>
                    </a:p>
                  </a:txBody>
                  <a:tcPr/>
                </a:tc>
                <a:tc>
                  <a:txBody>
                    <a:bodyPr/>
                    <a:lstStyle/>
                    <a:p>
                      <a:pPr lvl="0" algn="ctr" rtl="0">
                        <a:buNone/>
                      </a:pPr>
                      <a:r>
                        <a:rPr lang="pt-BR" sz="900">
                          <a:effectLst/>
                        </a:rPr>
                        <a:t>​</a:t>
                      </a:r>
                      <a:endParaRPr lang="pt-BR" sz="900" b="1">
                        <a:effectLst/>
                        <a:latin typeface="Calibri"/>
                      </a:endParaRPr>
                    </a:p>
                  </a:txBody>
                  <a:tcPr/>
                </a:tc>
                <a:extLst>
                  <a:ext uri="{0D108BD9-81ED-4DB2-BD59-A6C34878D82A}">
                    <a16:rowId xmlns:a16="http://schemas.microsoft.com/office/drawing/2014/main" val="4049249847"/>
                  </a:ext>
                </a:extLst>
              </a:tr>
            </a:tbl>
          </a:graphicData>
        </a:graphic>
      </p:graphicFrame>
      <p:sp>
        <p:nvSpPr>
          <p:cNvPr id="3" name="CaixaDeTexto 2">
            <a:extLst>
              <a:ext uri="{FF2B5EF4-FFF2-40B4-BE49-F238E27FC236}">
                <a16:creationId xmlns:a16="http://schemas.microsoft.com/office/drawing/2014/main" id="{F97038DD-EE42-4060-2A5D-468684CA7FAA}"/>
              </a:ext>
            </a:extLst>
          </p:cNvPr>
          <p:cNvSpPr txBox="1"/>
          <p:nvPr/>
        </p:nvSpPr>
        <p:spPr>
          <a:xfrm>
            <a:off x="685562" y="255846"/>
            <a:ext cx="8491817" cy="63094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pt-BR" sz="3500" b="1">
                <a:solidFill>
                  <a:srgbClr val="0070C0"/>
                </a:solidFill>
                <a:latin typeface="Calibri "/>
                <a:cs typeface="Calibri Light"/>
              </a:rPr>
              <a:t>Resultados </a:t>
            </a:r>
          </a:p>
        </p:txBody>
      </p:sp>
      <p:sp>
        <p:nvSpPr>
          <p:cNvPr id="5" name="CaixaDeTexto 4">
            <a:extLst>
              <a:ext uri="{FF2B5EF4-FFF2-40B4-BE49-F238E27FC236}">
                <a16:creationId xmlns:a16="http://schemas.microsoft.com/office/drawing/2014/main" id="{ADFA70F6-572F-0C94-2481-AC515B847B67}"/>
              </a:ext>
            </a:extLst>
          </p:cNvPr>
          <p:cNvSpPr txBox="1"/>
          <p:nvPr/>
        </p:nvSpPr>
        <p:spPr>
          <a:xfrm>
            <a:off x="565745" y="2477360"/>
            <a:ext cx="5262462" cy="1384995"/>
          </a:xfrm>
          <a:prstGeom prst="rect">
            <a:avLst/>
          </a:prstGeom>
          <a:noFill/>
        </p:spPr>
        <p:txBody>
          <a:bodyPr wrap="square" lIns="91440" tIns="45720" rIns="91440" bIns="45720" anchor="t">
            <a:spAutoFit/>
          </a:bodyPr>
          <a:lstStyle/>
          <a:p>
            <a:pPr marL="285750" indent="-285750" algn="just">
              <a:buFont typeface="Wingdings"/>
              <a:buChar char="ü"/>
            </a:pPr>
            <a:r>
              <a:rPr lang="pt-BR" sz="1800" b="0" i="0" u="none" strike="noStrike" noProof="0">
                <a:solidFill>
                  <a:srgbClr val="2B2F3C"/>
                </a:solidFill>
              </a:rPr>
              <a:t>Sistema de Dimensionamento de Pessoas – SISDIP</a:t>
            </a:r>
            <a:r>
              <a:rPr lang="pt-BR">
                <a:solidFill>
                  <a:srgbClr val="2B2F3C"/>
                </a:solidFill>
              </a:rPr>
              <a:t>  em produção e em uso por 76 órgãos.</a:t>
            </a:r>
            <a:endParaRPr lang="pt-BR" sz="1800" b="0" i="0" u="none" strike="noStrike" noProof="0">
              <a:solidFill>
                <a:srgbClr val="2B2F3C"/>
              </a:solidFill>
            </a:endParaRPr>
          </a:p>
          <a:p>
            <a:pPr marL="742950" lvl="1" indent="-285750" algn="just">
              <a:buFont typeface="Arial" panose="020B0604020202020204" pitchFamily="34" charset="0"/>
              <a:buChar char="•"/>
            </a:pPr>
            <a:r>
              <a:rPr lang="pt-BR" sz="1600" b="0" i="0" u="none" strike="noStrike" noProof="0">
                <a:solidFill>
                  <a:srgbClr val="2B2F3C"/>
                </a:solidFill>
              </a:rPr>
              <a:t>Integrações</a:t>
            </a:r>
            <a:r>
              <a:rPr lang="pt-BR" sz="1600">
                <a:solidFill>
                  <a:srgbClr val="2B2F3C"/>
                </a:solidFill>
              </a:rPr>
              <a:t> </a:t>
            </a:r>
            <a:r>
              <a:rPr lang="pt-BR" sz="1600" err="1">
                <a:solidFill>
                  <a:srgbClr val="2B2F3C"/>
                </a:solidFill>
              </a:rPr>
              <a:t>Siape</a:t>
            </a:r>
            <a:r>
              <a:rPr lang="pt-BR" sz="1600">
                <a:solidFill>
                  <a:srgbClr val="2B2F3C"/>
                </a:solidFill>
              </a:rPr>
              <a:t>, </a:t>
            </a:r>
            <a:r>
              <a:rPr lang="pt-BR" sz="1600" err="1">
                <a:solidFill>
                  <a:srgbClr val="2B2F3C"/>
                </a:solidFill>
              </a:rPr>
              <a:t>GovBr</a:t>
            </a:r>
            <a:r>
              <a:rPr lang="pt-BR" sz="1600" b="0" i="0" u="none" strike="noStrike" noProof="0">
                <a:solidFill>
                  <a:srgbClr val="2B2F3C"/>
                </a:solidFill>
              </a:rPr>
              <a:t> / Web</a:t>
            </a:r>
            <a:endParaRPr lang="pt-BR" sz="1600" b="0" i="0" u="none" strike="noStrike" noProof="0">
              <a:solidFill>
                <a:srgbClr val="2B2F3C"/>
              </a:solidFill>
              <a:ea typeface="Calibri"/>
              <a:cs typeface="Calibri"/>
            </a:endParaRPr>
          </a:p>
          <a:p>
            <a:pPr marL="742950" lvl="1" indent="-285750" algn="just">
              <a:buFont typeface="Arial" panose="020B0604020202020204" pitchFamily="34" charset="0"/>
              <a:buChar char="•"/>
            </a:pPr>
            <a:r>
              <a:rPr lang="pt-BR" sz="1600">
                <a:solidFill>
                  <a:srgbClr val="2B2F3C"/>
                </a:solidFill>
              </a:rPr>
              <a:t>Mantido pelo MGI </a:t>
            </a:r>
            <a:endParaRPr lang="pt-BR" sz="1600" b="0" i="0" u="none" strike="noStrike" noProof="0">
              <a:solidFill>
                <a:srgbClr val="2B2F3C"/>
              </a:solidFill>
              <a:ea typeface="Calibri"/>
              <a:cs typeface="Calibri"/>
            </a:endParaRPr>
          </a:p>
          <a:p>
            <a:pPr marL="742950" lvl="1" indent="-285750" algn="just">
              <a:buFont typeface="Arial" panose="020B0604020202020204" pitchFamily="34" charset="0"/>
              <a:buChar char="•"/>
            </a:pPr>
            <a:r>
              <a:rPr lang="pt-BR" sz="1600">
                <a:solidFill>
                  <a:srgbClr val="2B2F3C"/>
                </a:solidFill>
              </a:rPr>
              <a:t>Mais de 50 indicadores</a:t>
            </a:r>
            <a:endParaRPr lang="pt-BR" sz="1600" b="0" i="0" u="none" strike="noStrike" noProof="0">
              <a:solidFill>
                <a:srgbClr val="2B2F3C"/>
              </a:solidFill>
              <a:ea typeface="Calibri"/>
              <a:cs typeface="Calibri"/>
            </a:endParaRPr>
          </a:p>
        </p:txBody>
      </p:sp>
    </p:spTree>
    <p:extLst>
      <p:ext uri="{BB962C8B-B14F-4D97-AF65-F5344CB8AC3E}">
        <p14:creationId xmlns:p14="http://schemas.microsoft.com/office/powerpoint/2010/main" val="15690055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Conector Reto 5">
            <a:extLst>
              <a:ext uri="{FF2B5EF4-FFF2-40B4-BE49-F238E27FC236}">
                <a16:creationId xmlns:a16="http://schemas.microsoft.com/office/drawing/2014/main" id="{BADDC2DE-911A-4383-A9BD-6323F00F8EEA}"/>
              </a:ext>
            </a:extLst>
          </p:cNvPr>
          <p:cNvCxnSpPr/>
          <p:nvPr/>
        </p:nvCxnSpPr>
        <p:spPr>
          <a:xfrm>
            <a:off x="538202" y="754923"/>
            <a:ext cx="11245239" cy="36722"/>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7" name="CaixaDeTexto 6">
            <a:extLst>
              <a:ext uri="{FF2B5EF4-FFF2-40B4-BE49-F238E27FC236}">
                <a16:creationId xmlns:a16="http://schemas.microsoft.com/office/drawing/2014/main" id="{DAFF859C-AACA-4589-88F3-77B39CC40E84}"/>
              </a:ext>
            </a:extLst>
          </p:cNvPr>
          <p:cNvSpPr txBox="1"/>
          <p:nvPr/>
        </p:nvSpPr>
        <p:spPr>
          <a:xfrm>
            <a:off x="547383" y="91301"/>
            <a:ext cx="11236058" cy="1292662"/>
          </a:xfrm>
          <a:prstGeom prst="rect">
            <a:avLst/>
          </a:prstGeom>
          <a:noFill/>
        </p:spPr>
        <p:txBody>
          <a:bodyPr wrap="square" lIns="91440" tIns="45720" rIns="91440" bIns="45720" rtlCol="0" anchor="t">
            <a:spAutoFit/>
          </a:bodyPr>
          <a:lstStyle/>
          <a:p>
            <a:r>
              <a:rPr lang="pt-BR" sz="3500" b="1">
                <a:solidFill>
                  <a:srgbClr val="0070C0"/>
                </a:solidFill>
                <a:latin typeface="Calibri "/>
                <a:cs typeface="Calibri Light"/>
              </a:rPr>
              <a:t>Resultados</a:t>
            </a:r>
            <a:r>
              <a:rPr lang="pt-BR" sz="3500" b="1">
                <a:latin typeface="Calibri "/>
                <a:cs typeface="Calibri Light"/>
              </a:rPr>
              <a:t> </a:t>
            </a:r>
            <a:endParaRPr lang="pt-BR" sz="3500">
              <a:latin typeface="Calibri "/>
              <a:cs typeface="Calibri Light" panose="020F0302020204030204" pitchFamily="34" charset="0"/>
            </a:endParaRPr>
          </a:p>
          <a:p>
            <a:endParaRPr lang="pt-BR" sz="4300" b="1">
              <a:solidFill>
                <a:srgbClr val="0070C0"/>
              </a:solidFill>
              <a:latin typeface="Calibri "/>
              <a:cs typeface="Calibri Light"/>
            </a:endParaRPr>
          </a:p>
        </p:txBody>
      </p:sp>
      <p:sp>
        <p:nvSpPr>
          <p:cNvPr id="10" name="CaixaDeTexto 9">
            <a:extLst>
              <a:ext uri="{FF2B5EF4-FFF2-40B4-BE49-F238E27FC236}">
                <a16:creationId xmlns:a16="http://schemas.microsoft.com/office/drawing/2014/main" id="{20F3D6DB-DF43-4C2C-B105-A26A005B6696}"/>
              </a:ext>
            </a:extLst>
          </p:cNvPr>
          <p:cNvSpPr txBox="1"/>
          <p:nvPr/>
        </p:nvSpPr>
        <p:spPr>
          <a:xfrm>
            <a:off x="7906563" y="1452456"/>
            <a:ext cx="3523428" cy="2516073"/>
          </a:xfrm>
          <a:prstGeom prst="rect">
            <a:avLst/>
          </a:prstGeom>
          <a:noFill/>
        </p:spPr>
        <p:txBody>
          <a:bodyPr wrap="square" lIns="91440" tIns="45720" rIns="91440" bIns="45720" anchor="t">
            <a:spAutoFit/>
          </a:bodyPr>
          <a:lstStyle/>
          <a:p>
            <a:pPr marL="285750" indent="-285750" algn="just">
              <a:buFont typeface="Wingdings" panose="05000000000000000000" pitchFamily="2" charset="2"/>
              <a:buChar char="ü"/>
            </a:pPr>
            <a:endParaRPr lang="pt-BR" sz="1350">
              <a:solidFill>
                <a:srgbClr val="252423"/>
              </a:solidFill>
              <a:latin typeface="Calibri "/>
              <a:cs typeface="Arial"/>
            </a:endParaRPr>
          </a:p>
          <a:p>
            <a:pPr algn="just"/>
            <a:r>
              <a:rPr lang="pt-BR" sz="1200">
                <a:solidFill>
                  <a:srgbClr val="252423"/>
                </a:solidFill>
                <a:latin typeface="Calibri "/>
                <a:cs typeface="Arial"/>
              </a:rPr>
              <a:t>Banco de entregas da APF</a:t>
            </a:r>
          </a:p>
          <a:p>
            <a:pPr algn="just"/>
            <a:endParaRPr lang="pt-BR" sz="1200">
              <a:solidFill>
                <a:srgbClr val="252423"/>
              </a:solidFill>
              <a:latin typeface="Calibri "/>
              <a:cs typeface="Arial"/>
            </a:endParaRPr>
          </a:p>
          <a:p>
            <a:pPr marL="285750" indent="-285750" algn="just">
              <a:buFont typeface="Wingdings" panose="05000000000000000000" pitchFamily="2" charset="2"/>
              <a:buChar char="ü"/>
            </a:pPr>
            <a:r>
              <a:rPr lang="pt-BR" sz="1200">
                <a:solidFill>
                  <a:srgbClr val="252423"/>
                </a:solidFill>
                <a:latin typeface="Calibri "/>
                <a:cs typeface="Arial"/>
              </a:rPr>
              <a:t>Orientação do Órgão para entregas e resultados - PGD</a:t>
            </a:r>
            <a:endParaRPr lang="pt-BR" sz="1200">
              <a:solidFill>
                <a:srgbClr val="252423"/>
              </a:solidFill>
              <a:latin typeface="Calibri "/>
              <a:ea typeface="Calibri"/>
              <a:cs typeface="Arial"/>
            </a:endParaRPr>
          </a:p>
          <a:p>
            <a:pPr marL="285750" indent="-285750" algn="just">
              <a:buFont typeface="Wingdings" panose="05000000000000000000" pitchFamily="2" charset="2"/>
              <a:buChar char="ü"/>
            </a:pPr>
            <a:endParaRPr lang="pt-BR" sz="1200">
              <a:solidFill>
                <a:srgbClr val="252423"/>
              </a:solidFill>
              <a:latin typeface="Calibri "/>
              <a:ea typeface="Calibri"/>
              <a:cs typeface="Arial" panose="020B0604020202020204" pitchFamily="34" charset="0"/>
            </a:endParaRPr>
          </a:p>
          <a:p>
            <a:pPr marL="285750" indent="-285750" algn="just">
              <a:buFont typeface="Wingdings" panose="05000000000000000000" pitchFamily="2" charset="2"/>
              <a:buChar char="ü"/>
            </a:pPr>
            <a:r>
              <a:rPr lang="pt-BR" sz="1200">
                <a:solidFill>
                  <a:srgbClr val="252423"/>
                </a:solidFill>
                <a:latin typeface="Calibri "/>
                <a:cs typeface="Arial"/>
              </a:rPr>
              <a:t>Direcionamento das ações de capacitação</a:t>
            </a:r>
          </a:p>
          <a:p>
            <a:pPr algn="just"/>
            <a:endParaRPr lang="pt-BR" sz="1200">
              <a:solidFill>
                <a:srgbClr val="252423"/>
              </a:solidFill>
              <a:latin typeface="Calibri "/>
              <a:ea typeface="Calibri"/>
              <a:cs typeface="Arial" panose="020B0604020202020204" pitchFamily="34" charset="0"/>
            </a:endParaRPr>
          </a:p>
          <a:p>
            <a:pPr marL="285750" indent="-285750" algn="just">
              <a:buFont typeface="Wingdings" panose="05000000000000000000" pitchFamily="2" charset="2"/>
              <a:buChar char="ü"/>
            </a:pPr>
            <a:r>
              <a:rPr lang="pt-BR" sz="1200">
                <a:solidFill>
                  <a:srgbClr val="252423"/>
                </a:solidFill>
                <a:latin typeface="Calibri "/>
                <a:cs typeface="Arial"/>
              </a:rPr>
              <a:t>Identificar atividades passíveis de serem automatizadas</a:t>
            </a:r>
            <a:endParaRPr lang="pt-BR" sz="1200">
              <a:solidFill>
                <a:srgbClr val="252423"/>
              </a:solidFill>
              <a:latin typeface="Calibri "/>
              <a:ea typeface="Calibri"/>
              <a:cs typeface="Arial"/>
            </a:endParaRPr>
          </a:p>
          <a:p>
            <a:pPr algn="just"/>
            <a:endParaRPr lang="pt-BR" sz="1200">
              <a:solidFill>
                <a:srgbClr val="252423"/>
              </a:solidFill>
              <a:latin typeface="Calibri "/>
              <a:ea typeface="Calibri"/>
              <a:cs typeface="Arial" panose="020B0604020202020204" pitchFamily="34" charset="0"/>
            </a:endParaRPr>
          </a:p>
          <a:p>
            <a:pPr marL="285750" indent="-285750" algn="just">
              <a:buFont typeface="Wingdings" panose="05000000000000000000" pitchFamily="2" charset="2"/>
              <a:buChar char="ü"/>
            </a:pPr>
            <a:r>
              <a:rPr lang="pt-BR" sz="1200">
                <a:solidFill>
                  <a:srgbClr val="252423"/>
                </a:solidFill>
                <a:latin typeface="Calibri "/>
                <a:cs typeface="Arial"/>
              </a:rPr>
              <a:t>Identificar se as atividades estão de acordo com o “negócio” da área</a:t>
            </a:r>
            <a:endParaRPr lang="pt-BR" sz="1200">
              <a:latin typeface="Calibri "/>
              <a:ea typeface="Calibri" panose="020F0502020204030204"/>
              <a:cs typeface="Arial"/>
            </a:endParaRPr>
          </a:p>
        </p:txBody>
      </p:sp>
      <p:pic>
        <p:nvPicPr>
          <p:cNvPr id="3" name="Imagem 7" descr="Gráfico, Gráfico de barras&#10;&#10;Descrição gerada automaticamente">
            <a:extLst>
              <a:ext uri="{FF2B5EF4-FFF2-40B4-BE49-F238E27FC236}">
                <a16:creationId xmlns:a16="http://schemas.microsoft.com/office/drawing/2014/main" id="{4D638367-A0C4-825E-BBBA-24323DB63E93}"/>
              </a:ext>
            </a:extLst>
          </p:cNvPr>
          <p:cNvPicPr>
            <a:picLocks noChangeAspect="1"/>
          </p:cNvPicPr>
          <p:nvPr/>
        </p:nvPicPr>
        <p:blipFill>
          <a:blip r:embed="rId2"/>
          <a:stretch>
            <a:fillRect/>
          </a:stretch>
        </p:blipFill>
        <p:spPr>
          <a:xfrm>
            <a:off x="550298" y="1311433"/>
            <a:ext cx="7229903" cy="3497453"/>
          </a:xfrm>
          <a:prstGeom prst="rect">
            <a:avLst/>
          </a:prstGeom>
        </p:spPr>
      </p:pic>
    </p:spTree>
    <p:extLst>
      <p:ext uri="{BB962C8B-B14F-4D97-AF65-F5344CB8AC3E}">
        <p14:creationId xmlns:p14="http://schemas.microsoft.com/office/powerpoint/2010/main" val="19273798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7BBB29FC-AE4A-4D29-B6A7-576E59FFE4B2}"/>
              </a:ext>
            </a:extLst>
          </p:cNvPr>
          <p:cNvSpPr txBox="1"/>
          <p:nvPr/>
        </p:nvSpPr>
        <p:spPr>
          <a:xfrm>
            <a:off x="9144000" y="1102489"/>
            <a:ext cx="2621079" cy="323165"/>
          </a:xfrm>
          <a:prstGeom prst="rect">
            <a:avLst/>
          </a:prstGeom>
          <a:noFill/>
        </p:spPr>
        <p:txBody>
          <a:bodyPr wrap="square" lIns="91440" tIns="45720" rIns="91440" bIns="45720" rtlCol="0" anchor="t">
            <a:spAutoFit/>
          </a:bodyPr>
          <a:lstStyle/>
          <a:p>
            <a:pPr algn="just"/>
            <a:endParaRPr lang="pt-BR" sz="1500" b="1">
              <a:solidFill>
                <a:srgbClr val="0070C0"/>
              </a:solidFill>
              <a:cs typeface="Calibri"/>
            </a:endParaRPr>
          </a:p>
        </p:txBody>
      </p:sp>
      <p:cxnSp>
        <p:nvCxnSpPr>
          <p:cNvPr id="6" name="Conector Reto 5">
            <a:extLst>
              <a:ext uri="{FF2B5EF4-FFF2-40B4-BE49-F238E27FC236}">
                <a16:creationId xmlns:a16="http://schemas.microsoft.com/office/drawing/2014/main" id="{BADDC2DE-911A-4383-A9BD-6323F00F8EEA}"/>
              </a:ext>
            </a:extLst>
          </p:cNvPr>
          <p:cNvCxnSpPr/>
          <p:nvPr/>
        </p:nvCxnSpPr>
        <p:spPr>
          <a:xfrm>
            <a:off x="565745" y="1061851"/>
            <a:ext cx="1114425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7" name="CaixaDeTexto 6">
            <a:extLst>
              <a:ext uri="{FF2B5EF4-FFF2-40B4-BE49-F238E27FC236}">
                <a16:creationId xmlns:a16="http://schemas.microsoft.com/office/drawing/2014/main" id="{DAFF859C-AACA-4589-88F3-77B39CC40E84}"/>
              </a:ext>
            </a:extLst>
          </p:cNvPr>
          <p:cNvSpPr txBox="1"/>
          <p:nvPr/>
        </p:nvSpPr>
        <p:spPr>
          <a:xfrm>
            <a:off x="565745" y="232979"/>
            <a:ext cx="10575046" cy="1461939"/>
          </a:xfrm>
          <a:prstGeom prst="rect">
            <a:avLst/>
          </a:prstGeom>
          <a:noFill/>
        </p:spPr>
        <p:txBody>
          <a:bodyPr wrap="square" lIns="91440" tIns="45720" rIns="91440" bIns="45720" rtlCol="0" anchor="t">
            <a:spAutoFit/>
          </a:bodyPr>
          <a:lstStyle/>
          <a:p>
            <a:r>
              <a:rPr lang="pt-BR" sz="3500" b="1">
                <a:solidFill>
                  <a:srgbClr val="0070C0"/>
                </a:solidFill>
                <a:latin typeface="Calibri "/>
                <a:cs typeface="Calibri Light"/>
              </a:rPr>
              <a:t>Resultados </a:t>
            </a:r>
            <a:r>
              <a:rPr lang="pt-BR" sz="4400" b="1">
                <a:latin typeface="Calibri "/>
                <a:cs typeface="Calibri Light"/>
              </a:rPr>
              <a:t> </a:t>
            </a:r>
            <a:endParaRPr lang="pt-BR" sz="4400">
              <a:latin typeface="Calibri "/>
              <a:cs typeface="Calibri Light" panose="020F0302020204030204" pitchFamily="34" charset="0"/>
            </a:endParaRPr>
          </a:p>
          <a:p>
            <a:endParaRPr lang="pt-BR" sz="4500" b="1">
              <a:solidFill>
                <a:srgbClr val="0070C0"/>
              </a:solidFill>
              <a:latin typeface="Calibri "/>
              <a:cs typeface="Calibri Light"/>
            </a:endParaRPr>
          </a:p>
        </p:txBody>
      </p:sp>
      <p:pic>
        <p:nvPicPr>
          <p:cNvPr id="5" name="Imagem 4">
            <a:extLst>
              <a:ext uri="{FF2B5EF4-FFF2-40B4-BE49-F238E27FC236}">
                <a16:creationId xmlns:a16="http://schemas.microsoft.com/office/drawing/2014/main" id="{93E20FFC-88C0-59C5-3F92-0D5D21547D38}"/>
              </a:ext>
            </a:extLst>
          </p:cNvPr>
          <p:cNvPicPr>
            <a:picLocks noChangeAspect="1"/>
          </p:cNvPicPr>
          <p:nvPr/>
        </p:nvPicPr>
        <p:blipFill>
          <a:blip r:embed="rId2"/>
          <a:stretch>
            <a:fillRect/>
          </a:stretch>
        </p:blipFill>
        <p:spPr>
          <a:xfrm>
            <a:off x="565745" y="1425654"/>
            <a:ext cx="7721569" cy="4370495"/>
          </a:xfrm>
          <a:prstGeom prst="rect">
            <a:avLst/>
          </a:prstGeom>
        </p:spPr>
      </p:pic>
      <p:graphicFrame>
        <p:nvGraphicFramePr>
          <p:cNvPr id="3" name="Tabela 7">
            <a:extLst>
              <a:ext uri="{FF2B5EF4-FFF2-40B4-BE49-F238E27FC236}">
                <a16:creationId xmlns:a16="http://schemas.microsoft.com/office/drawing/2014/main" id="{39E478B9-617B-A6BA-60D4-12256F9E442B}"/>
              </a:ext>
            </a:extLst>
          </p:cNvPr>
          <p:cNvGraphicFramePr>
            <a:graphicFrameLocks noGrp="1"/>
          </p:cNvGraphicFramePr>
          <p:nvPr/>
        </p:nvGraphicFramePr>
        <p:xfrm>
          <a:off x="8747960" y="1503771"/>
          <a:ext cx="2962035" cy="3905232"/>
        </p:xfrm>
        <a:graphic>
          <a:graphicData uri="http://schemas.openxmlformats.org/drawingml/2006/table">
            <a:tbl>
              <a:tblPr firstRow="1" bandRow="1">
                <a:tableStyleId>{BC89EF96-8CEA-46FF-86C4-4CE0E7609802}</a:tableStyleId>
              </a:tblPr>
              <a:tblGrid>
                <a:gridCol w="2962035">
                  <a:extLst>
                    <a:ext uri="{9D8B030D-6E8A-4147-A177-3AD203B41FA5}">
                      <a16:colId xmlns:a16="http://schemas.microsoft.com/office/drawing/2014/main" val="3062242367"/>
                    </a:ext>
                  </a:extLst>
                </a:gridCol>
              </a:tblGrid>
              <a:tr h="3905232">
                <a:tc>
                  <a:txBody>
                    <a:bodyPr/>
                    <a:lstStyle/>
                    <a:p>
                      <a:pPr marL="0" marR="0" lvl="0" indent="0" algn="just">
                        <a:lnSpc>
                          <a:spcPct val="100000"/>
                        </a:lnSpc>
                        <a:spcBef>
                          <a:spcPts val="0"/>
                        </a:spcBef>
                        <a:spcAft>
                          <a:spcPts val="0"/>
                        </a:spcAft>
                        <a:buNone/>
                      </a:pPr>
                      <a:r>
                        <a:rPr lang="pt-BR" sz="1300" b="1" i="0" u="none" strike="noStrike" noProof="0">
                          <a:solidFill>
                            <a:srgbClr val="0070C0"/>
                          </a:solidFill>
                          <a:latin typeface="Calibri"/>
                        </a:rPr>
                        <a:t>Exemplo </a:t>
                      </a:r>
                      <a:r>
                        <a:rPr lang="pt-BR" sz="1300" b="0" i="0" u="none" strike="noStrike" noProof="0">
                          <a:solidFill>
                            <a:srgbClr val="0070C0"/>
                          </a:solidFill>
                          <a:latin typeface="Calibri"/>
                        </a:rPr>
                        <a:t>de ações nos casos de déficit de pessoal:</a:t>
                      </a:r>
                      <a:endParaRPr lang="pt-BR" sz="1300" b="0" i="0" u="none" strike="noStrike" noProof="0">
                        <a:latin typeface="Calibri"/>
                      </a:endParaRPr>
                    </a:p>
                    <a:p>
                      <a:pPr marL="0" marR="0" lvl="0" indent="0" algn="just">
                        <a:lnSpc>
                          <a:spcPct val="100000"/>
                        </a:lnSpc>
                        <a:spcBef>
                          <a:spcPts val="0"/>
                        </a:spcBef>
                        <a:spcAft>
                          <a:spcPts val="0"/>
                        </a:spcAft>
                        <a:buNone/>
                      </a:pPr>
                      <a:endParaRPr lang="pt-BR" sz="1300" b="0" i="0" u="none" strike="noStrike" noProof="0">
                        <a:latin typeface="Calibri"/>
                      </a:endParaRPr>
                    </a:p>
                    <a:p>
                      <a:pPr marL="171450" marR="0" lvl="0" indent="-171450" algn="just">
                        <a:lnSpc>
                          <a:spcPct val="100000"/>
                        </a:lnSpc>
                        <a:spcBef>
                          <a:spcPts val="0"/>
                        </a:spcBef>
                        <a:spcAft>
                          <a:spcPts val="0"/>
                        </a:spcAft>
                        <a:buClr>
                          <a:srgbClr val="000000"/>
                        </a:buClr>
                        <a:buFont typeface="Wingdings,Sans-Serif"/>
                        <a:buChar char="ü"/>
                      </a:pPr>
                      <a:r>
                        <a:rPr lang="pt-BR" sz="1300" b="0" i="0" u="none" strike="noStrike" noProof="0">
                          <a:latin typeface="Calibri"/>
                        </a:rPr>
                        <a:t> Agir no médio prazo (ações de capacitação, remoção de barreiras de desempenho, melhoria do clima e da motivação, automação e revisão de processos e estruturas, </a:t>
                      </a:r>
                      <a:r>
                        <a:rPr lang="pt-BR" sz="1300" b="0" i="0" u="none" strike="noStrike" noProof="0" err="1">
                          <a:latin typeface="Calibri"/>
                        </a:rPr>
                        <a:t>etc</a:t>
                      </a:r>
                      <a:r>
                        <a:rPr lang="pt-BR" sz="1300" b="0" i="0" u="none" strike="noStrike" noProof="0">
                          <a:latin typeface="Calibri"/>
                        </a:rPr>
                        <a:t>).</a:t>
                      </a:r>
                      <a:endParaRPr lang="en-US" sz="1300" b="0" i="0" u="none" strike="noStrike" noProof="0">
                        <a:latin typeface="Calibri"/>
                      </a:endParaRPr>
                    </a:p>
                    <a:p>
                      <a:pPr marL="171450" marR="0" lvl="0" indent="-171450" algn="just">
                        <a:lnSpc>
                          <a:spcPct val="100000"/>
                        </a:lnSpc>
                        <a:spcBef>
                          <a:spcPts val="0"/>
                        </a:spcBef>
                        <a:spcAft>
                          <a:spcPts val="0"/>
                        </a:spcAft>
                        <a:buClr>
                          <a:srgbClr val="000000"/>
                        </a:buClr>
                        <a:buFont typeface="Wingdings,Sans-Serif"/>
                        <a:buChar char="ü"/>
                      </a:pPr>
                      <a:endParaRPr lang="pt-BR" sz="1300" b="0" i="0" u="none" strike="noStrike" noProof="0">
                        <a:latin typeface="Calibri"/>
                      </a:endParaRPr>
                    </a:p>
                    <a:p>
                      <a:pPr marL="171450" marR="0" lvl="0" indent="-171450" algn="just">
                        <a:lnSpc>
                          <a:spcPct val="100000"/>
                        </a:lnSpc>
                        <a:spcBef>
                          <a:spcPts val="0"/>
                        </a:spcBef>
                        <a:spcAft>
                          <a:spcPts val="0"/>
                        </a:spcAft>
                        <a:buClr>
                          <a:srgbClr val="000000"/>
                        </a:buClr>
                        <a:buFont typeface="Wingdings,Sans-Serif"/>
                        <a:buChar char="ü"/>
                      </a:pPr>
                      <a:r>
                        <a:rPr lang="pt-BR" sz="1300" b="0" i="0" u="none" strike="noStrike" noProof="0">
                          <a:latin typeface="Calibri"/>
                        </a:rPr>
                        <a:t>Contratação ou realocação interna de pessoal; qualificação da equipe; aperfeiçoamento do suporte ao desempenho.</a:t>
                      </a:r>
                      <a:endParaRPr lang="en-US" sz="1300" b="0" i="0" u="none" strike="noStrike" noProof="0">
                        <a:latin typeface="Calibri"/>
                      </a:endParaRPr>
                    </a:p>
                    <a:p>
                      <a:pPr marL="171450" marR="0" lvl="0" indent="-171450" algn="just">
                        <a:lnSpc>
                          <a:spcPct val="100000"/>
                        </a:lnSpc>
                        <a:spcBef>
                          <a:spcPts val="0"/>
                        </a:spcBef>
                        <a:spcAft>
                          <a:spcPts val="0"/>
                        </a:spcAft>
                        <a:buClr>
                          <a:srgbClr val="000000"/>
                        </a:buClr>
                        <a:buFont typeface="Wingdings,Sans-Serif"/>
                        <a:buChar char="ü"/>
                      </a:pPr>
                      <a:endParaRPr lang="pt-BR" sz="1300" b="0" i="0" u="none" strike="noStrike" noProof="0">
                        <a:latin typeface="Calibri"/>
                      </a:endParaRPr>
                    </a:p>
                    <a:p>
                      <a:pPr marL="171450" marR="0" lvl="0" indent="-171450" algn="just">
                        <a:lnSpc>
                          <a:spcPct val="100000"/>
                        </a:lnSpc>
                        <a:spcBef>
                          <a:spcPts val="0"/>
                        </a:spcBef>
                        <a:spcAft>
                          <a:spcPts val="0"/>
                        </a:spcAft>
                        <a:buClr>
                          <a:srgbClr val="000000"/>
                        </a:buClr>
                        <a:buFont typeface="Wingdings,Sans-Serif"/>
                        <a:buChar char="ü"/>
                      </a:pPr>
                      <a:r>
                        <a:rPr lang="pt-BR" sz="1300" b="0" i="0" u="none" strike="noStrike" noProof="0">
                          <a:solidFill>
                            <a:schemeClr val="tx1">
                              <a:lumMod val="95000"/>
                              <a:lumOff val="5000"/>
                            </a:schemeClr>
                          </a:solidFill>
                          <a:latin typeface="Calibri"/>
                        </a:rPr>
                        <a:t>Agir no curto prazo (repo</a:t>
                      </a:r>
                      <a:r>
                        <a:rPr lang="pt-BR" sz="1300" b="0" i="0" u="none" strike="noStrike" noProof="0">
                          <a:latin typeface="Calibri"/>
                        </a:rPr>
                        <a:t>sição de pessoal; mitigação do estresse causado pela sobrecarga de trabalho.</a:t>
                      </a:r>
                    </a:p>
                  </a:txBody>
                  <a:tcPr>
                    <a:solidFill>
                      <a:schemeClr val="bg1"/>
                    </a:solidFill>
                  </a:tcPr>
                </a:tc>
                <a:extLst>
                  <a:ext uri="{0D108BD9-81ED-4DB2-BD59-A6C34878D82A}">
                    <a16:rowId xmlns:a16="http://schemas.microsoft.com/office/drawing/2014/main" val="1567816381"/>
                  </a:ext>
                </a:extLst>
              </a:tr>
            </a:tbl>
          </a:graphicData>
        </a:graphic>
      </p:graphicFrame>
    </p:spTree>
    <p:extLst>
      <p:ext uri="{BB962C8B-B14F-4D97-AF65-F5344CB8AC3E}">
        <p14:creationId xmlns:p14="http://schemas.microsoft.com/office/powerpoint/2010/main" val="15681030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9">
            <a:extLst>
              <a:ext uri="{FF2B5EF4-FFF2-40B4-BE49-F238E27FC236}">
                <a16:creationId xmlns:a16="http://schemas.microsoft.com/office/drawing/2014/main" id="{ECE1DA53-9811-4831-9BFB-3E8658F080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3B8410A7-5AAF-915F-0593-960A995872AE}"/>
              </a:ext>
            </a:extLst>
          </p:cNvPr>
          <p:cNvSpPr>
            <a:spLocks noGrp="1"/>
          </p:cNvSpPr>
          <p:nvPr>
            <p:ph type="title"/>
          </p:nvPr>
        </p:nvSpPr>
        <p:spPr>
          <a:xfrm>
            <a:off x="838199" y="552906"/>
            <a:ext cx="5958804" cy="820940"/>
          </a:xfrm>
        </p:spPr>
        <p:txBody>
          <a:bodyPr anchor="ctr">
            <a:normAutofit fontScale="90000"/>
          </a:bodyPr>
          <a:lstStyle/>
          <a:p>
            <a:r>
              <a:rPr lang="pt-BR" sz="3900" b="1">
                <a:solidFill>
                  <a:srgbClr val="0070C0"/>
                </a:solidFill>
                <a:latin typeface="Calibri "/>
                <a:ea typeface="+mn-ea"/>
                <a:cs typeface="Calibri Light"/>
              </a:rPr>
              <a:t>Cursos oferecidos pela Enap</a:t>
            </a:r>
            <a:br>
              <a:rPr lang="pt-BR" sz="3700"/>
            </a:br>
            <a:endParaRPr lang="pt-BR" sz="3700"/>
          </a:p>
        </p:txBody>
      </p:sp>
      <p:pic>
        <p:nvPicPr>
          <p:cNvPr id="5" name="Imagem 4">
            <a:extLst>
              <a:ext uri="{FF2B5EF4-FFF2-40B4-BE49-F238E27FC236}">
                <a16:creationId xmlns:a16="http://schemas.microsoft.com/office/drawing/2014/main" id="{50D807BD-9AD9-20A3-9397-8BE41A30953D}"/>
              </a:ext>
            </a:extLst>
          </p:cNvPr>
          <p:cNvPicPr>
            <a:picLocks noChangeAspect="1"/>
          </p:cNvPicPr>
          <p:nvPr/>
        </p:nvPicPr>
        <p:blipFill rotWithShape="1">
          <a:blip r:embed="rId2"/>
          <a:srcRect t="162" r="-1" b="12715"/>
          <a:stretch/>
        </p:blipFill>
        <p:spPr>
          <a:xfrm>
            <a:off x="1680298" y="1953264"/>
            <a:ext cx="9123193" cy="3304169"/>
          </a:xfrm>
          <a:prstGeom prst="rect">
            <a:avLst/>
          </a:prstGeom>
        </p:spPr>
      </p:pic>
      <p:sp>
        <p:nvSpPr>
          <p:cNvPr id="3" name="CaixaDeTexto 2">
            <a:extLst>
              <a:ext uri="{FF2B5EF4-FFF2-40B4-BE49-F238E27FC236}">
                <a16:creationId xmlns:a16="http://schemas.microsoft.com/office/drawing/2014/main" id="{956CF3C1-C0F3-C225-20EF-85253067A895}"/>
              </a:ext>
            </a:extLst>
          </p:cNvPr>
          <p:cNvSpPr txBox="1"/>
          <p:nvPr/>
        </p:nvSpPr>
        <p:spPr>
          <a:xfrm>
            <a:off x="2075121" y="5548423"/>
            <a:ext cx="3115339"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a:t>http://www.escolavirtual.gov.br/curso/863/</a:t>
            </a:r>
            <a:endParaRPr lang="en-US" sz="1200">
              <a:ea typeface="Calibri"/>
              <a:cs typeface="Calibri"/>
            </a:endParaRPr>
          </a:p>
        </p:txBody>
      </p:sp>
      <p:sp>
        <p:nvSpPr>
          <p:cNvPr id="4" name="CaixaDeTexto 3">
            <a:extLst>
              <a:ext uri="{FF2B5EF4-FFF2-40B4-BE49-F238E27FC236}">
                <a16:creationId xmlns:a16="http://schemas.microsoft.com/office/drawing/2014/main" id="{18935C6B-68A8-1AF1-1E27-1A9BE38C1CDB}"/>
              </a:ext>
            </a:extLst>
          </p:cNvPr>
          <p:cNvSpPr txBox="1"/>
          <p:nvPr/>
        </p:nvSpPr>
        <p:spPr>
          <a:xfrm>
            <a:off x="6762307" y="5521842"/>
            <a:ext cx="4001386"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a:t>https://suap.enap.gov.br/vitrine/curso/2055/?area=7</a:t>
            </a:r>
          </a:p>
        </p:txBody>
      </p:sp>
      <p:sp>
        <p:nvSpPr>
          <p:cNvPr id="6" name="CaixaDeTexto 5">
            <a:extLst>
              <a:ext uri="{FF2B5EF4-FFF2-40B4-BE49-F238E27FC236}">
                <a16:creationId xmlns:a16="http://schemas.microsoft.com/office/drawing/2014/main" id="{209A822F-474F-7909-6D06-B47C80D9FFA5}"/>
              </a:ext>
            </a:extLst>
          </p:cNvPr>
          <p:cNvSpPr txBox="1"/>
          <p:nvPr/>
        </p:nvSpPr>
        <p:spPr>
          <a:xfrm>
            <a:off x="2644588" y="6022954"/>
            <a:ext cx="2667000" cy="400110"/>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pt-BR" sz="2000">
                <a:cs typeface="Calibri"/>
              </a:rPr>
              <a:t>Mais de 5.000 inscritos</a:t>
            </a:r>
            <a:endParaRPr lang="pt-BR" sz="2000">
              <a:ea typeface="Calibri"/>
              <a:cs typeface="Calibri"/>
            </a:endParaRPr>
          </a:p>
        </p:txBody>
      </p:sp>
      <p:sp>
        <p:nvSpPr>
          <p:cNvPr id="7" name="CaixaDeTexto 6">
            <a:extLst>
              <a:ext uri="{FF2B5EF4-FFF2-40B4-BE49-F238E27FC236}">
                <a16:creationId xmlns:a16="http://schemas.microsoft.com/office/drawing/2014/main" id="{5AE205DB-C6CD-BD28-2C48-802DCAD06389}"/>
              </a:ext>
            </a:extLst>
          </p:cNvPr>
          <p:cNvSpPr txBox="1"/>
          <p:nvPr/>
        </p:nvSpPr>
        <p:spPr>
          <a:xfrm>
            <a:off x="7625810" y="6022954"/>
            <a:ext cx="2384777" cy="400110"/>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pt-BR" sz="2000">
                <a:cs typeface="Calibri"/>
              </a:rPr>
              <a:t>Turmas regulares (8) </a:t>
            </a:r>
            <a:endParaRPr lang="pt-BR" sz="2000">
              <a:ea typeface="Calibri"/>
              <a:cs typeface="Calibri"/>
            </a:endParaRPr>
          </a:p>
        </p:txBody>
      </p:sp>
      <p:cxnSp>
        <p:nvCxnSpPr>
          <p:cNvPr id="9" name="Conector Reto 5">
            <a:extLst>
              <a:ext uri="{FF2B5EF4-FFF2-40B4-BE49-F238E27FC236}">
                <a16:creationId xmlns:a16="http://schemas.microsoft.com/office/drawing/2014/main" id="{0F0A1805-E9F1-231D-7206-6FAE2EDFB72A}"/>
              </a:ext>
            </a:extLst>
          </p:cNvPr>
          <p:cNvCxnSpPr/>
          <p:nvPr/>
        </p:nvCxnSpPr>
        <p:spPr>
          <a:xfrm>
            <a:off x="522919" y="1048833"/>
            <a:ext cx="11144250" cy="0"/>
          </a:xfrm>
          <a:prstGeom prst="line">
            <a:avLst/>
          </a:prstGeom>
          <a:ln w="158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66023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m 6" descr="Uma imagem contendo Interface gráfica do usuário&#10;&#10;Descrição gerada automaticamente">
            <a:extLst>
              <a:ext uri="{FF2B5EF4-FFF2-40B4-BE49-F238E27FC236}">
                <a16:creationId xmlns:a16="http://schemas.microsoft.com/office/drawing/2014/main" id="{6058072C-47C0-A218-ECC9-85F97E974499}"/>
              </a:ext>
            </a:extLst>
          </p:cNvPr>
          <p:cNvPicPr>
            <a:picLocks noChangeAspect="1"/>
          </p:cNvPicPr>
          <p:nvPr/>
        </p:nvPicPr>
        <p:blipFill>
          <a:blip r:embed="rId2"/>
          <a:stretch>
            <a:fillRect/>
          </a:stretch>
        </p:blipFill>
        <p:spPr>
          <a:xfrm>
            <a:off x="371764" y="88959"/>
            <a:ext cx="11575472" cy="6760899"/>
          </a:xfrm>
          <a:prstGeom prst="rect">
            <a:avLst/>
          </a:prstGeom>
        </p:spPr>
      </p:pic>
    </p:spTree>
    <p:extLst>
      <p:ext uri="{BB962C8B-B14F-4D97-AF65-F5344CB8AC3E}">
        <p14:creationId xmlns:p14="http://schemas.microsoft.com/office/powerpoint/2010/main" val="6826930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87"/>
        <p:cNvGrpSpPr/>
        <p:nvPr/>
      </p:nvGrpSpPr>
      <p:grpSpPr>
        <a:xfrm>
          <a:off x="0" y="0"/>
          <a:ext cx="0" cy="0"/>
          <a:chOff x="0" y="0"/>
          <a:chExt cx="0" cy="0"/>
        </a:xfrm>
      </p:grpSpPr>
      <p:sp>
        <p:nvSpPr>
          <p:cNvPr id="5" name="CaixaDeTexto 4">
            <a:extLst>
              <a:ext uri="{FF2B5EF4-FFF2-40B4-BE49-F238E27FC236}">
                <a16:creationId xmlns:a16="http://schemas.microsoft.com/office/drawing/2014/main" id="{B6C12C91-9226-E6C0-2EED-38A4A8D32D4A}"/>
              </a:ext>
            </a:extLst>
          </p:cNvPr>
          <p:cNvSpPr txBox="1"/>
          <p:nvPr/>
        </p:nvSpPr>
        <p:spPr>
          <a:xfrm>
            <a:off x="352056" y="419266"/>
            <a:ext cx="9773391" cy="661720"/>
          </a:xfrm>
          <a:prstGeom prst="rect">
            <a:avLst/>
          </a:prstGeom>
          <a:no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r>
              <a:rPr lang="pt-BR" sz="3500" b="1">
                <a:solidFill>
                  <a:srgbClr val="0070C0"/>
                </a:solidFill>
                <a:latin typeface="Calibri "/>
                <a:cs typeface="Segoe UI"/>
              </a:rPr>
              <a:t>Comunicação e transparência</a:t>
            </a:r>
            <a:r>
              <a:rPr lang="pt-BR" sz="3500">
                <a:solidFill>
                  <a:srgbClr val="0070C0"/>
                </a:solidFill>
                <a:latin typeface="Calibri "/>
                <a:cs typeface="Calibri"/>
              </a:rPr>
              <a:t>​</a:t>
            </a:r>
            <a:endParaRPr lang="pt-BR" sz="3500">
              <a:solidFill>
                <a:srgbClr val="0070C0"/>
              </a:solidFill>
              <a:latin typeface="Calibri "/>
            </a:endParaRPr>
          </a:p>
        </p:txBody>
      </p:sp>
      <p:cxnSp>
        <p:nvCxnSpPr>
          <p:cNvPr id="13" name="Conector Reto 5">
            <a:extLst>
              <a:ext uri="{FF2B5EF4-FFF2-40B4-BE49-F238E27FC236}">
                <a16:creationId xmlns:a16="http://schemas.microsoft.com/office/drawing/2014/main" id="{12BE3D47-9121-1B17-29D2-40C135D9D6C0}"/>
              </a:ext>
            </a:extLst>
          </p:cNvPr>
          <p:cNvCxnSpPr/>
          <p:nvPr/>
        </p:nvCxnSpPr>
        <p:spPr>
          <a:xfrm>
            <a:off x="445902" y="1077384"/>
            <a:ext cx="1114425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5" name="Imagem 15" descr="Texto&#10;&#10;Descrição gerada automaticamente">
            <a:extLst>
              <a:ext uri="{FF2B5EF4-FFF2-40B4-BE49-F238E27FC236}">
                <a16:creationId xmlns:a16="http://schemas.microsoft.com/office/drawing/2014/main" id="{8997104A-C043-9677-079C-165065DE4F02}"/>
              </a:ext>
            </a:extLst>
          </p:cNvPr>
          <p:cNvPicPr>
            <a:picLocks noChangeAspect="1"/>
          </p:cNvPicPr>
          <p:nvPr/>
        </p:nvPicPr>
        <p:blipFill>
          <a:blip r:embed="rId3"/>
          <a:stretch>
            <a:fillRect/>
          </a:stretch>
        </p:blipFill>
        <p:spPr>
          <a:xfrm>
            <a:off x="7137689" y="1573991"/>
            <a:ext cx="2348878" cy="3710025"/>
          </a:xfrm>
          <a:prstGeom prst="rect">
            <a:avLst/>
          </a:prstGeom>
        </p:spPr>
      </p:pic>
      <p:sp>
        <p:nvSpPr>
          <p:cNvPr id="16" name="CaixaDeTexto 15">
            <a:extLst>
              <a:ext uri="{FF2B5EF4-FFF2-40B4-BE49-F238E27FC236}">
                <a16:creationId xmlns:a16="http://schemas.microsoft.com/office/drawing/2014/main" id="{5CFEED3E-C32F-B3DC-A959-75ABD39CAD60}"/>
              </a:ext>
            </a:extLst>
          </p:cNvPr>
          <p:cNvSpPr txBox="1"/>
          <p:nvPr/>
        </p:nvSpPr>
        <p:spPr>
          <a:xfrm>
            <a:off x="8044039" y="5927372"/>
            <a:ext cx="658284"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pt-BR" b="1">
                <a:solidFill>
                  <a:srgbClr val="0070C0"/>
                </a:solidFill>
              </a:rPr>
              <a:t>2022</a:t>
            </a:r>
            <a:endParaRPr lang="pt-BR">
              <a:solidFill>
                <a:srgbClr val="0070C0"/>
              </a:solidFill>
            </a:endParaRPr>
          </a:p>
        </p:txBody>
      </p:sp>
      <p:sp>
        <p:nvSpPr>
          <p:cNvPr id="17" name="CaixaDeTexto 16">
            <a:extLst>
              <a:ext uri="{FF2B5EF4-FFF2-40B4-BE49-F238E27FC236}">
                <a16:creationId xmlns:a16="http://schemas.microsoft.com/office/drawing/2014/main" id="{F1ED83D5-D683-2B41-87EB-32881492D57F}"/>
              </a:ext>
            </a:extLst>
          </p:cNvPr>
          <p:cNvSpPr txBox="1"/>
          <p:nvPr/>
        </p:nvSpPr>
        <p:spPr>
          <a:xfrm>
            <a:off x="2712925" y="5927370"/>
            <a:ext cx="658284"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pt-BR" b="1">
                <a:solidFill>
                  <a:srgbClr val="0070C0"/>
                </a:solidFill>
              </a:rPr>
              <a:t>2018</a:t>
            </a:r>
            <a:endParaRPr lang="pt-BR">
              <a:solidFill>
                <a:srgbClr val="0070C0"/>
              </a:solidFill>
            </a:endParaRPr>
          </a:p>
        </p:txBody>
      </p:sp>
      <p:sp>
        <p:nvSpPr>
          <p:cNvPr id="3" name="CaixaDeTexto 2">
            <a:extLst>
              <a:ext uri="{FF2B5EF4-FFF2-40B4-BE49-F238E27FC236}">
                <a16:creationId xmlns:a16="http://schemas.microsoft.com/office/drawing/2014/main" id="{5985DF2D-A50E-E166-742E-7E97677F2EA9}"/>
              </a:ext>
            </a:extLst>
          </p:cNvPr>
          <p:cNvSpPr txBox="1"/>
          <p:nvPr/>
        </p:nvSpPr>
        <p:spPr>
          <a:xfrm>
            <a:off x="2356555" y="5460999"/>
            <a:ext cx="1642534"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pt-BR">
                <a:ea typeface="Calibri"/>
                <a:cs typeface="Calibri"/>
              </a:rPr>
              <a:t>Metodologia</a:t>
            </a:r>
          </a:p>
        </p:txBody>
      </p:sp>
      <p:sp>
        <p:nvSpPr>
          <p:cNvPr id="4" name="CaixaDeTexto 3">
            <a:extLst>
              <a:ext uri="{FF2B5EF4-FFF2-40B4-BE49-F238E27FC236}">
                <a16:creationId xmlns:a16="http://schemas.microsoft.com/office/drawing/2014/main" id="{037D2FEA-6BEF-9CC8-C725-32209A475B6F}"/>
              </a:ext>
            </a:extLst>
          </p:cNvPr>
          <p:cNvSpPr txBox="1"/>
          <p:nvPr/>
        </p:nvSpPr>
        <p:spPr>
          <a:xfrm>
            <a:off x="7306734" y="5218288"/>
            <a:ext cx="2079978"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pt-BR">
                <a:ea typeface="Calibri"/>
                <a:cs typeface="Calibri"/>
              </a:rPr>
              <a:t>Análises e aplicação dos resultados do DFT</a:t>
            </a:r>
          </a:p>
        </p:txBody>
      </p:sp>
      <p:pic>
        <p:nvPicPr>
          <p:cNvPr id="2" name="Imagem 1" descr="Interface gráfica do usuário, Site&#10;&#10;Descrição gerada automaticamente">
            <a:extLst>
              <a:ext uri="{FF2B5EF4-FFF2-40B4-BE49-F238E27FC236}">
                <a16:creationId xmlns:a16="http://schemas.microsoft.com/office/drawing/2014/main" id="{0566E0F5-B5F6-501C-0501-9285BD8B8182}"/>
              </a:ext>
            </a:extLst>
          </p:cNvPr>
          <p:cNvPicPr>
            <a:picLocks noChangeAspect="1"/>
          </p:cNvPicPr>
          <p:nvPr/>
        </p:nvPicPr>
        <p:blipFill>
          <a:blip r:embed="rId4"/>
          <a:stretch>
            <a:fillRect/>
          </a:stretch>
        </p:blipFill>
        <p:spPr>
          <a:xfrm>
            <a:off x="2078803" y="1575703"/>
            <a:ext cx="2306549" cy="3783652"/>
          </a:xfrm>
          <a:prstGeom prst="rect">
            <a:avLst/>
          </a:prstGeom>
        </p:spPr>
      </p:pic>
    </p:spTree>
    <p:extLst>
      <p:ext uri="{BB962C8B-B14F-4D97-AF65-F5344CB8AC3E}">
        <p14:creationId xmlns:p14="http://schemas.microsoft.com/office/powerpoint/2010/main" val="3514670742"/>
      </p:ext>
    </p:extLst>
  </p:cSld>
  <p:clrMapOvr>
    <a:masterClrMapping/>
  </p:clrMapOvr>
  <mc:AlternateContent xmlns:mc="http://schemas.openxmlformats.org/markup-compatibility/2006" xmlns:p14="http://schemas.microsoft.com/office/powerpoint/2010/main">
    <mc:Choice Requires="p14">
      <p:transition spd="slow" p14:dur="2000" advTm="7832"/>
    </mc:Choice>
    <mc:Fallback xmlns="">
      <p:transition spd="slow" advTm="7832"/>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aixaDeTexto 12">
            <a:extLst>
              <a:ext uri="{FF2B5EF4-FFF2-40B4-BE49-F238E27FC236}">
                <a16:creationId xmlns:a16="http://schemas.microsoft.com/office/drawing/2014/main" id="{ECD5C1A2-E03C-3AAD-8CAF-41C520DF5B53}"/>
              </a:ext>
            </a:extLst>
          </p:cNvPr>
          <p:cNvSpPr txBox="1"/>
          <p:nvPr/>
        </p:nvSpPr>
        <p:spPr>
          <a:xfrm>
            <a:off x="1623917" y="3338082"/>
            <a:ext cx="3657600" cy="492443"/>
          </a:xfrm>
          <a:prstGeom prst="rect">
            <a:avLst/>
          </a:prstGeom>
          <a:no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r>
              <a:rPr lang="en-US" sz="2400" b="1">
                <a:solidFill>
                  <a:srgbClr val="002060"/>
                </a:solidFill>
                <a:latin typeface="Calibri "/>
                <a:hlinkClick r:id="rId3"/>
              </a:rPr>
              <a:t>www.gov.br/servidor/dft</a:t>
            </a:r>
            <a:endParaRPr lang="pt-BR" sz="2400">
              <a:solidFill>
                <a:srgbClr val="002060"/>
              </a:solidFill>
              <a:latin typeface="Calibri "/>
            </a:endParaRPr>
          </a:p>
        </p:txBody>
      </p:sp>
      <p:grpSp>
        <p:nvGrpSpPr>
          <p:cNvPr id="2" name="Agrupar 1">
            <a:extLst>
              <a:ext uri="{FF2B5EF4-FFF2-40B4-BE49-F238E27FC236}">
                <a16:creationId xmlns:a16="http://schemas.microsoft.com/office/drawing/2014/main" id="{1F45065D-2D3B-83E9-C0A9-1EBC5FBBA244}"/>
              </a:ext>
            </a:extLst>
          </p:cNvPr>
          <p:cNvGrpSpPr/>
          <p:nvPr/>
        </p:nvGrpSpPr>
        <p:grpSpPr>
          <a:xfrm>
            <a:off x="6162596" y="1107830"/>
            <a:ext cx="4152768" cy="5438024"/>
            <a:chOff x="6342183" y="519481"/>
            <a:chExt cx="3997405" cy="6333446"/>
          </a:xfrm>
        </p:grpSpPr>
        <p:pic>
          <p:nvPicPr>
            <p:cNvPr id="7" name="Imagem 4" descr="Interface gráfica do usuário, Site&#10;&#10;Descrição gerada automaticamente">
              <a:extLst>
                <a:ext uri="{FF2B5EF4-FFF2-40B4-BE49-F238E27FC236}">
                  <a16:creationId xmlns:a16="http://schemas.microsoft.com/office/drawing/2014/main" id="{8CE6829A-122B-F0EE-30A2-C133D2D655B1}"/>
                </a:ext>
              </a:extLst>
            </p:cNvPr>
            <p:cNvPicPr>
              <a:picLocks noChangeAspect="1"/>
            </p:cNvPicPr>
            <p:nvPr/>
          </p:nvPicPr>
          <p:blipFill>
            <a:blip r:embed="rId4"/>
            <a:stretch>
              <a:fillRect/>
            </a:stretch>
          </p:blipFill>
          <p:spPr>
            <a:xfrm>
              <a:off x="6342183" y="3709238"/>
              <a:ext cx="3995618" cy="3143689"/>
            </a:xfrm>
            <a:prstGeom prst="rect">
              <a:avLst/>
            </a:prstGeom>
          </p:spPr>
        </p:pic>
        <p:pic>
          <p:nvPicPr>
            <p:cNvPr id="15" name="Imagem 15" descr="Interface gráfica do usuário, Aplicativo&#10;&#10;Descrição gerada automaticamente">
              <a:extLst>
                <a:ext uri="{FF2B5EF4-FFF2-40B4-BE49-F238E27FC236}">
                  <a16:creationId xmlns:a16="http://schemas.microsoft.com/office/drawing/2014/main" id="{887E526E-3E06-11E3-8C70-C1D33D7653C7}"/>
                </a:ext>
              </a:extLst>
            </p:cNvPr>
            <p:cNvPicPr>
              <a:picLocks noChangeAspect="1"/>
            </p:cNvPicPr>
            <p:nvPr/>
          </p:nvPicPr>
          <p:blipFill>
            <a:blip r:embed="rId5"/>
            <a:stretch>
              <a:fillRect/>
            </a:stretch>
          </p:blipFill>
          <p:spPr>
            <a:xfrm>
              <a:off x="6343970" y="519481"/>
              <a:ext cx="3995618" cy="3234819"/>
            </a:xfrm>
            <a:prstGeom prst="rect">
              <a:avLst/>
            </a:prstGeom>
          </p:spPr>
        </p:pic>
      </p:grpSp>
      <p:cxnSp>
        <p:nvCxnSpPr>
          <p:cNvPr id="3" name="Conector Reto 5">
            <a:extLst>
              <a:ext uri="{FF2B5EF4-FFF2-40B4-BE49-F238E27FC236}">
                <a16:creationId xmlns:a16="http://schemas.microsoft.com/office/drawing/2014/main" id="{D2C5ADBC-7EF5-0402-6608-14EABCDBCD2C}"/>
              </a:ext>
            </a:extLst>
          </p:cNvPr>
          <p:cNvCxnSpPr/>
          <p:nvPr/>
        </p:nvCxnSpPr>
        <p:spPr>
          <a:xfrm>
            <a:off x="727381" y="923306"/>
            <a:ext cx="10751705" cy="11545"/>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4" name="CaixaDeTexto 3">
            <a:extLst>
              <a:ext uri="{FF2B5EF4-FFF2-40B4-BE49-F238E27FC236}">
                <a16:creationId xmlns:a16="http://schemas.microsoft.com/office/drawing/2014/main" id="{D55207E7-9FCE-6DAE-06AC-F13231BBD4B3}"/>
              </a:ext>
            </a:extLst>
          </p:cNvPr>
          <p:cNvSpPr txBox="1"/>
          <p:nvPr/>
        </p:nvSpPr>
        <p:spPr>
          <a:xfrm>
            <a:off x="796654" y="186797"/>
            <a:ext cx="10575046" cy="1461939"/>
          </a:xfrm>
          <a:prstGeom prst="rect">
            <a:avLst/>
          </a:prstGeom>
          <a:noFill/>
        </p:spPr>
        <p:txBody>
          <a:bodyPr wrap="square" lIns="91440" tIns="45720" rIns="91440" bIns="45720" rtlCol="0" anchor="t">
            <a:spAutoFit/>
          </a:bodyPr>
          <a:lstStyle/>
          <a:p>
            <a:r>
              <a:rPr lang="pt-BR" sz="3500" b="1">
                <a:solidFill>
                  <a:srgbClr val="0070C0"/>
                </a:solidFill>
                <a:latin typeface="Calibri "/>
                <a:cs typeface="Calibri Light"/>
              </a:rPr>
              <a:t>Comunicação e transparência  </a:t>
            </a:r>
            <a:r>
              <a:rPr lang="pt-BR" sz="4400" b="1">
                <a:latin typeface="Calibri "/>
                <a:cs typeface="Calibri Light"/>
              </a:rPr>
              <a:t> </a:t>
            </a:r>
            <a:endParaRPr lang="pt-BR" sz="4400">
              <a:latin typeface="Calibri "/>
              <a:cs typeface="Calibri Light" panose="020F0302020204030204" pitchFamily="34" charset="0"/>
            </a:endParaRPr>
          </a:p>
          <a:p>
            <a:endParaRPr lang="pt-BR" sz="4500" b="1">
              <a:solidFill>
                <a:srgbClr val="0070C0"/>
              </a:solidFill>
              <a:latin typeface="Calibri "/>
              <a:cs typeface="Calibri Light"/>
            </a:endParaRPr>
          </a:p>
        </p:txBody>
      </p:sp>
    </p:spTree>
    <p:extLst>
      <p:ext uri="{BB962C8B-B14F-4D97-AF65-F5344CB8AC3E}">
        <p14:creationId xmlns:p14="http://schemas.microsoft.com/office/powerpoint/2010/main" val="11991001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8" name="TextBox 107">
            <a:extLst>
              <a:ext uri="{FF2B5EF4-FFF2-40B4-BE49-F238E27FC236}">
                <a16:creationId xmlns:a16="http://schemas.microsoft.com/office/drawing/2014/main" id="{8EA118FB-4446-FE49-93F3-751EE72113D3}"/>
              </a:ext>
            </a:extLst>
          </p:cNvPr>
          <p:cNvSpPr txBox="1"/>
          <p:nvPr/>
        </p:nvSpPr>
        <p:spPr>
          <a:xfrm>
            <a:off x="6517506" y="756435"/>
            <a:ext cx="184730" cy="553998"/>
          </a:xfrm>
          <a:prstGeom prst="rect">
            <a:avLst/>
          </a:prstGeom>
          <a:noFill/>
        </p:spPr>
        <p:txBody>
          <a:bodyPr wrap="none" lIns="91440" tIns="45720" rIns="91440" bIns="45720" rtlCol="0" anchor="t">
            <a:spAutoFit/>
          </a:bodyPr>
          <a:lstStyle/>
          <a:p>
            <a:pPr algn="ctr"/>
            <a:endParaRPr lang="en-US" sz="3000" b="1">
              <a:solidFill>
                <a:srgbClr val="0070C0"/>
              </a:solidFill>
              <a:latin typeface="Calibri"/>
              <a:cs typeface="Poppins"/>
            </a:endParaRPr>
          </a:p>
        </p:txBody>
      </p:sp>
      <p:sp>
        <p:nvSpPr>
          <p:cNvPr id="87" name="CaixaDeTexto 86">
            <a:extLst>
              <a:ext uri="{FF2B5EF4-FFF2-40B4-BE49-F238E27FC236}">
                <a16:creationId xmlns:a16="http://schemas.microsoft.com/office/drawing/2014/main" id="{CFF0F1F4-9D22-410C-B756-E042DBF3E5E4}"/>
              </a:ext>
            </a:extLst>
          </p:cNvPr>
          <p:cNvSpPr txBox="1"/>
          <p:nvPr/>
        </p:nvSpPr>
        <p:spPr>
          <a:xfrm>
            <a:off x="4621427" y="2520777"/>
            <a:ext cx="274319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b="1">
              <a:cs typeface="Calibri"/>
            </a:endParaRPr>
          </a:p>
        </p:txBody>
      </p:sp>
      <p:sp>
        <p:nvSpPr>
          <p:cNvPr id="95" name="Freeform 630">
            <a:extLst>
              <a:ext uri="{FF2B5EF4-FFF2-40B4-BE49-F238E27FC236}">
                <a16:creationId xmlns:a16="http://schemas.microsoft.com/office/drawing/2014/main" id="{56044858-8418-4922-88C8-6BCDCAB84490}"/>
              </a:ext>
            </a:extLst>
          </p:cNvPr>
          <p:cNvSpPr>
            <a:spLocks noChangeAspect="1"/>
          </p:cNvSpPr>
          <p:nvPr/>
        </p:nvSpPr>
        <p:spPr bwMode="auto">
          <a:xfrm>
            <a:off x="5571664" y="4011929"/>
            <a:ext cx="203619" cy="187082"/>
          </a:xfrm>
          <a:custGeom>
            <a:avLst/>
            <a:gdLst>
              <a:gd name="T0" fmla="*/ 426660 w 158757"/>
              <a:gd name="T1" fmla="*/ 537620 h 164742"/>
              <a:gd name="T2" fmla="*/ 678037 w 158757"/>
              <a:gd name="T3" fmla="*/ 537620 h 164742"/>
              <a:gd name="T4" fmla="*/ 678037 w 158757"/>
              <a:gd name="T5" fmla="*/ 787047 h 164742"/>
              <a:gd name="T6" fmla="*/ 678037 w 158757"/>
              <a:gd name="T7" fmla="*/ 2342653 h 164742"/>
              <a:gd name="T8" fmla="*/ 1465235 w 158757"/>
              <a:gd name="T9" fmla="*/ 2664274 h 164742"/>
              <a:gd name="T10" fmla="*/ 2245823 w 158757"/>
              <a:gd name="T11" fmla="*/ 2342653 h 164742"/>
              <a:gd name="T12" fmla="*/ 2245823 w 158757"/>
              <a:gd name="T13" fmla="*/ 787047 h 164742"/>
              <a:gd name="T14" fmla="*/ 2245823 w 158757"/>
              <a:gd name="T15" fmla="*/ 537620 h 164742"/>
              <a:gd name="T16" fmla="*/ 2497206 w 158757"/>
              <a:gd name="T17" fmla="*/ 537620 h 164742"/>
              <a:gd name="T18" fmla="*/ 2497206 w 158757"/>
              <a:gd name="T19" fmla="*/ 2592080 h 164742"/>
              <a:gd name="T20" fmla="*/ 1465235 w 158757"/>
              <a:gd name="T21" fmla="*/ 3018713 h 164742"/>
              <a:gd name="T22" fmla="*/ 426660 w 158757"/>
              <a:gd name="T23" fmla="*/ 2592080 h 164742"/>
              <a:gd name="T24" fmla="*/ 426660 w 158757"/>
              <a:gd name="T25" fmla="*/ 537620 h 164742"/>
              <a:gd name="T26" fmla="*/ 1465359 w 158757"/>
              <a:gd name="T27" fmla="*/ 0 h 164742"/>
              <a:gd name="T28" fmla="*/ 1637890 w 158757"/>
              <a:gd name="T29" fmla="*/ 178346 h 164742"/>
              <a:gd name="T30" fmla="*/ 1637890 w 158757"/>
              <a:gd name="T31" fmla="*/ 1327693 h 164742"/>
              <a:gd name="T32" fmla="*/ 1465359 w 158757"/>
              <a:gd name="T33" fmla="*/ 1506039 h 164742"/>
              <a:gd name="T34" fmla="*/ 1292829 w 158757"/>
              <a:gd name="T35" fmla="*/ 1327693 h 164742"/>
              <a:gd name="T36" fmla="*/ 1292829 w 158757"/>
              <a:gd name="T37" fmla="*/ 178346 h 164742"/>
              <a:gd name="T38" fmla="*/ 1465359 w 158757"/>
              <a:gd name="T39" fmla="*/ 0 h 16474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58757" h="164742">
                <a:moveTo>
                  <a:pt x="23127" y="29340"/>
                </a:moveTo>
                <a:cubicBezTo>
                  <a:pt x="27072" y="25400"/>
                  <a:pt x="33167" y="25400"/>
                  <a:pt x="36753" y="29340"/>
                </a:cubicBezTo>
                <a:cubicBezTo>
                  <a:pt x="40697" y="32922"/>
                  <a:pt x="40697" y="39012"/>
                  <a:pt x="36753" y="42952"/>
                </a:cubicBezTo>
                <a:cubicBezTo>
                  <a:pt x="13446" y="66235"/>
                  <a:pt x="13446" y="104205"/>
                  <a:pt x="36753" y="127847"/>
                </a:cubicBezTo>
                <a:cubicBezTo>
                  <a:pt x="48227" y="138951"/>
                  <a:pt x="63287" y="145399"/>
                  <a:pt x="79423" y="145399"/>
                </a:cubicBezTo>
                <a:cubicBezTo>
                  <a:pt x="95559" y="145399"/>
                  <a:pt x="110619" y="138951"/>
                  <a:pt x="121735" y="127847"/>
                </a:cubicBezTo>
                <a:cubicBezTo>
                  <a:pt x="145401" y="104205"/>
                  <a:pt x="145401" y="66235"/>
                  <a:pt x="121735" y="42952"/>
                </a:cubicBezTo>
                <a:cubicBezTo>
                  <a:pt x="118149" y="39012"/>
                  <a:pt x="118149" y="32922"/>
                  <a:pt x="121735" y="29340"/>
                </a:cubicBezTo>
                <a:cubicBezTo>
                  <a:pt x="125321" y="25400"/>
                  <a:pt x="131775" y="25400"/>
                  <a:pt x="135361" y="29340"/>
                </a:cubicBezTo>
                <a:cubicBezTo>
                  <a:pt x="166556" y="60146"/>
                  <a:pt x="166556" y="110653"/>
                  <a:pt x="135361" y="141459"/>
                </a:cubicBezTo>
                <a:cubicBezTo>
                  <a:pt x="119942" y="156861"/>
                  <a:pt x="99503" y="164742"/>
                  <a:pt x="79423" y="164742"/>
                </a:cubicBezTo>
                <a:cubicBezTo>
                  <a:pt x="58984" y="164742"/>
                  <a:pt x="38904" y="156861"/>
                  <a:pt x="23127" y="141459"/>
                </a:cubicBezTo>
                <a:cubicBezTo>
                  <a:pt x="-7710" y="110653"/>
                  <a:pt x="-7710" y="60146"/>
                  <a:pt x="23127" y="29340"/>
                </a:cubicBezTo>
                <a:close/>
                <a:moveTo>
                  <a:pt x="79430" y="0"/>
                </a:moveTo>
                <a:cubicBezTo>
                  <a:pt x="84625" y="0"/>
                  <a:pt x="88782" y="4686"/>
                  <a:pt x="88782" y="9733"/>
                </a:cubicBezTo>
                <a:lnTo>
                  <a:pt x="88782" y="72457"/>
                </a:lnTo>
                <a:cubicBezTo>
                  <a:pt x="88782" y="77864"/>
                  <a:pt x="84625" y="82190"/>
                  <a:pt x="79430" y="82190"/>
                </a:cubicBezTo>
                <a:cubicBezTo>
                  <a:pt x="74234" y="82190"/>
                  <a:pt x="70078" y="77864"/>
                  <a:pt x="70078" y="72457"/>
                </a:cubicBezTo>
                <a:lnTo>
                  <a:pt x="70078" y="9733"/>
                </a:lnTo>
                <a:cubicBezTo>
                  <a:pt x="70078" y="4686"/>
                  <a:pt x="74234" y="0"/>
                  <a:pt x="79430" y="0"/>
                </a:cubicBezTo>
                <a:close/>
              </a:path>
            </a:pathLst>
          </a:custGeom>
          <a:solidFill>
            <a:schemeClr val="bg1"/>
          </a:solidFill>
          <a:ln>
            <a:noFill/>
          </a:ln>
        </p:spPr>
        <p:txBody>
          <a:bodyPr anchor="ctr"/>
          <a:lstStyle/>
          <a:p>
            <a:endParaRPr lang="en-US" sz="900">
              <a:latin typeface="Lato Light" panose="020F0502020204030203" pitchFamily="34" charset="0"/>
            </a:endParaRPr>
          </a:p>
        </p:txBody>
      </p:sp>
      <p:sp>
        <p:nvSpPr>
          <p:cNvPr id="11" name="Hexágono 10">
            <a:extLst>
              <a:ext uri="{FF2B5EF4-FFF2-40B4-BE49-F238E27FC236}">
                <a16:creationId xmlns:a16="http://schemas.microsoft.com/office/drawing/2014/main" id="{161E389E-2170-4950-B67F-60850C056DCB}"/>
              </a:ext>
              <a:ext uri="{C183D7F6-B498-43B3-948B-1728B52AA6E4}">
                <adec:decorative xmlns:adec="http://schemas.microsoft.com/office/drawing/2017/decorative" val="1"/>
              </a:ext>
            </a:extLst>
          </p:cNvPr>
          <p:cNvSpPr/>
          <p:nvPr/>
        </p:nvSpPr>
        <p:spPr>
          <a:xfrm>
            <a:off x="609018" y="1707856"/>
            <a:ext cx="914400" cy="764219"/>
          </a:xfrm>
          <a:prstGeom prst="hexagon">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noProof="1"/>
          </a:p>
        </p:txBody>
      </p:sp>
      <p:pic>
        <p:nvPicPr>
          <p:cNvPr id="12" name="Gráfico 11" descr="Público-Alvo">
            <a:extLst>
              <a:ext uri="{FF2B5EF4-FFF2-40B4-BE49-F238E27FC236}">
                <a16:creationId xmlns:a16="http://schemas.microsoft.com/office/drawing/2014/main" id="{81CE2EEE-FE5A-4BEE-AEBD-C2B7A6EDA94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93513" y="1807316"/>
            <a:ext cx="548640" cy="548640"/>
          </a:xfrm>
          <a:prstGeom prst="rect">
            <a:avLst/>
          </a:prstGeom>
        </p:spPr>
      </p:pic>
      <p:sp>
        <p:nvSpPr>
          <p:cNvPr id="13" name="Caixa de texto 10">
            <a:extLst>
              <a:ext uri="{FF2B5EF4-FFF2-40B4-BE49-F238E27FC236}">
                <a16:creationId xmlns:a16="http://schemas.microsoft.com/office/drawing/2014/main" id="{4C19AE96-61C4-4F47-AE29-432ED3C81E3D}"/>
              </a:ext>
            </a:extLst>
          </p:cNvPr>
          <p:cNvSpPr txBox="1"/>
          <p:nvPr/>
        </p:nvSpPr>
        <p:spPr>
          <a:xfrm>
            <a:off x="1748530" y="1753591"/>
            <a:ext cx="4281077" cy="1023870"/>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pt-BR" sz="1900" b="1" noProof="1">
                <a:solidFill>
                  <a:schemeClr val="accent1"/>
                </a:solidFill>
                <a:latin typeface="Calibri"/>
                <a:cs typeface="Biome Light"/>
              </a:rPr>
              <a:t>Recomposição da Força de trabalho</a:t>
            </a:r>
            <a:endParaRPr lang="pt-BR" sz="1900">
              <a:solidFill>
                <a:schemeClr val="accent1"/>
              </a:solidFill>
            </a:endParaRPr>
          </a:p>
          <a:p>
            <a:pPr algn="just">
              <a:lnSpc>
                <a:spcPct val="90000"/>
              </a:lnSpc>
              <a:spcBef>
                <a:spcPts val="1000"/>
              </a:spcBef>
              <a:defRPr/>
            </a:pPr>
            <a:r>
              <a:rPr lang="pt-BR" sz="1300">
                <a:latin typeface="Calibri"/>
                <a:cs typeface="Arial"/>
              </a:rPr>
              <a:t>Promover a integração com as ações de recomposição de força de trabalho (concursos públicos, temporários e movimentação).</a:t>
            </a:r>
          </a:p>
        </p:txBody>
      </p:sp>
      <p:sp>
        <p:nvSpPr>
          <p:cNvPr id="23" name="Hexágono 22">
            <a:extLst>
              <a:ext uri="{FF2B5EF4-FFF2-40B4-BE49-F238E27FC236}">
                <a16:creationId xmlns:a16="http://schemas.microsoft.com/office/drawing/2014/main" id="{1E25247D-1590-4375-A6E6-2C661CCAAD2F}"/>
              </a:ext>
              <a:ext uri="{C183D7F6-B498-43B3-948B-1728B52AA6E4}">
                <adec:decorative xmlns:adec="http://schemas.microsoft.com/office/drawing/2017/decorative" val="1"/>
              </a:ext>
            </a:extLst>
          </p:cNvPr>
          <p:cNvSpPr/>
          <p:nvPr/>
        </p:nvSpPr>
        <p:spPr>
          <a:xfrm>
            <a:off x="609018" y="4740335"/>
            <a:ext cx="914400" cy="764219"/>
          </a:xfrm>
          <a:prstGeom prst="hexagon">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noProof="1"/>
          </a:p>
        </p:txBody>
      </p:sp>
      <p:pic>
        <p:nvPicPr>
          <p:cNvPr id="24" name="Gráfico 23" descr="Rede do usuário">
            <a:extLst>
              <a:ext uri="{FF2B5EF4-FFF2-40B4-BE49-F238E27FC236}">
                <a16:creationId xmlns:a16="http://schemas.microsoft.com/office/drawing/2014/main" id="{CE37FEC4-9B77-4679-ACC7-0EB8F4201272}"/>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793514" y="4834739"/>
            <a:ext cx="548640" cy="548640"/>
          </a:xfrm>
          <a:prstGeom prst="rect">
            <a:avLst/>
          </a:prstGeom>
        </p:spPr>
      </p:pic>
      <p:sp>
        <p:nvSpPr>
          <p:cNvPr id="25" name="Caixa de texto 16">
            <a:extLst>
              <a:ext uri="{FF2B5EF4-FFF2-40B4-BE49-F238E27FC236}">
                <a16:creationId xmlns:a16="http://schemas.microsoft.com/office/drawing/2014/main" id="{AFC3A12F-976D-43CC-882F-789BDFF2CB2A}"/>
              </a:ext>
            </a:extLst>
          </p:cNvPr>
          <p:cNvSpPr txBox="1"/>
          <p:nvPr/>
        </p:nvSpPr>
        <p:spPr>
          <a:xfrm>
            <a:off x="1811045" y="4665909"/>
            <a:ext cx="3595085" cy="1023870"/>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pt-BR" sz="1900" b="1" i="0" u="none" strike="noStrike" kern="1200" cap="none" spc="0" normalizeH="0" noProof="1">
                <a:ln>
                  <a:noFill/>
                </a:ln>
                <a:solidFill>
                  <a:schemeClr val="accent1"/>
                </a:solidFill>
                <a:effectLst/>
                <a:uLnTx/>
                <a:uFillTx/>
                <a:latin typeface="Calibri"/>
                <a:cs typeface="Biome Light"/>
              </a:rPr>
              <a:t>Institucionalização do DFT</a:t>
            </a:r>
          </a:p>
          <a:p>
            <a:pPr algn="just">
              <a:lnSpc>
                <a:spcPct val="90000"/>
              </a:lnSpc>
              <a:spcBef>
                <a:spcPts val="1000"/>
              </a:spcBef>
              <a:defRPr/>
            </a:pPr>
            <a:r>
              <a:rPr lang="pt-BR" sz="1300" noProof="1">
                <a:latin typeface="Calibri"/>
                <a:cs typeface="Arial"/>
              </a:rPr>
              <a:t>Promover o uso do DFT como prática contínua nos órgãos e entidades, como base para as suas ações estratégicas de gestão de pessoas​.</a:t>
            </a:r>
          </a:p>
        </p:txBody>
      </p:sp>
      <p:sp>
        <p:nvSpPr>
          <p:cNvPr id="17" name="Hexágono 16">
            <a:extLst>
              <a:ext uri="{FF2B5EF4-FFF2-40B4-BE49-F238E27FC236}">
                <a16:creationId xmlns:a16="http://schemas.microsoft.com/office/drawing/2014/main" id="{54BF75B3-68F5-4CC1-9006-AB7D6E6DB1AB}"/>
              </a:ext>
              <a:ext uri="{C183D7F6-B498-43B3-948B-1728B52AA6E4}">
                <adec:decorative xmlns:adec="http://schemas.microsoft.com/office/drawing/2017/decorative" val="1"/>
              </a:ext>
            </a:extLst>
          </p:cNvPr>
          <p:cNvSpPr/>
          <p:nvPr/>
        </p:nvSpPr>
        <p:spPr>
          <a:xfrm>
            <a:off x="609018" y="2905418"/>
            <a:ext cx="914400" cy="764219"/>
          </a:xfrm>
          <a:prstGeom prst="hexagon">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noProof="1"/>
          </a:p>
        </p:txBody>
      </p:sp>
      <p:sp>
        <p:nvSpPr>
          <p:cNvPr id="28" name="Caixa de texto 14">
            <a:extLst>
              <a:ext uri="{FF2B5EF4-FFF2-40B4-BE49-F238E27FC236}">
                <a16:creationId xmlns:a16="http://schemas.microsoft.com/office/drawing/2014/main" id="{64DDB2BA-682C-4985-983A-76AD902EDEE0}"/>
              </a:ext>
            </a:extLst>
          </p:cNvPr>
          <p:cNvSpPr txBox="1"/>
          <p:nvPr/>
        </p:nvSpPr>
        <p:spPr>
          <a:xfrm>
            <a:off x="1748530" y="2900692"/>
            <a:ext cx="3816350" cy="1512209"/>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pt-BR" sz="1900" b="1" noProof="1">
                <a:solidFill>
                  <a:schemeClr val="accent1"/>
                </a:solidFill>
                <a:latin typeface="Calibri"/>
                <a:cs typeface="Biome Light"/>
              </a:rPr>
              <a:t>Resultados para os órgãos</a:t>
            </a:r>
            <a:endParaRPr lang="pt-BR" sz="1900" b="1" i="0" u="none" strike="noStrike" kern="1200" cap="none" spc="0" normalizeH="0" noProof="1">
              <a:ln>
                <a:noFill/>
              </a:ln>
              <a:solidFill>
                <a:schemeClr val="accent1"/>
              </a:solidFill>
              <a:effectLst/>
              <a:uLnTx/>
              <a:uFillTx/>
              <a:latin typeface="Calibri"/>
              <a:cs typeface="Biome Light"/>
            </a:endParaRPr>
          </a:p>
          <a:p>
            <a:pPr algn="just">
              <a:lnSpc>
                <a:spcPct val="90000"/>
              </a:lnSpc>
              <a:spcBef>
                <a:spcPts val="1000"/>
              </a:spcBef>
              <a:defRPr/>
            </a:pPr>
            <a:r>
              <a:rPr lang="pt-BR" sz="1300" noProof="1">
                <a:latin typeface="Calibri"/>
                <a:cs typeface="Arial"/>
              </a:rPr>
              <a:t>Apoiar a geração de uma cultura orientada para entregas e resultados a sociedade, em parceria com as demais Secretarias do MGI (SETE e SEGES).</a:t>
            </a:r>
            <a:endParaRPr lang="pt-BR" sz="1300" i="0" u="none" strike="noStrike" kern="1200" cap="none" spc="0" normalizeH="0" noProof="1">
              <a:ln>
                <a:noFill/>
              </a:ln>
              <a:effectLst/>
              <a:uLnTx/>
              <a:uFillTx/>
              <a:latin typeface="Calibri"/>
              <a:cs typeface="Arial"/>
            </a:endParaRPr>
          </a:p>
          <a:p>
            <a:pPr marR="0" lvl="0" algn="just" defTabSz="914400" rtl="0" eaLnBrk="1" fontAlgn="auto" latinLnBrk="0" hangingPunct="1">
              <a:lnSpc>
                <a:spcPct val="90000"/>
              </a:lnSpc>
              <a:spcBef>
                <a:spcPts val="1000"/>
              </a:spcBef>
              <a:spcAft>
                <a:spcPts val="0"/>
              </a:spcAft>
              <a:buClrTx/>
              <a:buSzTx/>
              <a:tabLst/>
              <a:defRPr/>
            </a:pPr>
            <a:r>
              <a:rPr lang="pt-BR" sz="1300" noProof="1">
                <a:latin typeface="Calibri"/>
                <a:cs typeface="Arial"/>
              </a:rPr>
              <a:t>Instrumento de apoio à gestão, de maneira integrada aos demais processos de gestão de pessoas.</a:t>
            </a:r>
          </a:p>
        </p:txBody>
      </p:sp>
      <p:pic>
        <p:nvPicPr>
          <p:cNvPr id="29" name="Gráfico 28" descr="Tendência de alta">
            <a:extLst>
              <a:ext uri="{FF2B5EF4-FFF2-40B4-BE49-F238E27FC236}">
                <a16:creationId xmlns:a16="http://schemas.microsoft.com/office/drawing/2014/main" id="{AA6AF1BE-E2FA-4A5C-9446-28B848ACF768}"/>
              </a:ext>
            </a:extLst>
          </p:cNvPr>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771832" y="3013207"/>
            <a:ext cx="548640" cy="548640"/>
          </a:xfrm>
          <a:prstGeom prst="rect">
            <a:avLst/>
          </a:prstGeom>
        </p:spPr>
      </p:pic>
      <p:sp>
        <p:nvSpPr>
          <p:cNvPr id="30" name="Título 2">
            <a:extLst>
              <a:ext uri="{FF2B5EF4-FFF2-40B4-BE49-F238E27FC236}">
                <a16:creationId xmlns:a16="http://schemas.microsoft.com/office/drawing/2014/main" id="{C271C6C1-9927-4016-6678-F0AB77FDAC9F}"/>
              </a:ext>
            </a:extLst>
          </p:cNvPr>
          <p:cNvSpPr txBox="1">
            <a:spLocks/>
          </p:cNvSpPr>
          <p:nvPr/>
        </p:nvSpPr>
        <p:spPr>
          <a:xfrm>
            <a:off x="427759" y="241057"/>
            <a:ext cx="10972800" cy="91929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3500" b="1">
                <a:solidFill>
                  <a:srgbClr val="0070C0"/>
                </a:solidFill>
                <a:latin typeface="Calibri "/>
              </a:rPr>
              <a:t>Aonde podemos chegar?</a:t>
            </a:r>
            <a:r>
              <a:rPr lang="pt-BR" sz="3800" b="1">
                <a:solidFill>
                  <a:srgbClr val="0070C0"/>
                </a:solidFill>
                <a:latin typeface="Calibri "/>
              </a:rPr>
              <a:t> </a:t>
            </a:r>
            <a:endParaRPr lang="pt-BR" sz="1000" b="1">
              <a:solidFill>
                <a:srgbClr val="0070C0"/>
              </a:solidFill>
              <a:latin typeface="Calibri "/>
              <a:cs typeface="Calibri Light"/>
            </a:endParaRPr>
          </a:p>
        </p:txBody>
      </p:sp>
      <p:cxnSp>
        <p:nvCxnSpPr>
          <p:cNvPr id="31" name="Conector Reto 5">
            <a:extLst>
              <a:ext uri="{FF2B5EF4-FFF2-40B4-BE49-F238E27FC236}">
                <a16:creationId xmlns:a16="http://schemas.microsoft.com/office/drawing/2014/main" id="{7354255D-9399-7143-9A48-7794CDA542F2}"/>
              </a:ext>
            </a:extLst>
          </p:cNvPr>
          <p:cNvCxnSpPr/>
          <p:nvPr/>
        </p:nvCxnSpPr>
        <p:spPr>
          <a:xfrm>
            <a:off x="478238" y="1080323"/>
            <a:ext cx="11144250" cy="0"/>
          </a:xfrm>
          <a:prstGeom prst="line">
            <a:avLst/>
          </a:prstGeom>
          <a:ln w="158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40648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m 8" descr="Forma&#10;&#10;Descrição gerada automaticamente">
            <a:extLst>
              <a:ext uri="{FF2B5EF4-FFF2-40B4-BE49-F238E27FC236}">
                <a16:creationId xmlns:a16="http://schemas.microsoft.com/office/drawing/2014/main" id="{7E41E7E6-6CCD-EA93-BC5E-FA17A37C8262}"/>
              </a:ext>
            </a:extLst>
          </p:cNvPr>
          <p:cNvPicPr>
            <a:picLocks noChangeAspect="1"/>
          </p:cNvPicPr>
          <p:nvPr/>
        </p:nvPicPr>
        <p:blipFill>
          <a:blip r:embed="rId2"/>
          <a:stretch>
            <a:fillRect/>
          </a:stretch>
        </p:blipFill>
        <p:spPr>
          <a:xfrm>
            <a:off x="8947150" y="5179711"/>
            <a:ext cx="2743200" cy="1261079"/>
          </a:xfrm>
          <a:prstGeom prst="rect">
            <a:avLst/>
          </a:prstGeom>
        </p:spPr>
      </p:pic>
      <p:grpSp>
        <p:nvGrpSpPr>
          <p:cNvPr id="2" name="Agrupar 1">
            <a:extLst>
              <a:ext uri="{FF2B5EF4-FFF2-40B4-BE49-F238E27FC236}">
                <a16:creationId xmlns:a16="http://schemas.microsoft.com/office/drawing/2014/main" id="{A2A5011D-59EA-250A-95FD-BB61F0A45125}"/>
              </a:ext>
            </a:extLst>
          </p:cNvPr>
          <p:cNvGrpSpPr/>
          <p:nvPr/>
        </p:nvGrpSpPr>
        <p:grpSpPr>
          <a:xfrm>
            <a:off x="865950" y="3909284"/>
            <a:ext cx="1280018" cy="1052854"/>
            <a:chOff x="609018" y="1639061"/>
            <a:chExt cx="914400" cy="764219"/>
          </a:xfrm>
        </p:grpSpPr>
        <p:sp>
          <p:nvSpPr>
            <p:cNvPr id="3" name="Hexágono 2">
              <a:extLst>
                <a:ext uri="{FF2B5EF4-FFF2-40B4-BE49-F238E27FC236}">
                  <a16:creationId xmlns:a16="http://schemas.microsoft.com/office/drawing/2014/main" id="{E8AF905B-7930-4ACF-A1D7-BCFFAF6E99B9}"/>
                </a:ext>
                <a:ext uri="{C183D7F6-B498-43B3-948B-1728B52AA6E4}">
                  <adec:decorative xmlns:adec="http://schemas.microsoft.com/office/drawing/2017/decorative" val="1"/>
                </a:ext>
              </a:extLst>
            </p:cNvPr>
            <p:cNvSpPr/>
            <p:nvPr/>
          </p:nvSpPr>
          <p:spPr>
            <a:xfrm>
              <a:off x="609018" y="1639061"/>
              <a:ext cx="914400" cy="764219"/>
            </a:xfrm>
            <a:prstGeom prst="hexagon">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t-B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rtl="0"/>
              <a:endParaRPr lang="pt-BR" noProof="1"/>
            </a:p>
          </p:txBody>
        </p:sp>
        <p:pic>
          <p:nvPicPr>
            <p:cNvPr id="4" name="Gráfico 20" descr="Email">
              <a:extLst>
                <a:ext uri="{FF2B5EF4-FFF2-40B4-BE49-F238E27FC236}">
                  <a16:creationId xmlns:a16="http://schemas.microsoft.com/office/drawing/2014/main" id="{9E4480AF-4615-738E-1A80-ED17CA7EF7F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99839" y="1735375"/>
              <a:ext cx="548640" cy="548640"/>
            </a:xfrm>
            <a:prstGeom prst="rect">
              <a:avLst/>
            </a:prstGeom>
          </p:spPr>
        </p:pic>
      </p:grpSp>
      <p:sp>
        <p:nvSpPr>
          <p:cNvPr id="5" name="Título 2">
            <a:extLst>
              <a:ext uri="{FF2B5EF4-FFF2-40B4-BE49-F238E27FC236}">
                <a16:creationId xmlns:a16="http://schemas.microsoft.com/office/drawing/2014/main" id="{1B0261CE-A402-491C-6D09-2CF8E6B24002}"/>
              </a:ext>
            </a:extLst>
          </p:cNvPr>
          <p:cNvSpPr txBox="1">
            <a:spLocks/>
          </p:cNvSpPr>
          <p:nvPr/>
        </p:nvSpPr>
        <p:spPr>
          <a:xfrm>
            <a:off x="-1" y="1799360"/>
            <a:ext cx="12192001" cy="919293"/>
          </a:xfrm>
          <a:prstGeom prst="rect">
            <a:avLst/>
          </a:prstGeom>
        </p:spPr>
        <p:txBody>
          <a:bodyPr vert="horz" lIns="91440" tIns="45720" rIns="91440" bIns="45720" rtlCol="0" anchor="ctr">
            <a:norm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pt-BR" sz="4500" b="1">
                <a:solidFill>
                  <a:srgbClr val="0070C0"/>
                </a:solidFill>
                <a:latin typeface="Calibri "/>
                <a:cs typeface="Calibri Light"/>
              </a:rPr>
              <a:t>Obrigado!</a:t>
            </a:r>
          </a:p>
        </p:txBody>
      </p:sp>
      <p:sp>
        <p:nvSpPr>
          <p:cNvPr id="7" name="Caixa de texto 12">
            <a:extLst>
              <a:ext uri="{FF2B5EF4-FFF2-40B4-BE49-F238E27FC236}">
                <a16:creationId xmlns:a16="http://schemas.microsoft.com/office/drawing/2014/main" id="{478B21BB-0375-9579-C0EB-091DE979CA5C}"/>
              </a:ext>
            </a:extLst>
          </p:cNvPr>
          <p:cNvSpPr txBox="1"/>
          <p:nvPr/>
        </p:nvSpPr>
        <p:spPr>
          <a:xfrm>
            <a:off x="2345569" y="4365902"/>
            <a:ext cx="4176122" cy="1138260"/>
          </a:xfrm>
          <a:prstGeom prst="rect">
            <a:avLst/>
          </a:prstGeom>
          <a:noFill/>
        </p:spPr>
        <p:txBody>
          <a:bodyPr wrap="square" lIns="91440" tIns="45720" rIns="91440" bIns="45720" rtlCol="0" anchor="t">
            <a:sp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spcBef>
                <a:spcPts val="1000"/>
              </a:spcBef>
              <a:defRPr/>
            </a:pPr>
            <a:r>
              <a:rPr lang="pt-BR" sz="1700" b="1" noProof="1">
                <a:solidFill>
                  <a:schemeClr val="accent1"/>
                </a:solidFill>
                <a:latin typeface="Calibri"/>
                <a:cs typeface="Biome Light"/>
              </a:rPr>
              <a:t>Contato: </a:t>
            </a:r>
          </a:p>
          <a:p>
            <a:pPr>
              <a:lnSpc>
                <a:spcPct val="90000"/>
              </a:lnSpc>
              <a:spcBef>
                <a:spcPts val="1000"/>
              </a:spcBef>
              <a:defRPr/>
            </a:pPr>
            <a:r>
              <a:rPr lang="pt-BR" sz="2000" noProof="1">
                <a:latin typeface="Calibri"/>
                <a:cs typeface="Arial"/>
                <a:hlinkClick r:id="rId5"/>
              </a:rPr>
              <a:t>sgp.dft@economia.gov.br</a:t>
            </a:r>
            <a:endParaRPr lang="pt-BR" sz="2000" noProof="1">
              <a:latin typeface="Calibri"/>
              <a:ea typeface="Calibri"/>
              <a:cs typeface="Arial" panose="020B0604020202020204" pitchFamily="34" charset="0"/>
            </a:endParaRPr>
          </a:p>
          <a:p>
            <a:pPr>
              <a:lnSpc>
                <a:spcPct val="90000"/>
              </a:lnSpc>
              <a:spcBef>
                <a:spcPts val="1000"/>
              </a:spcBef>
              <a:defRPr/>
            </a:pPr>
            <a:r>
              <a:rPr lang="en-US" sz="2000" noProof="1">
                <a:solidFill>
                  <a:srgbClr val="002060"/>
                </a:solidFill>
                <a:latin typeface="Calibri"/>
                <a:ea typeface="Calibri"/>
                <a:cs typeface="Calibri"/>
                <a:hlinkClick r:id="rId6"/>
              </a:rPr>
              <a:t>www.gov.br/servidor/dft</a:t>
            </a:r>
            <a:endParaRPr lang="pt-BR" sz="2000"/>
          </a:p>
        </p:txBody>
      </p:sp>
      <p:sp>
        <p:nvSpPr>
          <p:cNvPr id="8" name="CaixaDeTexto 7">
            <a:extLst>
              <a:ext uri="{FF2B5EF4-FFF2-40B4-BE49-F238E27FC236}">
                <a16:creationId xmlns:a16="http://schemas.microsoft.com/office/drawing/2014/main" id="{2EC05201-0833-E1A8-FF24-FA82B474981A}"/>
              </a:ext>
            </a:extLst>
          </p:cNvPr>
          <p:cNvSpPr txBox="1"/>
          <p:nvPr/>
        </p:nvSpPr>
        <p:spPr>
          <a:xfrm>
            <a:off x="2346036" y="3766127"/>
            <a:ext cx="8804562" cy="4308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pt-BR" sz="2200"/>
              <a:t>Coordenação-Geral de Planejamento da Força de trabalho – CGFOR</a:t>
            </a:r>
            <a:endParaRPr lang="pt-BR" sz="2200">
              <a:cs typeface="Calibri"/>
            </a:endParaRPr>
          </a:p>
        </p:txBody>
      </p:sp>
    </p:spTree>
    <p:extLst>
      <p:ext uri="{BB962C8B-B14F-4D97-AF65-F5344CB8AC3E}">
        <p14:creationId xmlns:p14="http://schemas.microsoft.com/office/powerpoint/2010/main" val="9156094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4D9A7C6-1152-9548-AD9C-9F8954191D60}"/>
              </a:ext>
            </a:extLst>
          </p:cNvPr>
          <p:cNvSpPr txBox="1"/>
          <p:nvPr/>
        </p:nvSpPr>
        <p:spPr>
          <a:xfrm>
            <a:off x="6022705" y="430011"/>
            <a:ext cx="184731" cy="553998"/>
          </a:xfrm>
          <a:prstGeom prst="rect">
            <a:avLst/>
          </a:prstGeom>
          <a:noFill/>
        </p:spPr>
        <p:txBody>
          <a:bodyPr wrap="none" lIns="91440" tIns="45720" rIns="91440" bIns="45720" rtlCol="0" anchor="t">
            <a:spAutoFit/>
          </a:bodyPr>
          <a:lstStyle/>
          <a:p>
            <a:pPr algn="ctr"/>
            <a:endParaRPr lang="en-US" sz="3000" b="1">
              <a:solidFill>
                <a:srgbClr val="0070C0"/>
              </a:solidFill>
              <a:latin typeface="Calibri"/>
              <a:cs typeface="Poppins"/>
            </a:endParaRPr>
          </a:p>
        </p:txBody>
      </p:sp>
      <p:sp>
        <p:nvSpPr>
          <p:cNvPr id="3" name="CaixaDeTexto 2">
            <a:extLst>
              <a:ext uri="{FF2B5EF4-FFF2-40B4-BE49-F238E27FC236}">
                <a16:creationId xmlns:a16="http://schemas.microsoft.com/office/drawing/2014/main" id="{DFF14A2A-8391-47AF-9664-78DD8C2AA732}"/>
              </a:ext>
            </a:extLst>
          </p:cNvPr>
          <p:cNvSpPr txBox="1"/>
          <p:nvPr/>
        </p:nvSpPr>
        <p:spPr>
          <a:xfrm>
            <a:off x="704447" y="1702277"/>
            <a:ext cx="5925841" cy="304698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pt-BR" sz="2400">
                <a:cs typeface="Calibri"/>
              </a:rPr>
              <a:t>Processos, práticas e tecnologias de gestão de pessoas indispensáveis para as organizações que buscam compor equipes de trabalho eficientes, a fim de assegurar a alocação assertiva de pessoas com vistas à efetivação de planos e de objetivos institucionais</a:t>
            </a:r>
          </a:p>
          <a:p>
            <a:pPr algn="just"/>
            <a:r>
              <a:rPr lang="pt-BR" sz="2400">
                <a:cs typeface="Segoe UI"/>
              </a:rPr>
              <a:t>​</a:t>
            </a:r>
          </a:p>
          <a:p>
            <a:pPr algn="just"/>
            <a:endParaRPr lang="en-US" sz="2400">
              <a:cs typeface="Segoe UI"/>
            </a:endParaRPr>
          </a:p>
        </p:txBody>
      </p:sp>
      <p:cxnSp>
        <p:nvCxnSpPr>
          <p:cNvPr id="138" name="Conector Reto 5">
            <a:extLst>
              <a:ext uri="{FF2B5EF4-FFF2-40B4-BE49-F238E27FC236}">
                <a16:creationId xmlns:a16="http://schemas.microsoft.com/office/drawing/2014/main" id="{63CC9E3A-7021-E8FC-DADD-D87C4B1A6E25}"/>
              </a:ext>
            </a:extLst>
          </p:cNvPr>
          <p:cNvCxnSpPr/>
          <p:nvPr/>
        </p:nvCxnSpPr>
        <p:spPr>
          <a:xfrm>
            <a:off x="536057" y="1114522"/>
            <a:ext cx="1114425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39" name="CaixaDeTexto 138">
            <a:extLst>
              <a:ext uri="{FF2B5EF4-FFF2-40B4-BE49-F238E27FC236}">
                <a16:creationId xmlns:a16="http://schemas.microsoft.com/office/drawing/2014/main" id="{9D77E1D2-2104-9660-EF88-70103BB89AA3}"/>
              </a:ext>
            </a:extLst>
          </p:cNvPr>
          <p:cNvSpPr txBox="1"/>
          <p:nvPr/>
        </p:nvSpPr>
        <p:spPr>
          <a:xfrm>
            <a:off x="581936" y="463944"/>
            <a:ext cx="10229713" cy="63094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pt-BR" sz="3500" b="1">
                <a:solidFill>
                  <a:srgbClr val="0070C0"/>
                </a:solidFill>
                <a:latin typeface="Calibri "/>
                <a:cs typeface="Calibri Light"/>
              </a:rPr>
              <a:t>Planejamento da Força de Trabalho - PFT</a:t>
            </a:r>
            <a:endParaRPr lang="pt-BR"/>
          </a:p>
        </p:txBody>
      </p:sp>
      <p:pic>
        <p:nvPicPr>
          <p:cNvPr id="127" name="Imagem 126" descr="Grupo de pessoas sentadas ao redor de uma mesa&#10;&#10;Descrição gerada automaticamente">
            <a:extLst>
              <a:ext uri="{FF2B5EF4-FFF2-40B4-BE49-F238E27FC236}">
                <a16:creationId xmlns:a16="http://schemas.microsoft.com/office/drawing/2014/main" id="{B79C90ED-36FC-114D-BE15-D3032CAFC430}"/>
              </a:ext>
            </a:extLst>
          </p:cNvPr>
          <p:cNvPicPr>
            <a:picLocks noChangeAspect="1"/>
          </p:cNvPicPr>
          <p:nvPr/>
        </p:nvPicPr>
        <p:blipFill>
          <a:blip r:embed="rId3"/>
          <a:stretch>
            <a:fillRect/>
          </a:stretch>
        </p:blipFill>
        <p:spPr>
          <a:xfrm>
            <a:off x="6906491" y="3026919"/>
            <a:ext cx="5283200" cy="3436528"/>
          </a:xfrm>
          <a:prstGeom prst="rect">
            <a:avLst/>
          </a:prstGeom>
        </p:spPr>
      </p:pic>
      <p:sp>
        <p:nvSpPr>
          <p:cNvPr id="4" name="CaixaDeTexto 3">
            <a:extLst>
              <a:ext uri="{FF2B5EF4-FFF2-40B4-BE49-F238E27FC236}">
                <a16:creationId xmlns:a16="http://schemas.microsoft.com/office/drawing/2014/main" id="{9687D3A1-42DA-129E-8ABE-1CBD39ACC4FE}"/>
              </a:ext>
            </a:extLst>
          </p:cNvPr>
          <p:cNvSpPr txBox="1"/>
          <p:nvPr/>
        </p:nvSpPr>
        <p:spPr>
          <a:xfrm>
            <a:off x="7241309" y="6467764"/>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Fonte: Freepik (2022)</a:t>
            </a:r>
          </a:p>
        </p:txBody>
      </p:sp>
    </p:spTree>
    <p:extLst>
      <p:ext uri="{BB962C8B-B14F-4D97-AF65-F5344CB8AC3E}">
        <p14:creationId xmlns:p14="http://schemas.microsoft.com/office/powerpoint/2010/main" val="30053789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Conector Reto 5">
            <a:extLst>
              <a:ext uri="{FF2B5EF4-FFF2-40B4-BE49-F238E27FC236}">
                <a16:creationId xmlns:a16="http://schemas.microsoft.com/office/drawing/2014/main" id="{AD967408-CE6A-790A-80B1-B33C2A39E4F5}"/>
              </a:ext>
            </a:extLst>
          </p:cNvPr>
          <p:cNvCxnSpPr/>
          <p:nvPr/>
        </p:nvCxnSpPr>
        <p:spPr>
          <a:xfrm>
            <a:off x="536057" y="1114522"/>
            <a:ext cx="1114425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3" name="CaixaDeTexto 2">
            <a:extLst>
              <a:ext uri="{FF2B5EF4-FFF2-40B4-BE49-F238E27FC236}">
                <a16:creationId xmlns:a16="http://schemas.microsoft.com/office/drawing/2014/main" id="{DCCF2071-02FB-1F2B-B59B-AE34AB56D295}"/>
              </a:ext>
            </a:extLst>
          </p:cNvPr>
          <p:cNvSpPr txBox="1"/>
          <p:nvPr/>
        </p:nvSpPr>
        <p:spPr>
          <a:xfrm>
            <a:off x="581937" y="463944"/>
            <a:ext cx="6342042" cy="63094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pt-BR" sz="3500" b="1">
                <a:solidFill>
                  <a:srgbClr val="0070C0"/>
                </a:solidFill>
                <a:latin typeface="Calibri "/>
                <a:cs typeface="Calibri Light"/>
              </a:rPr>
              <a:t>Desafios – Gestão de Pessoas</a:t>
            </a:r>
            <a:endParaRPr lang="pt-BR"/>
          </a:p>
        </p:txBody>
      </p:sp>
      <p:sp>
        <p:nvSpPr>
          <p:cNvPr id="6" name="CaixaDeTexto 5">
            <a:extLst>
              <a:ext uri="{FF2B5EF4-FFF2-40B4-BE49-F238E27FC236}">
                <a16:creationId xmlns:a16="http://schemas.microsoft.com/office/drawing/2014/main" id="{A4CA7776-CC72-7FBE-035F-3D865CB5DF06}"/>
              </a:ext>
            </a:extLst>
          </p:cNvPr>
          <p:cNvSpPr txBox="1"/>
          <p:nvPr/>
        </p:nvSpPr>
        <p:spPr>
          <a:xfrm>
            <a:off x="577756" y="1354666"/>
            <a:ext cx="11007464" cy="446705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lnSpc>
                <a:spcPct val="150000"/>
              </a:lnSpc>
              <a:buFont typeface="Arial" panose="020B0604020202020204" pitchFamily="34" charset="0"/>
              <a:buChar char="•"/>
            </a:pPr>
            <a:r>
              <a:rPr lang="pt-BR" sz="2400">
                <a:cs typeface="Calibri"/>
              </a:rPr>
              <a:t>Aumento das lacunas entre a força de trabalho de hoje e a necessária para as entregas futuras;</a:t>
            </a:r>
            <a:endParaRPr lang="en-US" sz="2400">
              <a:cs typeface="Calibri"/>
            </a:endParaRPr>
          </a:p>
          <a:p>
            <a:pPr marL="342900" indent="-342900">
              <a:lnSpc>
                <a:spcPct val="150000"/>
              </a:lnSpc>
              <a:buFont typeface="Arial" panose="020B0604020202020204" pitchFamily="34" charset="0"/>
              <a:buChar char="•"/>
            </a:pPr>
            <a:r>
              <a:rPr lang="pt-BR" sz="2400">
                <a:cs typeface="Calibri"/>
              </a:rPr>
              <a:t>Novas competências para nova realidade;</a:t>
            </a:r>
          </a:p>
          <a:p>
            <a:pPr marL="342900" indent="-342900">
              <a:lnSpc>
                <a:spcPct val="150000"/>
              </a:lnSpc>
              <a:buFont typeface="Arial" panose="020B0604020202020204" pitchFamily="34" charset="0"/>
              <a:buChar char="•"/>
            </a:pPr>
            <a:r>
              <a:rPr lang="pt-BR" sz="2400">
                <a:cs typeface="Calibri"/>
              </a:rPr>
              <a:t>Desenvolvimento e adaptação;</a:t>
            </a:r>
            <a:endParaRPr lang="en-US" sz="2400">
              <a:cs typeface="Calibri"/>
            </a:endParaRPr>
          </a:p>
          <a:p>
            <a:pPr marL="342900" indent="-342900">
              <a:lnSpc>
                <a:spcPct val="150000"/>
              </a:lnSpc>
              <a:buFont typeface="Arial" panose="020B0604020202020204" pitchFamily="34" charset="0"/>
              <a:buChar char="•"/>
            </a:pPr>
            <a:r>
              <a:rPr lang="pt-BR" sz="2400">
                <a:cs typeface="Calibri"/>
              </a:rPr>
              <a:t>Orientação para entregas e resultados;</a:t>
            </a:r>
            <a:endParaRPr lang="en-US" sz="2400">
              <a:cs typeface="Calibri"/>
            </a:endParaRPr>
          </a:p>
          <a:p>
            <a:pPr marL="342900" indent="-342900">
              <a:lnSpc>
                <a:spcPct val="150000"/>
              </a:lnSpc>
              <a:buFont typeface="Arial,Sans-Serif" panose="020B0604020202020204" pitchFamily="34" charset="0"/>
              <a:buChar char="•"/>
            </a:pPr>
            <a:r>
              <a:rPr lang="pt-BR" sz="2400">
                <a:cs typeface="Calibri"/>
              </a:rPr>
              <a:t>Rotatividade e retenção de talentos; </a:t>
            </a:r>
            <a:endParaRPr lang="en-US" sz="2400">
              <a:cs typeface="Calibri"/>
            </a:endParaRPr>
          </a:p>
          <a:p>
            <a:pPr marL="342900" indent="-342900">
              <a:lnSpc>
                <a:spcPct val="150000"/>
              </a:lnSpc>
              <a:buFont typeface="Arial,Sans-Serif" panose="020B0604020202020204" pitchFamily="34" charset="0"/>
              <a:buChar char="•"/>
            </a:pPr>
            <a:r>
              <a:rPr lang="pt-BR" sz="2400">
                <a:cs typeface="Calibri"/>
              </a:rPr>
              <a:t>Diminuição na capacidade e continuidade dos serviços prestados;</a:t>
            </a:r>
            <a:endParaRPr lang="en-US" sz="2400">
              <a:cs typeface="Calibri"/>
            </a:endParaRPr>
          </a:p>
          <a:p>
            <a:pPr marL="342900" indent="-342900">
              <a:lnSpc>
                <a:spcPct val="150000"/>
              </a:lnSpc>
              <a:buFont typeface="Arial,Sans-Serif" panose="020B0604020202020204" pitchFamily="34" charset="0"/>
              <a:buChar char="•"/>
            </a:pPr>
            <a:r>
              <a:rPr lang="pt-BR" sz="2400">
                <a:cs typeface="Calibri"/>
              </a:rPr>
              <a:t>Falta de aprimoramento do processo decisório – custo de oportunidade.</a:t>
            </a:r>
            <a:endParaRPr lang="en-US" sz="2400">
              <a:cs typeface="Calibri"/>
            </a:endParaRPr>
          </a:p>
        </p:txBody>
      </p:sp>
    </p:spTree>
    <p:extLst>
      <p:ext uri="{BB962C8B-B14F-4D97-AF65-F5344CB8AC3E}">
        <p14:creationId xmlns:p14="http://schemas.microsoft.com/office/powerpoint/2010/main" val="17730210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Conector Reto 5">
            <a:extLst>
              <a:ext uri="{FF2B5EF4-FFF2-40B4-BE49-F238E27FC236}">
                <a16:creationId xmlns:a16="http://schemas.microsoft.com/office/drawing/2014/main" id="{AD967408-CE6A-790A-80B1-B33C2A39E4F5}"/>
              </a:ext>
            </a:extLst>
          </p:cNvPr>
          <p:cNvCxnSpPr/>
          <p:nvPr/>
        </p:nvCxnSpPr>
        <p:spPr>
          <a:xfrm>
            <a:off x="536057" y="1114522"/>
            <a:ext cx="1114425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3" name="CaixaDeTexto 2">
            <a:extLst>
              <a:ext uri="{FF2B5EF4-FFF2-40B4-BE49-F238E27FC236}">
                <a16:creationId xmlns:a16="http://schemas.microsoft.com/office/drawing/2014/main" id="{DCCF2071-02FB-1F2B-B59B-AE34AB56D295}"/>
              </a:ext>
            </a:extLst>
          </p:cNvPr>
          <p:cNvSpPr txBox="1"/>
          <p:nvPr/>
        </p:nvSpPr>
        <p:spPr>
          <a:xfrm>
            <a:off x="581937" y="463944"/>
            <a:ext cx="6342042" cy="63094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pt-BR" sz="3500" b="1">
                <a:solidFill>
                  <a:srgbClr val="0070C0"/>
                </a:solidFill>
                <a:latin typeface="Calibri "/>
                <a:cs typeface="Calibri Light"/>
              </a:rPr>
              <a:t>Desafios – Órgão Central  </a:t>
            </a:r>
            <a:endParaRPr lang="pt-BR"/>
          </a:p>
        </p:txBody>
      </p:sp>
      <p:sp>
        <p:nvSpPr>
          <p:cNvPr id="6" name="CaixaDeTexto 5">
            <a:extLst>
              <a:ext uri="{FF2B5EF4-FFF2-40B4-BE49-F238E27FC236}">
                <a16:creationId xmlns:a16="http://schemas.microsoft.com/office/drawing/2014/main" id="{A4CA7776-CC72-7FBE-035F-3D865CB5DF06}"/>
              </a:ext>
            </a:extLst>
          </p:cNvPr>
          <p:cNvSpPr txBox="1"/>
          <p:nvPr/>
        </p:nvSpPr>
        <p:spPr>
          <a:xfrm>
            <a:off x="369938" y="1443339"/>
            <a:ext cx="10257842" cy="329320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lnSpc>
                <a:spcPct val="150000"/>
              </a:lnSpc>
              <a:buFont typeface="Arial" panose="020B0604020202020204" pitchFamily="34" charset="0"/>
              <a:buChar char="•"/>
            </a:pPr>
            <a:r>
              <a:rPr lang="pt-BR" sz="2400">
                <a:cs typeface="Calibri"/>
              </a:rPr>
              <a:t>Prover os órgãos e entidades com recursos necessários para o cumprimento da missão institucional;</a:t>
            </a:r>
            <a:endParaRPr lang="pt-BR">
              <a:cs typeface="Calibri" panose="020F0502020204030204"/>
            </a:endParaRPr>
          </a:p>
          <a:p>
            <a:pPr marL="342900" indent="-342900">
              <a:lnSpc>
                <a:spcPct val="150000"/>
              </a:lnSpc>
              <a:buFont typeface="Arial" panose="020B0604020202020204" pitchFamily="34" charset="0"/>
              <a:buChar char="•"/>
            </a:pPr>
            <a:r>
              <a:rPr lang="pt-BR" sz="2400">
                <a:cs typeface="Calibri"/>
              </a:rPr>
              <a:t>Demandas crescentes por fortalecimento institucional x desafio fiscal;</a:t>
            </a:r>
          </a:p>
          <a:p>
            <a:pPr marL="342900" indent="-342900">
              <a:lnSpc>
                <a:spcPct val="150000"/>
              </a:lnSpc>
              <a:buFont typeface="Arial" panose="020B0604020202020204" pitchFamily="34" charset="0"/>
              <a:buChar char="•"/>
            </a:pPr>
            <a:r>
              <a:rPr lang="pt-BR" sz="2400">
                <a:cs typeface="Calibri"/>
              </a:rPr>
              <a:t>Baixa capacidade dos órgãos de estimar quantitativos e perfis necessários; </a:t>
            </a:r>
            <a:endParaRPr lang="pt-BR" sz="2000">
              <a:cs typeface="Calibri"/>
            </a:endParaRPr>
          </a:p>
          <a:p>
            <a:pPr marL="342900" indent="-342900">
              <a:lnSpc>
                <a:spcPct val="150000"/>
              </a:lnSpc>
              <a:buFont typeface="Arial" panose="020B0604020202020204" pitchFamily="34" charset="0"/>
              <a:buChar char="•"/>
            </a:pPr>
            <a:r>
              <a:rPr lang="pt-BR" sz="2400">
                <a:cs typeface="Calibri"/>
              </a:rPr>
              <a:t>Adaptação rápida aos diferentes cenários.</a:t>
            </a:r>
          </a:p>
          <a:p>
            <a:endParaRPr lang="pt-BR" sz="2800">
              <a:cs typeface="Calibri"/>
            </a:endParaRPr>
          </a:p>
        </p:txBody>
      </p:sp>
      <p:graphicFrame>
        <p:nvGraphicFramePr>
          <p:cNvPr id="5" name="Tabela 4">
            <a:extLst>
              <a:ext uri="{FF2B5EF4-FFF2-40B4-BE49-F238E27FC236}">
                <a16:creationId xmlns:a16="http://schemas.microsoft.com/office/drawing/2014/main" id="{0B78AF53-6189-21F5-4B75-F7C316F8B0E5}"/>
              </a:ext>
            </a:extLst>
          </p:cNvPr>
          <p:cNvGraphicFramePr>
            <a:graphicFrameLocks noGrp="1"/>
          </p:cNvGraphicFramePr>
          <p:nvPr>
            <p:extLst>
              <p:ext uri="{D42A27DB-BD31-4B8C-83A1-F6EECF244321}">
                <p14:modId xmlns:p14="http://schemas.microsoft.com/office/powerpoint/2010/main" val="484005617"/>
              </p:ext>
            </p:extLst>
          </p:nvPr>
        </p:nvGraphicFramePr>
        <p:xfrm>
          <a:off x="1870569" y="5308487"/>
          <a:ext cx="8436752" cy="741680"/>
        </p:xfrm>
        <a:graphic>
          <a:graphicData uri="http://schemas.openxmlformats.org/drawingml/2006/table">
            <a:tbl>
              <a:tblPr firstRow="1" bandRow="1">
                <a:tableStyleId>{5C22544A-7EE6-4342-B048-85BDC9FD1C3A}</a:tableStyleId>
              </a:tblPr>
              <a:tblGrid>
                <a:gridCol w="2109188">
                  <a:extLst>
                    <a:ext uri="{9D8B030D-6E8A-4147-A177-3AD203B41FA5}">
                      <a16:colId xmlns:a16="http://schemas.microsoft.com/office/drawing/2014/main" val="2186498678"/>
                    </a:ext>
                  </a:extLst>
                </a:gridCol>
                <a:gridCol w="2109188">
                  <a:extLst>
                    <a:ext uri="{9D8B030D-6E8A-4147-A177-3AD203B41FA5}">
                      <a16:colId xmlns:a16="http://schemas.microsoft.com/office/drawing/2014/main" val="24125641"/>
                    </a:ext>
                  </a:extLst>
                </a:gridCol>
                <a:gridCol w="2109188">
                  <a:extLst>
                    <a:ext uri="{9D8B030D-6E8A-4147-A177-3AD203B41FA5}">
                      <a16:colId xmlns:a16="http://schemas.microsoft.com/office/drawing/2014/main" val="2922835310"/>
                    </a:ext>
                  </a:extLst>
                </a:gridCol>
                <a:gridCol w="2109188">
                  <a:extLst>
                    <a:ext uri="{9D8B030D-6E8A-4147-A177-3AD203B41FA5}">
                      <a16:colId xmlns:a16="http://schemas.microsoft.com/office/drawing/2014/main" val="3514221055"/>
                    </a:ext>
                  </a:extLst>
                </a:gridCol>
              </a:tblGrid>
              <a:tr h="370840">
                <a:tc>
                  <a:txBody>
                    <a:bodyPr/>
                    <a:lstStyle/>
                    <a:p>
                      <a:pPr algn="ctr"/>
                      <a:r>
                        <a:rPr lang="pt-BR"/>
                        <a:t>Órgãos</a:t>
                      </a:r>
                    </a:p>
                  </a:txBody>
                  <a:tcPr/>
                </a:tc>
                <a:tc>
                  <a:txBody>
                    <a:bodyPr/>
                    <a:lstStyle/>
                    <a:p>
                      <a:pPr algn="ctr"/>
                      <a:r>
                        <a:rPr lang="pt-BR"/>
                        <a:t>Vagas</a:t>
                      </a:r>
                    </a:p>
                  </a:txBody>
                  <a:tcPr/>
                </a:tc>
                <a:tc>
                  <a:txBody>
                    <a:bodyPr/>
                    <a:lstStyle/>
                    <a:p>
                      <a:pPr algn="ctr"/>
                      <a:r>
                        <a:rPr lang="pt-BR"/>
                        <a:t>Impacto em 2023</a:t>
                      </a:r>
                    </a:p>
                  </a:txBody>
                  <a:tcPr/>
                </a:tc>
                <a:tc>
                  <a:txBody>
                    <a:bodyPr/>
                    <a:lstStyle/>
                    <a:p>
                      <a:pPr algn="ctr"/>
                      <a:r>
                        <a:rPr lang="pt-BR"/>
                        <a:t>Impacto Anualizado</a:t>
                      </a:r>
                    </a:p>
                  </a:txBody>
                  <a:tcPr/>
                </a:tc>
                <a:extLst>
                  <a:ext uri="{0D108BD9-81ED-4DB2-BD59-A6C34878D82A}">
                    <a16:rowId xmlns:a16="http://schemas.microsoft.com/office/drawing/2014/main" val="2193317305"/>
                  </a:ext>
                </a:extLst>
              </a:tr>
              <a:tr h="370840">
                <a:tc>
                  <a:txBody>
                    <a:bodyPr/>
                    <a:lstStyle/>
                    <a:p>
                      <a:pPr algn="ctr"/>
                      <a:r>
                        <a:rPr lang="pt-BR">
                          <a:solidFill>
                            <a:srgbClr val="002060"/>
                          </a:solidFill>
                        </a:rPr>
                        <a:t>82</a:t>
                      </a:r>
                    </a:p>
                  </a:txBody>
                  <a:tcPr>
                    <a:solidFill>
                      <a:schemeClr val="accent4">
                        <a:lumMod val="60000"/>
                        <a:lumOff val="40000"/>
                      </a:schemeClr>
                    </a:solidFill>
                  </a:tcPr>
                </a:tc>
                <a:tc>
                  <a:txBody>
                    <a:bodyPr/>
                    <a:lstStyle/>
                    <a:p>
                      <a:pPr algn="ctr"/>
                      <a:r>
                        <a:rPr lang="pt-BR">
                          <a:solidFill>
                            <a:srgbClr val="002060"/>
                          </a:solidFill>
                        </a:rPr>
                        <a:t>40.231</a:t>
                      </a:r>
                    </a:p>
                  </a:txBody>
                  <a:tcPr/>
                </a:tc>
                <a:tc>
                  <a:txBody>
                    <a:bodyPr/>
                    <a:lstStyle/>
                    <a:p>
                      <a:pPr algn="ctr"/>
                      <a:r>
                        <a:rPr lang="pt-BR">
                          <a:solidFill>
                            <a:srgbClr val="002060"/>
                          </a:solidFill>
                        </a:rPr>
                        <a:t>R$2.880.526.557</a:t>
                      </a:r>
                    </a:p>
                  </a:txBody>
                  <a:tcPr/>
                </a:tc>
                <a:tc>
                  <a:txBody>
                    <a:bodyPr/>
                    <a:lstStyle/>
                    <a:p>
                      <a:pPr algn="ctr"/>
                      <a:r>
                        <a:rPr lang="pt-BR">
                          <a:solidFill>
                            <a:srgbClr val="002060"/>
                          </a:solidFill>
                        </a:rPr>
                        <a:t>R$5.878.928.011</a:t>
                      </a:r>
                    </a:p>
                  </a:txBody>
                  <a:tcPr/>
                </a:tc>
                <a:extLst>
                  <a:ext uri="{0D108BD9-81ED-4DB2-BD59-A6C34878D82A}">
                    <a16:rowId xmlns:a16="http://schemas.microsoft.com/office/drawing/2014/main" val="392202085"/>
                  </a:ext>
                </a:extLst>
              </a:tr>
            </a:tbl>
          </a:graphicData>
        </a:graphic>
      </p:graphicFrame>
      <p:sp>
        <p:nvSpPr>
          <p:cNvPr id="7" name="CaixaDeTexto 6">
            <a:extLst>
              <a:ext uri="{FF2B5EF4-FFF2-40B4-BE49-F238E27FC236}">
                <a16:creationId xmlns:a16="http://schemas.microsoft.com/office/drawing/2014/main" id="{069E722D-A273-9DD7-B6C7-5232CF7D8D0D}"/>
              </a:ext>
            </a:extLst>
          </p:cNvPr>
          <p:cNvSpPr txBox="1"/>
          <p:nvPr/>
        </p:nvSpPr>
        <p:spPr>
          <a:xfrm>
            <a:off x="2356556" y="4783666"/>
            <a:ext cx="7478888"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pt-BR" sz="2800">
                <a:solidFill>
                  <a:srgbClr val="002060"/>
                </a:solidFill>
                <a:ea typeface="Calibri"/>
                <a:cs typeface="Calibri"/>
              </a:rPr>
              <a:t>Concursos – Pedidos para 2023</a:t>
            </a:r>
          </a:p>
        </p:txBody>
      </p:sp>
    </p:spTree>
    <p:extLst>
      <p:ext uri="{BB962C8B-B14F-4D97-AF65-F5344CB8AC3E}">
        <p14:creationId xmlns:p14="http://schemas.microsoft.com/office/powerpoint/2010/main" val="32089436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Conector Reto 5">
            <a:extLst>
              <a:ext uri="{FF2B5EF4-FFF2-40B4-BE49-F238E27FC236}">
                <a16:creationId xmlns:a16="http://schemas.microsoft.com/office/drawing/2014/main" id="{B1AFA4FC-E2C4-41C4-92FB-4BD423FFADD1}"/>
              </a:ext>
            </a:extLst>
          </p:cNvPr>
          <p:cNvCxnSpPr/>
          <p:nvPr/>
        </p:nvCxnSpPr>
        <p:spPr>
          <a:xfrm flipV="1">
            <a:off x="466783" y="976482"/>
            <a:ext cx="11223420" cy="9896"/>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7" name="CaixaDeTexto 6">
            <a:extLst>
              <a:ext uri="{FF2B5EF4-FFF2-40B4-BE49-F238E27FC236}">
                <a16:creationId xmlns:a16="http://schemas.microsoft.com/office/drawing/2014/main" id="{B31A226A-AFF9-4F51-9FBD-C0599BA46ED1}"/>
              </a:ext>
            </a:extLst>
          </p:cNvPr>
          <p:cNvSpPr txBox="1"/>
          <p:nvPr/>
        </p:nvSpPr>
        <p:spPr>
          <a:xfrm>
            <a:off x="354214" y="301535"/>
            <a:ext cx="11015602" cy="2369880"/>
          </a:xfrm>
          <a:prstGeom prst="rect">
            <a:avLst/>
          </a:prstGeom>
          <a:noFill/>
        </p:spPr>
        <p:txBody>
          <a:bodyPr wrap="square" lIns="91440" tIns="45720" rIns="91440" bIns="45720" rtlCol="0" anchor="t">
            <a:spAutoFit/>
          </a:bodyPr>
          <a:lstStyle/>
          <a:p>
            <a:r>
              <a:rPr lang="pt-BR" sz="3600" b="1">
                <a:solidFill>
                  <a:srgbClr val="0070C0"/>
                </a:solidFill>
                <a:latin typeface="Calibri "/>
                <a:cs typeface="Calibri Light"/>
              </a:rPr>
              <a:t>Desafios - Órgão Central</a:t>
            </a:r>
            <a:endParaRPr lang="pt-BR" sz="3600"/>
          </a:p>
          <a:p>
            <a:endParaRPr lang="pt-BR" sz="3600">
              <a:latin typeface="Calibri "/>
              <a:cs typeface="Calibri Light" panose="020F0302020204030204" pitchFamily="34" charset="0"/>
            </a:endParaRPr>
          </a:p>
          <a:p>
            <a:endParaRPr lang="pt-BR" sz="4000">
              <a:latin typeface="Calibri Light" panose="020F0302020204030204" pitchFamily="34" charset="0"/>
              <a:cs typeface="Calibri Light" panose="020F0302020204030204" pitchFamily="34" charset="0"/>
            </a:endParaRPr>
          </a:p>
          <a:p>
            <a:endParaRPr lang="pt-BR" sz="3600">
              <a:latin typeface="Calibri Light" panose="020F0302020204030204" pitchFamily="34" charset="0"/>
              <a:cs typeface="Calibri Light" panose="020F0302020204030204" pitchFamily="34" charset="0"/>
            </a:endParaRPr>
          </a:p>
        </p:txBody>
      </p:sp>
      <p:sp>
        <p:nvSpPr>
          <p:cNvPr id="17" name="CaixaDeTexto 16">
            <a:extLst>
              <a:ext uri="{FF2B5EF4-FFF2-40B4-BE49-F238E27FC236}">
                <a16:creationId xmlns:a16="http://schemas.microsoft.com/office/drawing/2014/main" id="{638F96B7-F445-46C3-94AC-F87AA80C6096}"/>
              </a:ext>
            </a:extLst>
          </p:cNvPr>
          <p:cNvSpPr txBox="1"/>
          <p:nvPr/>
        </p:nvSpPr>
        <p:spPr>
          <a:xfrm>
            <a:off x="325018" y="1517737"/>
            <a:ext cx="4670948" cy="4250523"/>
          </a:xfrm>
          <a:prstGeom prst="rect">
            <a:avLst/>
          </a:prstGeom>
          <a:noFill/>
        </p:spPr>
        <p:txBody>
          <a:bodyPr wrap="square" lIns="91440" tIns="45720" rIns="91440" bIns="45720" anchor="t">
            <a:spAutoFit/>
          </a:bodyPr>
          <a:lstStyle/>
          <a:p>
            <a:pPr marL="285750" indent="-285750" algn="just">
              <a:lnSpc>
                <a:spcPct val="150000"/>
              </a:lnSpc>
              <a:buFont typeface="Wingdings" panose="05000000000000000000" pitchFamily="2" charset="2"/>
              <a:buChar char="ü"/>
            </a:pPr>
            <a:r>
              <a:rPr lang="pt-BR" sz="2000" b="1"/>
              <a:t>Relatório do TCU/2018</a:t>
            </a:r>
            <a:endParaRPr lang="pt-BR" sz="2000" b="1">
              <a:cs typeface="Calibri"/>
            </a:endParaRPr>
          </a:p>
          <a:p>
            <a:pPr algn="just">
              <a:lnSpc>
                <a:spcPct val="150000"/>
              </a:lnSpc>
            </a:pPr>
            <a:r>
              <a:rPr lang="pt-BR"/>
              <a:t>“Nos próximos ciclos da avaliação, espera-se encontrar quadro já mais amadurecido nesse quesito, especialmente na </a:t>
            </a:r>
            <a:r>
              <a:rPr lang="pt-BR" b="1"/>
              <a:t>definição da demanda</a:t>
            </a:r>
            <a:r>
              <a:rPr lang="pt-BR"/>
              <a:t> por colaboradores (prática 4120), em razão do modelo de planejamento e de dimensionamento da força de trabalho que está sendo implementado nas organizações da administração direta, autárquica e fundacional do Poder Executivo (Portaria-MPDG 477/2017).”</a:t>
            </a:r>
            <a:endParaRPr lang="pt-BR" b="1">
              <a:cs typeface="Calibri"/>
            </a:endParaRPr>
          </a:p>
        </p:txBody>
      </p:sp>
      <p:sp>
        <p:nvSpPr>
          <p:cNvPr id="5" name="CaixaDeTexto 4">
            <a:extLst>
              <a:ext uri="{FF2B5EF4-FFF2-40B4-BE49-F238E27FC236}">
                <a16:creationId xmlns:a16="http://schemas.microsoft.com/office/drawing/2014/main" id="{A79190DF-CCA0-D360-C335-A49C3652EADE}"/>
              </a:ext>
            </a:extLst>
          </p:cNvPr>
          <p:cNvSpPr txBox="1"/>
          <p:nvPr/>
        </p:nvSpPr>
        <p:spPr>
          <a:xfrm>
            <a:off x="5163924" y="5928587"/>
            <a:ext cx="3232727" cy="246221"/>
          </a:xfrm>
          <a:prstGeom prst="rect">
            <a:avLst/>
          </a:prstGeom>
          <a:noFill/>
        </p:spPr>
        <p:txBody>
          <a:bodyPr wrap="square" lIns="91440" tIns="45720" rIns="91440" bIns="45720" rtlCol="0" anchor="t">
            <a:spAutoFit/>
          </a:bodyPr>
          <a:lstStyle/>
          <a:p>
            <a:r>
              <a:rPr lang="pt-BR" sz="1000"/>
              <a:t>*Dados do Poder Executivo Federal</a:t>
            </a:r>
          </a:p>
        </p:txBody>
      </p:sp>
      <p:pic>
        <p:nvPicPr>
          <p:cNvPr id="2" name="Imagem 1" descr="Gráfico, Gráfico de barras&#10;&#10;Descrição gerada automaticamente">
            <a:extLst>
              <a:ext uri="{FF2B5EF4-FFF2-40B4-BE49-F238E27FC236}">
                <a16:creationId xmlns:a16="http://schemas.microsoft.com/office/drawing/2014/main" id="{FF9FC0F3-0809-0D51-A1B5-4DE56896F30A}"/>
              </a:ext>
            </a:extLst>
          </p:cNvPr>
          <p:cNvPicPr>
            <a:picLocks noChangeAspect="1"/>
          </p:cNvPicPr>
          <p:nvPr/>
        </p:nvPicPr>
        <p:blipFill>
          <a:blip r:embed="rId3"/>
          <a:stretch>
            <a:fillRect/>
          </a:stretch>
        </p:blipFill>
        <p:spPr>
          <a:xfrm>
            <a:off x="5164667" y="1280695"/>
            <a:ext cx="6667700" cy="4537308"/>
          </a:xfrm>
          <a:prstGeom prst="rect">
            <a:avLst/>
          </a:prstGeom>
        </p:spPr>
      </p:pic>
    </p:spTree>
    <p:extLst>
      <p:ext uri="{BB962C8B-B14F-4D97-AF65-F5344CB8AC3E}">
        <p14:creationId xmlns:p14="http://schemas.microsoft.com/office/powerpoint/2010/main" val="17409159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a:extLst>
              <a:ext uri="{FF2B5EF4-FFF2-40B4-BE49-F238E27FC236}">
                <a16:creationId xmlns:a16="http://schemas.microsoft.com/office/drawing/2014/main" id="{B31A226A-AFF9-4F51-9FBD-C0599BA46ED1}"/>
              </a:ext>
            </a:extLst>
          </p:cNvPr>
          <p:cNvSpPr txBox="1"/>
          <p:nvPr/>
        </p:nvSpPr>
        <p:spPr>
          <a:xfrm>
            <a:off x="541398" y="322275"/>
            <a:ext cx="11144250" cy="630942"/>
          </a:xfrm>
          <a:prstGeom prst="rect">
            <a:avLst/>
          </a:prstGeom>
          <a:noFill/>
        </p:spPr>
        <p:txBody>
          <a:bodyPr wrap="square" lIns="91440" tIns="45720" rIns="91440" bIns="45720" rtlCol="0" anchor="t">
            <a:spAutoFit/>
          </a:bodyPr>
          <a:lstStyle/>
          <a:p>
            <a:r>
              <a:rPr lang="pt-BR" sz="3500" b="1">
                <a:solidFill>
                  <a:srgbClr val="0070C0"/>
                </a:solidFill>
                <a:latin typeface="Calibri "/>
                <a:cs typeface="Calibri Light"/>
              </a:rPr>
              <a:t>PFT pelo setor público </a:t>
            </a:r>
            <a:endParaRPr lang="pt-BR"/>
          </a:p>
        </p:txBody>
      </p:sp>
      <p:sp>
        <p:nvSpPr>
          <p:cNvPr id="19" name="CaixaDeTexto 18">
            <a:extLst>
              <a:ext uri="{FF2B5EF4-FFF2-40B4-BE49-F238E27FC236}">
                <a16:creationId xmlns:a16="http://schemas.microsoft.com/office/drawing/2014/main" id="{F6B91446-675E-1D81-27F4-CED1CFF80A52}"/>
              </a:ext>
            </a:extLst>
          </p:cNvPr>
          <p:cNvSpPr txBox="1"/>
          <p:nvPr/>
        </p:nvSpPr>
        <p:spPr>
          <a:xfrm>
            <a:off x="1774747" y="4420586"/>
            <a:ext cx="274791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buChar char="•"/>
            </a:pPr>
            <a:endParaRPr lang="pt-BR" b="1">
              <a:solidFill>
                <a:schemeClr val="tx1">
                  <a:lumMod val="65000"/>
                  <a:lumOff val="35000"/>
                </a:schemeClr>
              </a:solidFill>
              <a:cs typeface="Arial"/>
            </a:endParaRPr>
          </a:p>
        </p:txBody>
      </p:sp>
      <p:sp>
        <p:nvSpPr>
          <p:cNvPr id="20" name="CaixaDeTexto 19">
            <a:extLst>
              <a:ext uri="{FF2B5EF4-FFF2-40B4-BE49-F238E27FC236}">
                <a16:creationId xmlns:a16="http://schemas.microsoft.com/office/drawing/2014/main" id="{CAE89D20-E9B7-D3B5-637A-520C9A898496}"/>
              </a:ext>
            </a:extLst>
          </p:cNvPr>
          <p:cNvSpPr txBox="1"/>
          <p:nvPr/>
        </p:nvSpPr>
        <p:spPr>
          <a:xfrm>
            <a:off x="3736201" y="2168589"/>
            <a:ext cx="212809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pt-BR">
              <a:cs typeface="Calibri"/>
            </a:endParaRPr>
          </a:p>
        </p:txBody>
      </p:sp>
      <p:sp useBgFill="1">
        <p:nvSpPr>
          <p:cNvPr id="10" name="Freeform 11">
            <a:extLst>
              <a:ext uri="{FF2B5EF4-FFF2-40B4-BE49-F238E27FC236}">
                <a16:creationId xmlns:a16="http://schemas.microsoft.com/office/drawing/2014/main" id="{016CB14F-F706-78E6-8338-14EAD3D66BEF}"/>
              </a:ext>
            </a:extLst>
          </p:cNvPr>
          <p:cNvSpPr>
            <a:spLocks noChangeArrowheads="1"/>
          </p:cNvSpPr>
          <p:nvPr/>
        </p:nvSpPr>
        <p:spPr bwMode="auto">
          <a:xfrm rot="10800000">
            <a:off x="968287" y="6191766"/>
            <a:ext cx="1110260" cy="304489"/>
          </a:xfrm>
          <a:custGeom>
            <a:avLst/>
            <a:gdLst>
              <a:gd name="T0" fmla="*/ 4994 w 5033"/>
              <a:gd name="T1" fmla="*/ 6551 h 6552"/>
              <a:gd name="T2" fmla="*/ 39 w 5033"/>
              <a:gd name="T3" fmla="*/ 6551 h 6552"/>
              <a:gd name="T4" fmla="*/ 39 w 5033"/>
              <a:gd name="T5" fmla="*/ 6551 h 6552"/>
              <a:gd name="T6" fmla="*/ 0 w 5033"/>
              <a:gd name="T7" fmla="*/ 6512 h 6552"/>
              <a:gd name="T8" fmla="*/ 0 w 5033"/>
              <a:gd name="T9" fmla="*/ 39 h 6552"/>
              <a:gd name="T10" fmla="*/ 0 w 5033"/>
              <a:gd name="T11" fmla="*/ 39 h 6552"/>
              <a:gd name="T12" fmla="*/ 39 w 5033"/>
              <a:gd name="T13" fmla="*/ 0 h 6552"/>
              <a:gd name="T14" fmla="*/ 4994 w 5033"/>
              <a:gd name="T15" fmla="*/ 0 h 6552"/>
              <a:gd name="T16" fmla="*/ 4994 w 5033"/>
              <a:gd name="T17" fmla="*/ 0 h 6552"/>
              <a:gd name="T18" fmla="*/ 5032 w 5033"/>
              <a:gd name="T19" fmla="*/ 39 h 6552"/>
              <a:gd name="T20" fmla="*/ 5032 w 5033"/>
              <a:gd name="T21" fmla="*/ 6512 h 6552"/>
              <a:gd name="T22" fmla="*/ 5032 w 5033"/>
              <a:gd name="T23" fmla="*/ 6512 h 6552"/>
              <a:gd name="T24" fmla="*/ 4994 w 5033"/>
              <a:gd name="T25" fmla="*/ 6551 h 6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33" h="6552">
                <a:moveTo>
                  <a:pt x="4994" y="6551"/>
                </a:moveTo>
                <a:lnTo>
                  <a:pt x="39" y="6551"/>
                </a:lnTo>
                <a:lnTo>
                  <a:pt x="39" y="6551"/>
                </a:lnTo>
                <a:cubicBezTo>
                  <a:pt x="18" y="6551"/>
                  <a:pt x="0" y="6533"/>
                  <a:pt x="0" y="6512"/>
                </a:cubicBezTo>
                <a:lnTo>
                  <a:pt x="0" y="39"/>
                </a:lnTo>
                <a:lnTo>
                  <a:pt x="0" y="39"/>
                </a:lnTo>
                <a:cubicBezTo>
                  <a:pt x="0" y="17"/>
                  <a:pt x="18" y="0"/>
                  <a:pt x="39" y="0"/>
                </a:cubicBezTo>
                <a:lnTo>
                  <a:pt x="4994" y="0"/>
                </a:lnTo>
                <a:lnTo>
                  <a:pt x="4994" y="0"/>
                </a:lnTo>
                <a:cubicBezTo>
                  <a:pt x="5015" y="0"/>
                  <a:pt x="5032" y="17"/>
                  <a:pt x="5032" y="39"/>
                </a:cubicBezTo>
                <a:lnTo>
                  <a:pt x="5032" y="6512"/>
                </a:lnTo>
                <a:lnTo>
                  <a:pt x="5032" y="6512"/>
                </a:lnTo>
                <a:cubicBezTo>
                  <a:pt x="5032" y="6533"/>
                  <a:pt x="5015" y="6551"/>
                  <a:pt x="4994" y="6551"/>
                </a:cubicBezTo>
              </a:path>
            </a:pathLst>
          </a:custGeom>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a:latin typeface="Lato Light" panose="020F0502020204030203" pitchFamily="34" charset="0"/>
            </a:endParaRPr>
          </a:p>
        </p:txBody>
      </p:sp>
      <p:sp>
        <p:nvSpPr>
          <p:cNvPr id="3" name="CaixaDeTexto 2">
            <a:extLst>
              <a:ext uri="{FF2B5EF4-FFF2-40B4-BE49-F238E27FC236}">
                <a16:creationId xmlns:a16="http://schemas.microsoft.com/office/drawing/2014/main" id="{56B2C6CA-BC74-AC40-C48A-3E28A9F09031}"/>
              </a:ext>
            </a:extLst>
          </p:cNvPr>
          <p:cNvSpPr txBox="1"/>
          <p:nvPr/>
        </p:nvSpPr>
        <p:spPr>
          <a:xfrm>
            <a:off x="369938" y="1443339"/>
            <a:ext cx="10257842" cy="440120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lnSpc>
                <a:spcPct val="150000"/>
              </a:lnSpc>
              <a:buFont typeface="Arial" panose="020B0604020202020204" pitchFamily="34" charset="0"/>
              <a:buChar char="•"/>
            </a:pPr>
            <a:r>
              <a:rPr lang="pt-BR" sz="2400">
                <a:cs typeface="Calibri"/>
              </a:rPr>
              <a:t>Empresa de Trens Urbanos de Porto Alegre S.A – Trensurb;</a:t>
            </a:r>
          </a:p>
          <a:p>
            <a:pPr marL="342900" indent="-342900">
              <a:lnSpc>
                <a:spcPct val="150000"/>
              </a:lnSpc>
              <a:buFont typeface="Arial" panose="020B0604020202020204" pitchFamily="34" charset="0"/>
              <a:buChar char="•"/>
            </a:pPr>
            <a:r>
              <a:rPr lang="pt-BR" sz="2400">
                <a:ea typeface="+mn-lt"/>
                <a:cs typeface="+mn-lt"/>
              </a:rPr>
              <a:t>Petróleo Brasileiro S.A. – PETROBRAS</a:t>
            </a:r>
            <a:endParaRPr lang="pt-BR" sz="2400">
              <a:cs typeface="Calibri"/>
            </a:endParaRPr>
          </a:p>
          <a:p>
            <a:pPr marL="342900" indent="-342900">
              <a:lnSpc>
                <a:spcPct val="150000"/>
              </a:lnSpc>
              <a:buFont typeface="Arial" panose="020B0604020202020204" pitchFamily="34" charset="0"/>
              <a:buChar char="•"/>
            </a:pPr>
            <a:r>
              <a:rPr lang="pt-BR" sz="2400">
                <a:cs typeface="Calibri"/>
              </a:rPr>
              <a:t>Universidade Federal do Paraná – UFPR;</a:t>
            </a:r>
          </a:p>
          <a:p>
            <a:pPr marL="342900" indent="-342900">
              <a:lnSpc>
                <a:spcPct val="150000"/>
              </a:lnSpc>
              <a:buFont typeface="Arial" panose="020B0604020202020204" pitchFamily="34" charset="0"/>
              <a:buChar char="•"/>
            </a:pPr>
            <a:r>
              <a:rPr lang="pt-BR" sz="2400">
                <a:cs typeface="Calibri"/>
              </a:rPr>
              <a:t>Universidade Federal de Viçosa – UFV; </a:t>
            </a:r>
            <a:endParaRPr lang="pt-BR" sz="2000">
              <a:cs typeface="Calibri"/>
            </a:endParaRPr>
          </a:p>
          <a:p>
            <a:pPr marL="342900" indent="-342900">
              <a:lnSpc>
                <a:spcPct val="150000"/>
              </a:lnSpc>
              <a:buFont typeface="Arial" panose="020B0604020202020204" pitchFamily="34" charset="0"/>
              <a:buChar char="•"/>
            </a:pPr>
            <a:r>
              <a:rPr lang="pt-BR" sz="2400">
                <a:cs typeface="Calibri"/>
              </a:rPr>
              <a:t>Secretaria de Estado de Planejamento e Gestão – SEPLA/MG;</a:t>
            </a:r>
          </a:p>
          <a:p>
            <a:pPr marL="342900" indent="-342900">
              <a:lnSpc>
                <a:spcPct val="150000"/>
              </a:lnSpc>
              <a:buFont typeface="Arial" panose="020B0604020202020204" pitchFamily="34" charset="0"/>
              <a:buChar char="•"/>
            </a:pPr>
            <a:r>
              <a:rPr lang="pt-BR" sz="2400">
                <a:ea typeface="+mn-lt"/>
                <a:cs typeface="+mn-lt"/>
              </a:rPr>
              <a:t>Instituto Nacional de Câncer Instituto Nacional de Câncer José Alencar Gomes da Silva – INCA.</a:t>
            </a:r>
            <a:endParaRPr lang="pt-BR" sz="2400">
              <a:cs typeface="Calibri"/>
            </a:endParaRPr>
          </a:p>
          <a:p>
            <a:endParaRPr lang="pt-BR" sz="2800">
              <a:cs typeface="Calibri"/>
            </a:endParaRPr>
          </a:p>
        </p:txBody>
      </p:sp>
      <p:cxnSp>
        <p:nvCxnSpPr>
          <p:cNvPr id="5" name="Conector Reto 5">
            <a:extLst>
              <a:ext uri="{FF2B5EF4-FFF2-40B4-BE49-F238E27FC236}">
                <a16:creationId xmlns:a16="http://schemas.microsoft.com/office/drawing/2014/main" id="{24FC27E1-12A7-BF6B-9727-898C89775CA2}"/>
              </a:ext>
            </a:extLst>
          </p:cNvPr>
          <p:cNvCxnSpPr/>
          <p:nvPr/>
        </p:nvCxnSpPr>
        <p:spPr>
          <a:xfrm>
            <a:off x="536057" y="1114522"/>
            <a:ext cx="11144250" cy="0"/>
          </a:xfrm>
          <a:prstGeom prst="line">
            <a:avLst/>
          </a:prstGeom>
          <a:ln w="158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818023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4D9A7C6-1152-9548-AD9C-9F8954191D60}"/>
              </a:ext>
            </a:extLst>
          </p:cNvPr>
          <p:cNvSpPr txBox="1"/>
          <p:nvPr/>
        </p:nvSpPr>
        <p:spPr>
          <a:xfrm>
            <a:off x="6022705" y="430011"/>
            <a:ext cx="184731" cy="553998"/>
          </a:xfrm>
          <a:prstGeom prst="rect">
            <a:avLst/>
          </a:prstGeom>
          <a:noFill/>
        </p:spPr>
        <p:txBody>
          <a:bodyPr wrap="none" lIns="91440" tIns="45720" rIns="91440" bIns="45720" rtlCol="0" anchor="t">
            <a:spAutoFit/>
          </a:bodyPr>
          <a:lstStyle/>
          <a:p>
            <a:pPr algn="ctr"/>
            <a:endParaRPr lang="en-US" sz="3000" b="1">
              <a:solidFill>
                <a:srgbClr val="0070C0"/>
              </a:solidFill>
              <a:latin typeface="Calibri"/>
              <a:cs typeface="Poppins"/>
            </a:endParaRPr>
          </a:p>
        </p:txBody>
      </p:sp>
      <p:sp>
        <p:nvSpPr>
          <p:cNvPr id="3" name="CaixaDeTexto 2">
            <a:extLst>
              <a:ext uri="{FF2B5EF4-FFF2-40B4-BE49-F238E27FC236}">
                <a16:creationId xmlns:a16="http://schemas.microsoft.com/office/drawing/2014/main" id="{DFF14A2A-8391-47AF-9664-78DD8C2AA732}"/>
              </a:ext>
            </a:extLst>
          </p:cNvPr>
          <p:cNvSpPr txBox="1"/>
          <p:nvPr/>
        </p:nvSpPr>
        <p:spPr>
          <a:xfrm>
            <a:off x="983527" y="1537455"/>
            <a:ext cx="4539592" cy="418576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pt-BR" sz="2600">
                <a:cs typeface="Calibri"/>
              </a:rPr>
              <a:t>Instrumento de gestão de pessoas que visa a estimar o quantitativo ideal de pessoas para realizar um conjunto de entregas com foco em resultado, considerando o contexto e as características da força de trabalho</a:t>
            </a:r>
          </a:p>
          <a:p>
            <a:pPr algn="just"/>
            <a:endParaRPr lang="pt-BR">
              <a:cs typeface="Segoe UI"/>
            </a:endParaRPr>
          </a:p>
          <a:p>
            <a:pPr algn="just"/>
            <a:r>
              <a:rPr lang="pt-BR" sz="2000">
                <a:cs typeface="Segoe UI"/>
              </a:rPr>
              <a:t>​</a:t>
            </a:r>
          </a:p>
          <a:p>
            <a:pPr algn="just"/>
            <a:endParaRPr lang="en-US" sz="2000">
              <a:cs typeface="Segoe UI"/>
            </a:endParaRPr>
          </a:p>
        </p:txBody>
      </p:sp>
      <p:cxnSp>
        <p:nvCxnSpPr>
          <p:cNvPr id="138" name="Conector Reto 5">
            <a:extLst>
              <a:ext uri="{FF2B5EF4-FFF2-40B4-BE49-F238E27FC236}">
                <a16:creationId xmlns:a16="http://schemas.microsoft.com/office/drawing/2014/main" id="{63CC9E3A-7021-E8FC-DADD-D87C4B1A6E25}"/>
              </a:ext>
            </a:extLst>
          </p:cNvPr>
          <p:cNvCxnSpPr/>
          <p:nvPr/>
        </p:nvCxnSpPr>
        <p:spPr>
          <a:xfrm>
            <a:off x="536057" y="1114522"/>
            <a:ext cx="1114425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39" name="CaixaDeTexto 138">
            <a:extLst>
              <a:ext uri="{FF2B5EF4-FFF2-40B4-BE49-F238E27FC236}">
                <a16:creationId xmlns:a16="http://schemas.microsoft.com/office/drawing/2014/main" id="{9D77E1D2-2104-9660-EF88-70103BB89AA3}"/>
              </a:ext>
            </a:extLst>
          </p:cNvPr>
          <p:cNvSpPr txBox="1"/>
          <p:nvPr/>
        </p:nvSpPr>
        <p:spPr>
          <a:xfrm>
            <a:off x="581936" y="463944"/>
            <a:ext cx="10229713" cy="63094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pt-BR" sz="3500" b="1">
                <a:solidFill>
                  <a:srgbClr val="0070C0"/>
                </a:solidFill>
                <a:latin typeface="Calibri "/>
                <a:cs typeface="Calibri Light"/>
              </a:rPr>
              <a:t>Dimensionamento da força de trabalho - DFT​</a:t>
            </a:r>
          </a:p>
        </p:txBody>
      </p:sp>
      <p:pic>
        <p:nvPicPr>
          <p:cNvPr id="127" name="Imagem 126" descr="Foto grátis conceito de recursos humanos com mão">
            <a:extLst>
              <a:ext uri="{FF2B5EF4-FFF2-40B4-BE49-F238E27FC236}">
                <a16:creationId xmlns:a16="http://schemas.microsoft.com/office/drawing/2014/main" id="{D65A47E3-1F39-0B0F-C36C-7D1866BFD287}"/>
              </a:ext>
            </a:extLst>
          </p:cNvPr>
          <p:cNvPicPr>
            <a:picLocks noChangeAspect="1"/>
          </p:cNvPicPr>
          <p:nvPr/>
        </p:nvPicPr>
        <p:blipFill>
          <a:blip r:embed="rId3"/>
          <a:stretch>
            <a:fillRect/>
          </a:stretch>
        </p:blipFill>
        <p:spPr>
          <a:xfrm>
            <a:off x="6228365" y="1443037"/>
            <a:ext cx="5962650" cy="3971925"/>
          </a:xfrm>
          <a:prstGeom prst="rect">
            <a:avLst/>
          </a:prstGeom>
        </p:spPr>
      </p:pic>
      <p:sp>
        <p:nvSpPr>
          <p:cNvPr id="129" name="CaixaDeTexto 128">
            <a:extLst>
              <a:ext uri="{FF2B5EF4-FFF2-40B4-BE49-F238E27FC236}">
                <a16:creationId xmlns:a16="http://schemas.microsoft.com/office/drawing/2014/main" id="{6B151827-2A62-E2DA-D54C-B0AFAEEC2086}"/>
              </a:ext>
            </a:extLst>
          </p:cNvPr>
          <p:cNvSpPr txBox="1"/>
          <p:nvPr/>
        </p:nvSpPr>
        <p:spPr>
          <a:xfrm>
            <a:off x="7838090" y="5538952"/>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Fonte: Freepik (2023)</a:t>
            </a:r>
            <a:endParaRPr lang="pt-BR"/>
          </a:p>
        </p:txBody>
      </p:sp>
    </p:spTree>
    <p:extLst>
      <p:ext uri="{BB962C8B-B14F-4D97-AF65-F5344CB8AC3E}">
        <p14:creationId xmlns:p14="http://schemas.microsoft.com/office/powerpoint/2010/main" val="38072513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a:extLst>
              <a:ext uri="{FF2B5EF4-FFF2-40B4-BE49-F238E27FC236}">
                <a16:creationId xmlns:a16="http://schemas.microsoft.com/office/drawing/2014/main" id="{B31A226A-AFF9-4F51-9FBD-C0599BA46ED1}"/>
              </a:ext>
            </a:extLst>
          </p:cNvPr>
          <p:cNvSpPr txBox="1"/>
          <p:nvPr/>
        </p:nvSpPr>
        <p:spPr>
          <a:xfrm>
            <a:off x="541398" y="414241"/>
            <a:ext cx="11144250" cy="630942"/>
          </a:xfrm>
          <a:prstGeom prst="rect">
            <a:avLst/>
          </a:prstGeom>
          <a:noFill/>
        </p:spPr>
        <p:txBody>
          <a:bodyPr wrap="square" lIns="91440" tIns="45720" rIns="91440" bIns="45720" rtlCol="0" anchor="t">
            <a:spAutoFit/>
          </a:bodyPr>
          <a:lstStyle/>
          <a:p>
            <a:r>
              <a:rPr lang="pt-BR" sz="3500" b="1">
                <a:solidFill>
                  <a:srgbClr val="0070C0"/>
                </a:solidFill>
                <a:latin typeface="Calibri "/>
                <a:cs typeface="Calibri Light"/>
              </a:rPr>
              <a:t>Trajetória do DFT</a:t>
            </a:r>
          </a:p>
        </p:txBody>
      </p:sp>
      <p:sp>
        <p:nvSpPr>
          <p:cNvPr id="19" name="CaixaDeTexto 18">
            <a:extLst>
              <a:ext uri="{FF2B5EF4-FFF2-40B4-BE49-F238E27FC236}">
                <a16:creationId xmlns:a16="http://schemas.microsoft.com/office/drawing/2014/main" id="{F6B91446-675E-1D81-27F4-CED1CFF80A52}"/>
              </a:ext>
            </a:extLst>
          </p:cNvPr>
          <p:cNvSpPr txBox="1"/>
          <p:nvPr/>
        </p:nvSpPr>
        <p:spPr>
          <a:xfrm>
            <a:off x="1774747" y="4420586"/>
            <a:ext cx="274791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buChar char="•"/>
            </a:pPr>
            <a:endParaRPr lang="pt-BR" b="1">
              <a:solidFill>
                <a:schemeClr val="tx1">
                  <a:lumMod val="65000"/>
                  <a:lumOff val="35000"/>
                </a:schemeClr>
              </a:solidFill>
              <a:cs typeface="Arial"/>
            </a:endParaRPr>
          </a:p>
        </p:txBody>
      </p:sp>
      <p:sp>
        <p:nvSpPr>
          <p:cNvPr id="20" name="CaixaDeTexto 19">
            <a:extLst>
              <a:ext uri="{FF2B5EF4-FFF2-40B4-BE49-F238E27FC236}">
                <a16:creationId xmlns:a16="http://schemas.microsoft.com/office/drawing/2014/main" id="{CAE89D20-E9B7-D3B5-637A-520C9A898496}"/>
              </a:ext>
            </a:extLst>
          </p:cNvPr>
          <p:cNvSpPr txBox="1"/>
          <p:nvPr/>
        </p:nvSpPr>
        <p:spPr>
          <a:xfrm>
            <a:off x="3736201" y="2168589"/>
            <a:ext cx="212809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pt-BR">
              <a:cs typeface="Calibri"/>
            </a:endParaRPr>
          </a:p>
        </p:txBody>
      </p:sp>
      <p:graphicFrame>
        <p:nvGraphicFramePr>
          <p:cNvPr id="4" name="Diagrama 3">
            <a:extLst>
              <a:ext uri="{FF2B5EF4-FFF2-40B4-BE49-F238E27FC236}">
                <a16:creationId xmlns:a16="http://schemas.microsoft.com/office/drawing/2014/main" id="{08899F67-99CE-02E6-9CA3-8D8130EB25C7}"/>
              </a:ext>
            </a:extLst>
          </p:cNvPr>
          <p:cNvGraphicFramePr/>
          <p:nvPr>
            <p:extLst>
              <p:ext uri="{D42A27DB-BD31-4B8C-83A1-F6EECF244321}">
                <p14:modId xmlns:p14="http://schemas.microsoft.com/office/powerpoint/2010/main" val="3702082839"/>
              </p:ext>
            </p:extLst>
          </p:nvPr>
        </p:nvGraphicFramePr>
        <p:xfrm>
          <a:off x="332127" y="1302344"/>
          <a:ext cx="11707473" cy="53150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298" name="Conector Reto 5">
            <a:extLst>
              <a:ext uri="{FF2B5EF4-FFF2-40B4-BE49-F238E27FC236}">
                <a16:creationId xmlns:a16="http://schemas.microsoft.com/office/drawing/2014/main" id="{510C7A00-AC80-9447-783F-1F46A7E77F03}"/>
              </a:ext>
            </a:extLst>
          </p:cNvPr>
          <p:cNvCxnSpPr/>
          <p:nvPr/>
        </p:nvCxnSpPr>
        <p:spPr>
          <a:xfrm>
            <a:off x="536057" y="1114522"/>
            <a:ext cx="11144250" cy="0"/>
          </a:xfrm>
          <a:prstGeom prst="line">
            <a:avLst/>
          </a:prstGeom>
          <a:ln w="158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25596666"/>
      </p:ext>
    </p:extLst>
  </p:cSld>
  <p:clrMapOvr>
    <a:masterClrMapping/>
  </p:clrMapOvr>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Escritório">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Flow_SignoffStatus xmlns="2048da76-9ea4-4794-87b3-b27721e9381d" xsi:nil="true"/>
    <lcf76f155ced4ddcb4097134ff3c332f xmlns="2048da76-9ea4-4794-87b3-b27721e9381d">
      <Terms xmlns="http://schemas.microsoft.com/office/infopath/2007/PartnerControls"/>
    </lcf76f155ced4ddcb4097134ff3c332f>
    <TaxCatchAll xmlns="f76e2bb3-4d01-44a0-8a2d-4861977a35c2" xsi:nil="true"/>
    <SharedWithUsers xmlns="f76e2bb3-4d01-44a0-8a2d-4861977a35c2">
      <UserInfo>
        <DisplayName>Ana Cláudia Alves De Medeiros Silva</DisplayName>
        <AccountId>193</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o" ma:contentTypeID="0x01010023F09113D6F104438C13C04F300A9D67" ma:contentTypeVersion="19" ma:contentTypeDescription="Crie um novo documento." ma:contentTypeScope="" ma:versionID="856612ce62700c276c9a0c42918f2bb0">
  <xsd:schema xmlns:xsd="http://www.w3.org/2001/XMLSchema" xmlns:xs="http://www.w3.org/2001/XMLSchema" xmlns:p="http://schemas.microsoft.com/office/2006/metadata/properties" xmlns:ns2="2048da76-9ea4-4794-87b3-b27721e9381d" xmlns:ns3="f76e2bb3-4d01-44a0-8a2d-4861977a35c2" targetNamespace="http://schemas.microsoft.com/office/2006/metadata/properties" ma:root="true" ma:fieldsID="f2d8b137d66932df38b4d00400d44847" ns2:_="" ns3:_="">
    <xsd:import namespace="2048da76-9ea4-4794-87b3-b27721e9381d"/>
    <xsd:import namespace="f76e2bb3-4d01-44a0-8a2d-4861977a35c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3:SharedWithUsers" minOccurs="0"/>
                <xsd:element ref="ns3:SharedWithDetails" minOccurs="0"/>
                <xsd:element ref="ns2:_Flow_SignoffStatus" minOccurs="0"/>
                <xsd:element ref="ns3:TaxCatchAll" minOccurs="0"/>
                <xsd:element ref="ns2:lcf76f155ced4ddcb4097134ff3c332f"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048da76-9ea4-4794-87b3-b27721e9381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Length (seconds)" ma:internalName="MediaLengthInSeconds" ma:readOnly="true">
      <xsd:simpleType>
        <xsd:restriction base="dms:Unknown"/>
      </xsd:simpleType>
    </xsd:element>
    <xsd:element name="_Flow_SignoffStatus" ma:index="20" nillable="true" ma:displayName="Status de liberação" ma:internalName="Status_x0020_de_x0020_libera_x00e7__x00e3_o">
      <xsd:simpleType>
        <xsd:restriction base="dms:Text"/>
      </xsd:simpleType>
    </xsd:element>
    <xsd:element name="lcf76f155ced4ddcb4097134ff3c332f" ma:index="23" nillable="true" ma:taxonomy="true" ma:internalName="lcf76f155ced4ddcb4097134ff3c332f" ma:taxonomyFieldName="MediaServiceImageTags" ma:displayName="Marcações de imagem" ma:readOnly="false" ma:fieldId="{5cf76f15-5ced-4ddc-b409-7134ff3c332f}" ma:taxonomyMulti="true" ma:sspId="bf897d17-34fd-4a01-8f80-908009a6c4a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76e2bb3-4d01-44a0-8a2d-4861977a35c2" elementFormDefault="qualified">
    <xsd:import namespace="http://schemas.microsoft.com/office/2006/documentManagement/types"/>
    <xsd:import namespace="http://schemas.microsoft.com/office/infopath/2007/PartnerControls"/>
    <xsd:element name="SharedWithUsers" ma:index="18" nillable="true" ma:displayName="Compartilhado com"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Detalhes de Compartilhado Com" ma:internalName="SharedWithDetails" ma:readOnly="true">
      <xsd:simpleType>
        <xsd:restriction base="dms:Note">
          <xsd:maxLength value="255"/>
        </xsd:restriction>
      </xsd:simpleType>
    </xsd:element>
    <xsd:element name="TaxCatchAll" ma:index="21" nillable="true" ma:displayName="Taxonomy Catch All Column" ma:hidden="true" ma:list="{2ad45357-2caf-46b4-ab94-3d364a7aaf94}" ma:internalName="TaxCatchAll" ma:showField="CatchAllData" ma:web="f76e2bb3-4d01-44a0-8a2d-4861977a35c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ú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D8B8B4E-3F22-4F1A-9636-39D1E491CB00}">
  <ds:schemaRefs>
    <ds:schemaRef ds:uri="http://schemas.microsoft.com/sharepoint/v3/contenttype/forms"/>
  </ds:schemaRefs>
</ds:datastoreItem>
</file>

<file path=customXml/itemProps2.xml><?xml version="1.0" encoding="utf-8"?>
<ds:datastoreItem xmlns:ds="http://schemas.openxmlformats.org/officeDocument/2006/customXml" ds:itemID="{AF13A850-0DA5-4DD6-A8B3-4B492802339C}">
  <ds:schemaRefs>
    <ds:schemaRef ds:uri="2048da76-9ea4-4794-87b3-b27721e9381d"/>
    <ds:schemaRef ds:uri="f76e2bb3-4d01-44a0-8a2d-4861977a35c2"/>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BE3F4D97-A580-4818-AEAE-FFE6B8CE88F8}">
  <ds:schemaRefs>
    <ds:schemaRef ds:uri="2048da76-9ea4-4794-87b3-b27721e9381d"/>
    <ds:schemaRef ds:uri="f76e2bb3-4d01-44a0-8a2d-4861977a35c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19</TotalTime>
  <Words>1943</Words>
  <Application>Microsoft Office PowerPoint</Application>
  <PresentationFormat>Widescreen</PresentationFormat>
  <Paragraphs>300</Paragraphs>
  <Slides>23</Slides>
  <Notes>15</Notes>
  <HiddenSlides>0</HiddenSlides>
  <MMClips>0</MMClips>
  <ScaleCrop>false</ScaleCrop>
  <HeadingPairs>
    <vt:vector size="6" baseType="variant">
      <vt:variant>
        <vt:lpstr>Fontes usadas</vt:lpstr>
      </vt:variant>
      <vt:variant>
        <vt:i4>14</vt:i4>
      </vt:variant>
      <vt:variant>
        <vt:lpstr>Tema</vt:lpstr>
      </vt:variant>
      <vt:variant>
        <vt:i4>2</vt:i4>
      </vt:variant>
      <vt:variant>
        <vt:lpstr>Títulos de slides</vt:lpstr>
      </vt:variant>
      <vt:variant>
        <vt:i4>23</vt:i4>
      </vt:variant>
    </vt:vector>
  </HeadingPairs>
  <TitlesOfParts>
    <vt:vector size="39" baseType="lpstr">
      <vt:lpstr>Arial</vt:lpstr>
      <vt:lpstr>Arial,Sans-Serif</vt:lpstr>
      <vt:lpstr>Berkshire Swash</vt:lpstr>
      <vt:lpstr>Calibri</vt:lpstr>
      <vt:lpstr>Calibri </vt:lpstr>
      <vt:lpstr>Calibri Light</vt:lpstr>
      <vt:lpstr>Lato Light</vt:lpstr>
      <vt:lpstr>Livvic</vt:lpstr>
      <vt:lpstr>Merriweather</vt:lpstr>
      <vt:lpstr>Nunito Light</vt:lpstr>
      <vt:lpstr>Segoe UI</vt:lpstr>
      <vt:lpstr>Symbol</vt:lpstr>
      <vt:lpstr>Wingdings</vt:lpstr>
      <vt:lpstr>Wingdings,Sans-Serif</vt:lpstr>
      <vt:lpstr>Tema do Office</vt:lpstr>
      <vt:lpstr>Tema do Office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Ganhos e benefícios do DFT</vt:lpstr>
      <vt:lpstr>03</vt:lpstr>
      <vt:lpstr>Apresentação do PowerPoint</vt:lpstr>
      <vt:lpstr>Apresentação do PowerPoint</vt:lpstr>
      <vt:lpstr>Apresentação do PowerPoint</vt:lpstr>
      <vt:lpstr>Apresentação do PowerPoint</vt:lpstr>
      <vt:lpstr>Apresentação do PowerPoint</vt:lpstr>
      <vt:lpstr>Apresentação do PowerPoint</vt:lpstr>
      <vt:lpstr>Cursos oferecidos pela Enap </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Fernando Souza</dc:creator>
  <cp:lastModifiedBy>Ana Cláudia Alves De Medeiros Silva</cp:lastModifiedBy>
  <cp:revision>37</cp:revision>
  <cp:lastPrinted>2023-05-08T18:47:28Z</cp:lastPrinted>
  <dcterms:created xsi:type="dcterms:W3CDTF">2020-07-16T13:37:55Z</dcterms:created>
  <dcterms:modified xsi:type="dcterms:W3CDTF">2023-10-17T14:08:56Z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0x01010023F09113D6F104438C13C04F300A9D67</vt:lpwstr>
  </property>
  <property fmtid="{D5CDD505-2E9C-101B-9397-08002B2CF9AE}" pid="3" name="MediaServiceImageTags">
    <vt:lpwstr/>
  </property>
</Properties>
</file>