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6" r:id="rId6"/>
    <p:sldId id="266" r:id="rId7"/>
    <p:sldId id="259" r:id="rId8"/>
    <p:sldId id="271" r:id="rId9"/>
    <p:sldId id="258" r:id="rId10"/>
    <p:sldId id="267" r:id="rId11"/>
    <p:sldId id="269" r:id="rId12"/>
    <p:sldId id="373" r:id="rId13"/>
    <p:sldId id="336" r:id="rId14"/>
    <p:sldId id="26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A9D18E"/>
    <a:srgbClr val="548235"/>
    <a:srgbClr val="FFC000"/>
    <a:srgbClr val="C00000"/>
    <a:srgbClr val="2E75B6"/>
    <a:srgbClr val="2A37FA"/>
    <a:srgbClr val="F7DB09"/>
    <a:srgbClr val="00E001"/>
    <a:srgbClr val="F6D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B3B20-C522-4FF9-8686-FDD494B8A30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5028-4FAF-4BA4-8D4D-88E012B771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77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55028-4FAF-4BA4-8D4D-88E012B7713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00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E838F-EA53-9BD2-6B73-E6586253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CAEDBA-78FF-A2FB-D2FB-D937C19A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439E4F-E84D-F5A5-A2F9-C650B762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FD6F31-E75D-C30F-BF3F-BAC5F65E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F876A9-7CD2-6BC3-E207-557422F0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43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1A92B-7E16-1EE2-D81A-02F9B35A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63598B-651D-BE09-93BD-0D907DEF2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E2566A-1C48-1A2A-0E88-25B7C51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FA263-E2AE-11F2-F489-375F84C9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768F2D-0CF5-4C98-1764-249626AB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56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FF3A10-4140-0B2F-21E8-915866D98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918503-72D2-7F35-23CC-B900F7E72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E36F13-CDE6-BAEB-D36D-920A2FBD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D35274-1B5C-945A-7582-2BBAEB4E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31E68-3B7D-9450-A1E3-2C6CEE9A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44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8C27-5FEE-2982-7A6A-739CA938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EBDB8A-4B99-F063-1A32-47D4B6D8B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CA1EC1-C19E-E241-634F-CC38B583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CA1FCF-E01D-FDAF-D516-61558BE9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D24ED-A8D2-5754-7B44-072694F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6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6D62B-849A-5B5E-4F8E-F23C2605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E467AF-0FFE-B665-56FD-BCF913144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73D44A-302E-AB85-146B-4CE82FF0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D364CB-6D1A-C5F0-E01C-56509359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ADDA76-7ECB-720C-116F-435DB18F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10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B53B1-06A4-D71D-4C21-7DB97F0F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D768E3-2C88-69A3-540D-02228205B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4313E-E10F-5B08-9C2F-A7C6144B7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FE15EF-0194-F225-76C3-FB5F927B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075120-D9B4-4585-F89D-51B59006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6BDDA4-F292-9223-CF20-A1273873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3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9E833-3C39-394A-9860-BC503B0D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C0C067-5E53-B143-0730-3DD34FFF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3E26C2-7A10-C5A7-B159-070FB5F43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4AC9F0-84FA-EFE1-06B7-F9C638061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B3384F-B3B2-DAD3-25EB-6D617FD87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9F193-D5AA-441D-0DC8-AC143A7E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1A7B534-FD21-00FB-3FDB-0CE6D2B2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8F241B-4F33-0F2E-C895-964C6E5B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3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804EE-CA0F-97F6-D487-8BE1CE3A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A2A71F7-674D-36FA-5268-C660CEDC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9BF881-079F-04FD-9D08-EB24C677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675EC0-F6AD-10B5-1B9B-1DC32F73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07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A9A418-E77E-4945-1D07-B987427C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ADDDB5A-4D86-6AB0-1A5E-444065E2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0FCF11-EA43-492B-3170-E02C28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06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E4B22-7C33-1253-CCBB-F289651C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CB17C8-23B9-91BC-EC6C-69697CC5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1B12D8-81D2-AD47-0087-520E0A6AA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A6EDA7-26B6-6924-69D3-D0449E00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582DD0-0D78-A63A-1EF2-6BBA409D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7D4AF2-41DD-A7B2-FBF6-B715F221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8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A81F5-7D16-08EE-388C-0D79BDA2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02205D-691D-C309-16CC-F6D147363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674139-C5C3-1E7A-7B15-E65C3C6E0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538890-EFB1-8004-9D18-FBAA3F40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884E76-E176-936E-F4DF-4E9DEE91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676049-B9C9-3F52-3E72-6D7A8A6F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41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A103046-3336-0B60-BE60-C7387AA8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CDC51F-5229-A01F-3B1F-A178A0338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28AF08-ED2E-06A9-007C-BCE52774D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3957-C389-4117-8852-361869B97812}" type="datetimeFigureOut">
              <a:rPr lang="pt-BR" smtClean="0"/>
              <a:t>17/10/2023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15846D-E158-247F-8D5F-6B35EBE0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86A25D-6B50-E649-B2DD-E37D2F22B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78E41-3DCA-4851-81EA-30D013D21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62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67DC668A-5420-5418-D433-3552ABD36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17502DF2-6D1F-6843-8121-77485688F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06" y="5838334"/>
            <a:ext cx="3005719" cy="48702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D27394B-FEF2-1A3A-C8C1-5EAAA0E3A901}"/>
              </a:ext>
            </a:extLst>
          </p:cNvPr>
          <p:cNvSpPr txBox="1"/>
          <p:nvPr/>
        </p:nvSpPr>
        <p:spPr>
          <a:xfrm>
            <a:off x="3091810" y="3956060"/>
            <a:ext cx="83013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>
                <a:solidFill>
                  <a:srgbClr val="15374D"/>
                </a:solidFill>
                <a:latin typeface="Myriad Pro"/>
                <a:cs typeface="Segoe UI"/>
              </a:rPr>
              <a:t>Secretaria de Serviços Compartilhados</a:t>
            </a:r>
            <a:r>
              <a:rPr lang="en-US" sz="2400" dirty="0">
                <a:solidFill>
                  <a:srgbClr val="15374D"/>
                </a:solidFill>
                <a:latin typeface="Myriad Pro"/>
                <a:cs typeface="Segoe UI"/>
              </a:rPr>
              <a:t>​</a:t>
            </a:r>
          </a:p>
        </p:txBody>
      </p:sp>
      <p:pic>
        <p:nvPicPr>
          <p:cNvPr id="13" name="Imagem 1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8AF6D0C-6314-02F8-C528-A8A4F707D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5506439"/>
            <a:ext cx="3409950" cy="95326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F9413-7583-44C9-B04A-071F6D4A0329}"/>
              </a:ext>
            </a:extLst>
          </p:cNvPr>
          <p:cNvSpPr txBox="1"/>
          <p:nvPr/>
        </p:nvSpPr>
        <p:spPr>
          <a:xfrm>
            <a:off x="3091809" y="-650948"/>
            <a:ext cx="8301317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pt-BR" sz="4000" b="1" dirty="0">
                <a:solidFill>
                  <a:srgbClr val="15374D"/>
                </a:solidFill>
                <a:latin typeface="Myriad Pro"/>
              </a:rPr>
            </a:br>
            <a:endParaRPr lang="pt-BR" dirty="0">
              <a:cs typeface="Calibri" panose="020F0502020204030204"/>
            </a:endParaRPr>
          </a:p>
          <a:p>
            <a:pPr algn="ctr"/>
            <a:endParaRPr lang="pt-BR" sz="4000" b="1" dirty="0">
              <a:solidFill>
                <a:srgbClr val="15374D"/>
              </a:solidFill>
              <a:latin typeface="Myriad Pro"/>
            </a:endParaRPr>
          </a:p>
          <a:p>
            <a:pPr algn="ctr"/>
            <a:endParaRPr lang="pt-BR" sz="4000" b="1" dirty="0">
              <a:solidFill>
                <a:srgbClr val="15374D"/>
              </a:solidFill>
              <a:latin typeface="Myriad Pro"/>
            </a:endParaRPr>
          </a:p>
          <a:p>
            <a:pPr algn="ctr"/>
            <a:r>
              <a:rPr lang="pt-BR" sz="4000" b="1" dirty="0">
                <a:solidFill>
                  <a:srgbClr val="15374D"/>
                </a:solidFill>
                <a:latin typeface="Myriad Pro"/>
              </a:rPr>
              <a:t>Planejamento e Dimensionamento</a:t>
            </a:r>
          </a:p>
          <a:p>
            <a:pPr algn="ctr"/>
            <a:r>
              <a:rPr lang="pt-BR" sz="4000" b="1" dirty="0">
                <a:solidFill>
                  <a:srgbClr val="15374D"/>
                </a:solidFill>
                <a:latin typeface="Myriad Pro"/>
              </a:rPr>
              <a:t> da Força de Trabalho</a:t>
            </a:r>
            <a:endParaRPr lang="pt-B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671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41801972-234D-C8E3-E85D-3099CC169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5BA6FD7A-E126-45C6-AF6F-B8A63FDAD1B8}"/>
              </a:ext>
            </a:extLst>
          </p:cNvPr>
          <p:cNvGrpSpPr/>
          <p:nvPr/>
        </p:nvGrpSpPr>
        <p:grpSpPr>
          <a:xfrm>
            <a:off x="3064219" y="965165"/>
            <a:ext cx="4898060" cy="5114510"/>
            <a:chOff x="6008242" y="609601"/>
            <a:chExt cx="5238576" cy="547007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79E9903-6B4B-46BD-B0E3-0C210BE10E61}"/>
                </a:ext>
              </a:extLst>
            </p:cNvPr>
            <p:cNvGrpSpPr/>
            <p:nvPr/>
          </p:nvGrpSpPr>
          <p:grpSpPr>
            <a:xfrm>
              <a:off x="6008242" y="609601"/>
              <a:ext cx="5210090" cy="5470074"/>
              <a:chOff x="3886200" y="1295400"/>
              <a:chExt cx="4241801" cy="445346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221A59-2D73-43C2-B796-A785C7AC9E3F}"/>
                  </a:ext>
                </a:extLst>
              </p:cNvPr>
              <p:cNvSpPr/>
              <p:nvPr/>
            </p:nvSpPr>
            <p:spPr>
              <a:xfrm>
                <a:off x="3945467" y="3361266"/>
                <a:ext cx="1744134" cy="174413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B674130-96C8-4B7D-9F2A-40705F1FB13E}"/>
                  </a:ext>
                </a:extLst>
              </p:cNvPr>
              <p:cNvSpPr/>
              <p:nvPr/>
            </p:nvSpPr>
            <p:spPr>
              <a:xfrm>
                <a:off x="3886200" y="1981199"/>
                <a:ext cx="1744134" cy="174413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DBAC38A-CE70-4E09-8766-42D03D5E6F25}"/>
                  </a:ext>
                </a:extLst>
              </p:cNvPr>
              <p:cNvSpPr/>
              <p:nvPr/>
            </p:nvSpPr>
            <p:spPr>
              <a:xfrm>
                <a:off x="5122333" y="1295400"/>
                <a:ext cx="1744134" cy="174413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EA49F0E-5C39-4ADB-B27F-63D3BBC6D2E3}"/>
                  </a:ext>
                </a:extLst>
              </p:cNvPr>
              <p:cNvSpPr/>
              <p:nvPr/>
            </p:nvSpPr>
            <p:spPr>
              <a:xfrm>
                <a:off x="6316133" y="1913467"/>
                <a:ext cx="1744134" cy="174413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71CA6C-2F35-421C-A915-6A423D63F925}"/>
                  </a:ext>
                </a:extLst>
              </p:cNvPr>
              <p:cNvSpPr/>
              <p:nvPr/>
            </p:nvSpPr>
            <p:spPr>
              <a:xfrm>
                <a:off x="6383867" y="3268133"/>
                <a:ext cx="1744134" cy="1744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358A88F-5BCA-4545-AD31-3D10379BBCD0}"/>
                  </a:ext>
                </a:extLst>
              </p:cNvPr>
              <p:cNvSpPr/>
              <p:nvPr/>
            </p:nvSpPr>
            <p:spPr>
              <a:xfrm>
                <a:off x="5181600" y="4004733"/>
                <a:ext cx="1744134" cy="174413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7A5B42E-73EA-4539-A39A-5C38A331B055}"/>
                  </a:ext>
                </a:extLst>
              </p:cNvPr>
              <p:cNvSpPr/>
              <p:nvPr/>
            </p:nvSpPr>
            <p:spPr>
              <a:xfrm>
                <a:off x="5122333" y="2667000"/>
                <a:ext cx="1744134" cy="1744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90A0D0-481C-4274-B5E6-9DD92A2BE89A}"/>
                </a:ext>
              </a:extLst>
            </p:cNvPr>
            <p:cNvSpPr txBox="1"/>
            <p:nvPr/>
          </p:nvSpPr>
          <p:spPr>
            <a:xfrm>
              <a:off x="7659212" y="1214954"/>
              <a:ext cx="1773863" cy="75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" panose="020B0502040504020204"/>
                  <a:ea typeface="Noto Sans" panose="020B0502040504020204" pitchFamily="34"/>
                  <a:cs typeface="Noto Sans" panose="020B0502040504020204" pitchFamily="34"/>
                </a:rPr>
                <a:t>Quantidade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" panose="020B0502040504020204"/>
                  <a:ea typeface="Noto Sans" panose="020B0502040504020204" pitchFamily="34"/>
                  <a:cs typeface="Noto Sans" panose="020B0502040504020204" pitchFamily="34"/>
                </a:rPr>
                <a:t> ideal</a:t>
              </a:r>
              <a:endPara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720DD2-F3E2-4FFD-827B-24639CBEFBFF}"/>
                </a:ext>
              </a:extLst>
            </p:cNvPr>
            <p:cNvSpPr txBox="1"/>
            <p:nvPr/>
          </p:nvSpPr>
          <p:spPr>
            <a:xfrm>
              <a:off x="6097565" y="2143463"/>
              <a:ext cx="1646140" cy="75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dirty="0">
                  <a:solidFill>
                    <a:schemeClr val="bg1"/>
                  </a:solidFill>
                  <a:latin typeface="Noto Sans" panose="020B0502040504020204"/>
                </a:rPr>
                <a:t>Política de </a:t>
              </a:r>
              <a:r>
                <a:rPr lang="en-US" sz="2000" dirty="0" err="1">
                  <a:solidFill>
                    <a:schemeClr val="bg1"/>
                  </a:solidFill>
                  <a:latin typeface="Noto Sans" panose="020B0502040504020204"/>
                </a:rPr>
                <a:t>mobilidade</a:t>
              </a:r>
              <a:endPara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C2E4A2-89BE-4FE8-9BB9-C95D44C0166B}"/>
                </a:ext>
              </a:extLst>
            </p:cNvPr>
            <p:cNvSpPr txBox="1"/>
            <p:nvPr/>
          </p:nvSpPr>
          <p:spPr>
            <a:xfrm>
              <a:off x="7599347" y="4673566"/>
              <a:ext cx="2142272" cy="9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500" dirty="0" err="1">
                  <a:solidFill>
                    <a:schemeClr val="bg1"/>
                  </a:solidFill>
                  <a:latin typeface="Noto Sans" panose="020B0502040504020204"/>
                </a:rPr>
                <a:t>Concurso</a:t>
              </a:r>
              <a:r>
                <a:rPr lang="en-US" sz="2500" dirty="0">
                  <a:solidFill>
                    <a:schemeClr val="bg1"/>
                  </a:solidFill>
                  <a:latin typeface="Noto Sans" panose="020B0502040504020204"/>
                </a:rPr>
                <a:t> e PSS</a:t>
              </a:r>
              <a:endParaRPr kumimoji="0" lang="en-GB" sz="25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534602F-B952-4AFE-BFC8-A3789A373F21}"/>
                </a:ext>
              </a:extLst>
            </p:cNvPr>
            <p:cNvSpPr txBox="1"/>
            <p:nvPr/>
          </p:nvSpPr>
          <p:spPr>
            <a:xfrm>
              <a:off x="9097181" y="1581515"/>
              <a:ext cx="2149637" cy="14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dirty="0" err="1">
                  <a:solidFill>
                    <a:schemeClr val="bg1"/>
                  </a:solidFill>
                  <a:latin typeface="Noto Sans" panose="020B0502040504020204"/>
                </a:rPr>
                <a:t>Redesenho</a:t>
              </a:r>
              <a:endParaRPr lang="en-US" sz="2000" dirty="0">
                <a:solidFill>
                  <a:schemeClr val="bg1"/>
                </a:solidFill>
                <a:latin typeface="Noto Sans" panose="020B0502040504020204"/>
              </a:endParaRPr>
            </a:p>
            <a:p>
              <a:pPr lvl="0" algn="ctr"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" panose="020B0502040504020204"/>
                  <a:ea typeface="Noto Sans" panose="020B0502040504020204" pitchFamily="34"/>
                  <a:cs typeface="Noto Sans" panose="020B0502040504020204" pitchFamily="34"/>
                </a:rPr>
                <a:t>de </a:t>
              </a:r>
            </a:p>
            <a:p>
              <a:pPr lvl="0" algn="ctr">
                <a:defRPr/>
              </a:pPr>
              <a:r>
                <a:rPr lang="en-US" sz="2000" dirty="0" err="1">
                  <a:solidFill>
                    <a:schemeClr val="bg1"/>
                  </a:solidFill>
                  <a:latin typeface="Noto Sans" panose="020B0502040504020204"/>
                  <a:ea typeface="Noto Sans" panose="020B0502040504020204" pitchFamily="34"/>
                  <a:cs typeface="Noto Sans" panose="020B0502040504020204" pitchFamily="34"/>
                </a:rPr>
                <a:t>fluxos</a:t>
              </a:r>
              <a:r>
                <a:rPr lang="en-US" sz="2000" dirty="0">
                  <a:solidFill>
                    <a:schemeClr val="bg1"/>
                  </a:solidFill>
                  <a:latin typeface="Noto Sans" panose="020B0502040504020204"/>
                  <a:ea typeface="Noto Sans" panose="020B0502040504020204" pitchFamily="34"/>
                  <a:cs typeface="Noto Sans" panose="020B0502040504020204" pitchFamily="34"/>
                </a:rPr>
                <a:t> e </a:t>
              </a:r>
            </a:p>
            <a:p>
              <a:pPr lvl="0" algn="ctr"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oto Sans" panose="020B0502040504020204"/>
                  <a:ea typeface="Noto Sans" panose="020B0502040504020204" pitchFamily="34"/>
                  <a:cs typeface="Noto Sans" panose="020B0502040504020204" pitchFamily="34"/>
                </a:rPr>
                <a:t>processos</a:t>
              </a:r>
              <a:endPara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4BC29E-ED76-4303-ADA0-07E5DA8C4537}"/>
                </a:ext>
              </a:extLst>
            </p:cNvPr>
            <p:cNvSpPr txBox="1"/>
            <p:nvPr/>
          </p:nvSpPr>
          <p:spPr>
            <a:xfrm>
              <a:off x="7743705" y="2998113"/>
              <a:ext cx="1689370" cy="9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500" dirty="0" err="1">
                  <a:latin typeface="Noto Sans" panose="020B0502040504020204"/>
                </a:rPr>
                <a:t>Painel</a:t>
              </a:r>
              <a:r>
                <a:rPr lang="en-US" sz="2500" dirty="0">
                  <a:latin typeface="Noto Sans" panose="020B0502040504020204"/>
                </a:rPr>
                <a:t> DFT</a:t>
              </a:r>
              <a:endParaRPr kumimoji="0" lang="en-GB" sz="2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7FB28CF-E990-497F-B559-6D382B4E7094}"/>
              </a:ext>
            </a:extLst>
          </p:cNvPr>
          <p:cNvSpPr/>
          <p:nvPr/>
        </p:nvSpPr>
        <p:spPr>
          <a:xfrm>
            <a:off x="3611773" y="6254250"/>
            <a:ext cx="3883271" cy="198951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C05BC7F-61AB-721F-014A-5094D377B834}"/>
              </a:ext>
            </a:extLst>
          </p:cNvPr>
          <p:cNvSpPr txBox="1"/>
          <p:nvPr/>
        </p:nvSpPr>
        <p:spPr>
          <a:xfrm>
            <a:off x="988812" y="220355"/>
            <a:ext cx="967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538135"/>
                </a:solidFill>
                <a:latin typeface="Myriad Pro"/>
              </a:rPr>
              <a:t>EXPECTATIVA DE RESULTADOS</a:t>
            </a: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15CCDD94-6ACF-C960-3818-840D820EC82F}"/>
              </a:ext>
            </a:extLst>
          </p:cNvPr>
          <p:cNvSpPr txBox="1"/>
          <p:nvPr/>
        </p:nvSpPr>
        <p:spPr>
          <a:xfrm>
            <a:off x="6058796" y="3535944"/>
            <a:ext cx="2009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Relatório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r>
              <a:rPr lang="en-GB" sz="2000" dirty="0">
                <a:solidFill>
                  <a:schemeClr val="bg1"/>
                </a:solidFill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dos</a:t>
            </a:r>
          </a:p>
          <a:p>
            <a:pPr lvl="0" algn="ctr">
              <a:defRPr/>
            </a:pP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Processos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r>
              <a:rPr lang="en-GB" sz="2000" dirty="0">
                <a:solidFill>
                  <a:schemeClr val="bg1"/>
                </a:solidFill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de</a:t>
            </a:r>
          </a:p>
          <a:p>
            <a:pPr lvl="0" algn="ctr">
              <a:defRPr/>
            </a:pP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Trab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.</a:t>
            </a: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DEEBE36D-70C6-EC0D-0F07-A1B1B599C42C}"/>
              </a:ext>
            </a:extLst>
          </p:cNvPr>
          <p:cNvSpPr txBox="1"/>
          <p:nvPr/>
        </p:nvSpPr>
        <p:spPr>
          <a:xfrm>
            <a:off x="2952746" y="3958086"/>
            <a:ext cx="200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dirty="0" err="1">
                <a:solidFill>
                  <a:schemeClr val="bg1"/>
                </a:solidFill>
                <a:latin typeface="Noto Sans" panose="020B0502040504020204"/>
              </a:rPr>
              <a:t>Redesenho</a:t>
            </a:r>
            <a:r>
              <a:rPr lang="en-US" sz="2000" dirty="0">
                <a:solidFill>
                  <a:schemeClr val="bg1"/>
                </a:solidFill>
                <a:latin typeface="Noto Sans" panose="020B0502040504020204"/>
              </a:rPr>
              <a:t> </a:t>
            </a:r>
          </a:p>
          <a:p>
            <a:pPr lvl="0" algn="ctr">
              <a:defRPr/>
            </a:pPr>
            <a:r>
              <a:rPr lang="en-US" sz="2000" dirty="0">
                <a:solidFill>
                  <a:schemeClr val="bg1"/>
                </a:solidFill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e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estrutu</a:t>
            </a:r>
            <a:r>
              <a:rPr lang="en-US" sz="2000" dirty="0" err="1">
                <a:solidFill>
                  <a:schemeClr val="bg1"/>
                </a:solidFill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ra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5634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06322-CD9F-19D6-5657-1227142BD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7B64D9-9E85-38EC-46D8-D3DCFA0DF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58095572-5F60-5226-AB86-F523B1BCD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ABF53D7-E1BA-4859-94EB-52832BB9C7C8}"/>
              </a:ext>
            </a:extLst>
          </p:cNvPr>
          <p:cNvSpPr txBox="1"/>
          <p:nvPr/>
        </p:nvSpPr>
        <p:spPr>
          <a:xfrm>
            <a:off x="1101615" y="2902019"/>
            <a:ext cx="970468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000" b="1" dirty="0">
                <a:solidFill>
                  <a:srgbClr val="15374D"/>
                </a:solidFill>
                <a:latin typeface="Myriad Pro" panose="020B0503030403020204" pitchFamily="34" charset="0"/>
              </a:rPr>
              <a:t>Obrigado!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30F012-BC01-76DB-C65F-6278985B4675}"/>
              </a:ext>
            </a:extLst>
          </p:cNvPr>
          <p:cNvSpPr txBox="1"/>
          <p:nvPr/>
        </p:nvSpPr>
        <p:spPr>
          <a:xfrm>
            <a:off x="1803297" y="4095230"/>
            <a:ext cx="830131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srgbClr val="15374D"/>
                </a:solidFill>
                <a:latin typeface="Myriad Pro"/>
                <a:cs typeface="Segoe UI"/>
              </a:rPr>
              <a:t>Cilair Rodrigues de Abreu</a:t>
            </a:r>
          </a:p>
          <a:p>
            <a:pPr algn="ctr"/>
            <a:r>
              <a:rPr lang="pt-BR" sz="2400" dirty="0">
                <a:solidFill>
                  <a:srgbClr val="15374D"/>
                </a:solidFill>
                <a:latin typeface="Myriad Pro"/>
                <a:cs typeface="Segoe UI"/>
              </a:rPr>
              <a:t>Secretário de Serviços Compartilhados</a:t>
            </a:r>
          </a:p>
          <a:p>
            <a:pPr algn="ctr"/>
            <a:r>
              <a:rPr lang="pt-BR" sz="2400" dirty="0">
                <a:solidFill>
                  <a:srgbClr val="15374D"/>
                </a:solidFill>
                <a:latin typeface="Myriad Pro"/>
                <a:cs typeface="Segoe UI"/>
              </a:rPr>
              <a:t>Ministério da Gestão e da Inovação em Serviços Públicos</a:t>
            </a:r>
            <a:r>
              <a:rPr lang="en-US" sz="2400" dirty="0">
                <a:solidFill>
                  <a:srgbClr val="15374D"/>
                </a:solidFill>
                <a:latin typeface="Myriad Pro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056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58095572-5F60-5226-AB86-F523B1BCD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0"/>
            <a:ext cx="12192000" cy="6857999"/>
          </a:xfrm>
          <a:prstGeom prst="rect">
            <a:avLst/>
          </a:prstGeom>
          <a:solidFill>
            <a:srgbClr val="F4D506"/>
          </a:solidFill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D85DED2-CAF5-26BA-85D7-F1B939BC30AD}"/>
              </a:ext>
            </a:extLst>
          </p:cNvPr>
          <p:cNvSpPr txBox="1"/>
          <p:nvPr/>
        </p:nvSpPr>
        <p:spPr>
          <a:xfrm>
            <a:off x="4040611" y="141056"/>
            <a:ext cx="2497800" cy="81560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800" b="1" dirty="0">
                <a:solidFill>
                  <a:srgbClr val="538135"/>
                </a:solidFill>
                <a:latin typeface="Myriad Pro"/>
              </a:rPr>
              <a:t>SOBRE O MGI</a:t>
            </a:r>
          </a:p>
          <a:p>
            <a:endParaRPr lang="pt-BR" sz="1900" b="1" dirty="0">
              <a:solidFill>
                <a:srgbClr val="538135"/>
              </a:solidFill>
              <a:latin typeface="Montserrat" panose="00000500000000000000" pitchFamily="2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AD274D2-F30C-52FE-2CBD-0932189DCD4D}"/>
              </a:ext>
            </a:extLst>
          </p:cNvPr>
          <p:cNvGrpSpPr/>
          <p:nvPr/>
        </p:nvGrpSpPr>
        <p:grpSpPr>
          <a:xfrm>
            <a:off x="735287" y="1682268"/>
            <a:ext cx="3290528" cy="1614080"/>
            <a:chOff x="868453" y="1051948"/>
            <a:chExt cx="3290528" cy="1614080"/>
          </a:xfrm>
        </p:grpSpPr>
        <p:pic>
          <p:nvPicPr>
            <p:cNvPr id="3" name="Gráfico 2" descr="Edifício com preenchimento sólido">
              <a:extLst>
                <a:ext uri="{FF2B5EF4-FFF2-40B4-BE49-F238E27FC236}">
                  <a16:creationId xmlns:a16="http://schemas.microsoft.com/office/drawing/2014/main" id="{2DED67A3-2799-D16D-1436-633238836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8453" y="1307451"/>
              <a:ext cx="1272827" cy="1272827"/>
            </a:xfrm>
            <a:prstGeom prst="rect">
              <a:avLst/>
            </a:prstGeom>
          </p:spPr>
        </p:pic>
        <p:pic>
          <p:nvPicPr>
            <p:cNvPr id="5" name="Gráfico 4" descr="Cidade com preenchimento sólido">
              <a:extLst>
                <a:ext uri="{FF2B5EF4-FFF2-40B4-BE49-F238E27FC236}">
                  <a16:creationId xmlns:a16="http://schemas.microsoft.com/office/drawing/2014/main" id="{3940C1B4-F806-8F6E-7DB2-095FE2E0A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44901" y="1051948"/>
              <a:ext cx="1614080" cy="1614080"/>
            </a:xfrm>
            <a:prstGeom prst="rect">
              <a:avLst/>
            </a:prstGeom>
          </p:spPr>
        </p:pic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C9EF5DD8-B43C-FCE2-D597-674429BF7AD1}"/>
                </a:ext>
              </a:extLst>
            </p:cNvPr>
            <p:cNvSpPr/>
            <p:nvPr/>
          </p:nvSpPr>
          <p:spPr>
            <a:xfrm>
              <a:off x="2049076" y="1850253"/>
              <a:ext cx="420874" cy="32847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AA385E7-F786-62CD-C44D-9FFB4B50A142}"/>
              </a:ext>
            </a:extLst>
          </p:cNvPr>
          <p:cNvGrpSpPr/>
          <p:nvPr/>
        </p:nvGrpSpPr>
        <p:grpSpPr>
          <a:xfrm>
            <a:off x="5563311" y="1644003"/>
            <a:ext cx="1653178" cy="1386012"/>
            <a:chOff x="973041" y="3821174"/>
            <a:chExt cx="1360309" cy="1140473"/>
          </a:xfrm>
        </p:grpSpPr>
        <p:pic>
          <p:nvPicPr>
            <p:cNvPr id="13" name="Gráfico 12" descr="Usuário com preenchimento sólido">
              <a:extLst>
                <a:ext uri="{FF2B5EF4-FFF2-40B4-BE49-F238E27FC236}">
                  <a16:creationId xmlns:a16="http://schemas.microsoft.com/office/drawing/2014/main" id="{0594471C-0A27-5D5D-8476-D22BB0D88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3041" y="3821174"/>
              <a:ext cx="914400" cy="914400"/>
            </a:xfrm>
            <a:prstGeom prst="rect">
              <a:avLst/>
            </a:prstGeom>
          </p:spPr>
        </p:pic>
        <p:pic>
          <p:nvPicPr>
            <p:cNvPr id="15" name="Gráfico 14" descr="Usuário com preenchimento sólido">
              <a:extLst>
                <a:ext uri="{FF2B5EF4-FFF2-40B4-BE49-F238E27FC236}">
                  <a16:creationId xmlns:a16="http://schemas.microsoft.com/office/drawing/2014/main" id="{FEB11A10-3036-7D03-C590-B00F4C45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18950" y="3851275"/>
              <a:ext cx="914400" cy="914400"/>
            </a:xfrm>
            <a:prstGeom prst="rect">
              <a:avLst/>
            </a:prstGeom>
          </p:spPr>
        </p:pic>
        <p:pic>
          <p:nvPicPr>
            <p:cNvPr id="11" name="Gráfico 10" descr="Perfil de mulher com preenchimento sólido">
              <a:extLst>
                <a:ext uri="{FF2B5EF4-FFF2-40B4-BE49-F238E27FC236}">
                  <a16:creationId xmlns:a16="http://schemas.microsoft.com/office/drawing/2014/main" id="{F50A0DB5-8CB6-3C15-4740-0A51C9F3B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9834" y="4047247"/>
              <a:ext cx="914400" cy="914400"/>
            </a:xfrm>
            <a:prstGeom prst="rect">
              <a:avLst/>
            </a:prstGeom>
          </p:spPr>
        </p:pic>
      </p:grp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2D851B9-C09E-E3D7-0C2E-E2E5B6E69412}"/>
              </a:ext>
            </a:extLst>
          </p:cNvPr>
          <p:cNvCxnSpPr/>
          <p:nvPr/>
        </p:nvCxnSpPr>
        <p:spPr>
          <a:xfrm>
            <a:off x="5069150" y="1737031"/>
            <a:ext cx="0" cy="3897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27BF6A-7D1D-C696-7214-C528EC395231}"/>
              </a:ext>
            </a:extLst>
          </p:cNvPr>
          <p:cNvSpPr txBox="1"/>
          <p:nvPr/>
        </p:nvSpPr>
        <p:spPr>
          <a:xfrm>
            <a:off x="1249158" y="3980678"/>
            <a:ext cx="2757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rgbClr val="2F5597"/>
                </a:solidFill>
              </a:rPr>
              <a:t>33.000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EBA5F50-3F00-0079-AC53-23C133BF8792}"/>
              </a:ext>
            </a:extLst>
          </p:cNvPr>
          <p:cNvSpPr txBox="1"/>
          <p:nvPr/>
        </p:nvSpPr>
        <p:spPr>
          <a:xfrm>
            <a:off x="6118944" y="735311"/>
            <a:ext cx="582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2F5597"/>
                </a:solidFill>
              </a:rPr>
              <a:t>Secretaria de Serviços </a:t>
            </a:r>
          </a:p>
          <a:p>
            <a:pPr algn="ctr"/>
            <a:r>
              <a:rPr lang="pt-BR" sz="2400" b="1" dirty="0">
                <a:solidFill>
                  <a:srgbClr val="2F5597"/>
                </a:solidFill>
              </a:rPr>
              <a:t>Compartilhados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B0A0CE8-742A-91B9-C33D-31BC4BFB3146}"/>
              </a:ext>
            </a:extLst>
          </p:cNvPr>
          <p:cNvSpPr txBox="1"/>
          <p:nvPr/>
        </p:nvSpPr>
        <p:spPr>
          <a:xfrm>
            <a:off x="7531391" y="1778312"/>
            <a:ext cx="2289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rgbClr val="2F5597"/>
                </a:solidFill>
              </a:rPr>
              <a:t>2.350</a:t>
            </a:r>
            <a:endParaRPr lang="pt-BR" sz="3600" dirty="0">
              <a:solidFill>
                <a:srgbClr val="2F5597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9ACB8E2-F497-6870-90EB-28343F46CBF9}"/>
              </a:ext>
            </a:extLst>
          </p:cNvPr>
          <p:cNvSpPr txBox="1"/>
          <p:nvPr/>
        </p:nvSpPr>
        <p:spPr>
          <a:xfrm>
            <a:off x="7846134" y="4396668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rgbClr val="2F5597"/>
                </a:solidFill>
              </a:rPr>
              <a:t>331</a:t>
            </a:r>
            <a:endParaRPr lang="pt-BR" sz="3600" dirty="0">
              <a:solidFill>
                <a:srgbClr val="2F5597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25F103-5E46-D1D6-3CD9-A14DEA7853E7}"/>
              </a:ext>
            </a:extLst>
          </p:cNvPr>
          <p:cNvSpPr txBox="1"/>
          <p:nvPr/>
        </p:nvSpPr>
        <p:spPr>
          <a:xfrm>
            <a:off x="7224001" y="5279378"/>
            <a:ext cx="30974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>
                <a:solidFill>
                  <a:srgbClr val="2F5597"/>
                </a:solidFill>
                <a:latin typeface="Abadi Extra Light" panose="020B0204020104020204" pitchFamily="34" charset="0"/>
              </a:rPr>
              <a:t>unidades</a:t>
            </a:r>
          </a:p>
          <a:p>
            <a:pPr algn="ctr"/>
            <a:r>
              <a:rPr lang="pt-BR" sz="3600" dirty="0">
                <a:solidFill>
                  <a:srgbClr val="2F5597"/>
                </a:solidFill>
                <a:latin typeface="Abadi Extra Light" panose="020B0204020104020204" pitchFamily="34" charset="0"/>
              </a:rPr>
              <a:t>organizacionais</a:t>
            </a:r>
          </a:p>
          <a:p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F7F90EC-C70B-96F0-7FB0-153DC13DF70E}"/>
              </a:ext>
            </a:extLst>
          </p:cNvPr>
          <p:cNvSpPr/>
          <p:nvPr/>
        </p:nvSpPr>
        <p:spPr>
          <a:xfrm>
            <a:off x="1263211" y="4200232"/>
            <a:ext cx="2671892" cy="758621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D72FA7E-1A14-8471-C5AA-2A83BA52CB67}"/>
              </a:ext>
            </a:extLst>
          </p:cNvPr>
          <p:cNvSpPr/>
          <p:nvPr/>
        </p:nvSpPr>
        <p:spPr>
          <a:xfrm>
            <a:off x="7418962" y="2013262"/>
            <a:ext cx="2671892" cy="758621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74AA7DB5-281D-F26B-2720-154A409F3828}"/>
              </a:ext>
            </a:extLst>
          </p:cNvPr>
          <p:cNvSpPr/>
          <p:nvPr/>
        </p:nvSpPr>
        <p:spPr>
          <a:xfrm>
            <a:off x="7454804" y="4617521"/>
            <a:ext cx="2671892" cy="758621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9" name="Group 1">
            <a:extLst>
              <a:ext uri="{FF2B5EF4-FFF2-40B4-BE49-F238E27FC236}">
                <a16:creationId xmlns:a16="http://schemas.microsoft.com/office/drawing/2014/main" id="{886A77A2-7D07-4178-9BF6-AC8810E91E89}"/>
              </a:ext>
            </a:extLst>
          </p:cNvPr>
          <p:cNvGrpSpPr/>
          <p:nvPr/>
        </p:nvGrpSpPr>
        <p:grpSpPr>
          <a:xfrm rot="16200000">
            <a:off x="5449676" y="4183961"/>
            <a:ext cx="1652310" cy="1881317"/>
            <a:chOff x="5854496" y="1844999"/>
            <a:chExt cx="2797911" cy="318569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6A3881A-1D76-41A0-BF8F-5A074DEA0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6322" y="2235749"/>
              <a:ext cx="1378095" cy="1399315"/>
            </a:xfrm>
            <a:custGeom>
              <a:avLst/>
              <a:gdLst>
                <a:gd name="T0" fmla="*/ 548 w 567"/>
                <a:gd name="T1" fmla="*/ 239 h 571"/>
                <a:gd name="T2" fmla="*/ 495 w 567"/>
                <a:gd name="T3" fmla="*/ 210 h 571"/>
                <a:gd name="T4" fmla="*/ 485 w 567"/>
                <a:gd name="T5" fmla="*/ 162 h 571"/>
                <a:gd name="T6" fmla="*/ 506 w 567"/>
                <a:gd name="T7" fmla="*/ 119 h 571"/>
                <a:gd name="T8" fmla="*/ 465 w 567"/>
                <a:gd name="T9" fmla="*/ 66 h 571"/>
                <a:gd name="T10" fmla="*/ 409 w 567"/>
                <a:gd name="T11" fmla="*/ 79 h 571"/>
                <a:gd name="T12" fmla="*/ 355 w 567"/>
                <a:gd name="T13" fmla="*/ 71 h 571"/>
                <a:gd name="T14" fmla="*/ 330 w 567"/>
                <a:gd name="T15" fmla="*/ 19 h 571"/>
                <a:gd name="T16" fmla="*/ 258 w 567"/>
                <a:gd name="T17" fmla="*/ 1 h 571"/>
                <a:gd name="T18" fmla="*/ 227 w 567"/>
                <a:gd name="T19" fmla="*/ 53 h 571"/>
                <a:gd name="T20" fmla="*/ 186 w 567"/>
                <a:gd name="T21" fmla="*/ 83 h 571"/>
                <a:gd name="T22" fmla="*/ 128 w 567"/>
                <a:gd name="T23" fmla="*/ 64 h 571"/>
                <a:gd name="T24" fmla="*/ 66 w 567"/>
                <a:gd name="T25" fmla="*/ 104 h 571"/>
                <a:gd name="T26" fmla="*/ 81 w 567"/>
                <a:gd name="T27" fmla="*/ 159 h 571"/>
                <a:gd name="T28" fmla="*/ 71 w 567"/>
                <a:gd name="T29" fmla="*/ 214 h 571"/>
                <a:gd name="T30" fmla="*/ 20 w 567"/>
                <a:gd name="T31" fmla="*/ 239 h 571"/>
                <a:gd name="T32" fmla="*/ 2 w 567"/>
                <a:gd name="T33" fmla="*/ 312 h 571"/>
                <a:gd name="T34" fmla="*/ 50 w 567"/>
                <a:gd name="T35" fmla="*/ 341 h 571"/>
                <a:gd name="T36" fmla="*/ 82 w 567"/>
                <a:gd name="T37" fmla="*/ 387 h 571"/>
                <a:gd name="T38" fmla="*/ 82 w 567"/>
                <a:gd name="T39" fmla="*/ 408 h 571"/>
                <a:gd name="T40" fmla="*/ 68 w 567"/>
                <a:gd name="T41" fmla="*/ 470 h 571"/>
                <a:gd name="T42" fmla="*/ 103 w 567"/>
                <a:gd name="T43" fmla="*/ 505 h 571"/>
                <a:gd name="T44" fmla="*/ 153 w 567"/>
                <a:gd name="T45" fmla="*/ 494 h 571"/>
                <a:gd name="T46" fmla="*/ 210 w 567"/>
                <a:gd name="T47" fmla="*/ 500 h 571"/>
                <a:gd name="T48" fmla="*/ 238 w 567"/>
                <a:gd name="T49" fmla="*/ 551 h 571"/>
                <a:gd name="T50" fmla="*/ 273 w 567"/>
                <a:gd name="T51" fmla="*/ 571 h 571"/>
                <a:gd name="T52" fmla="*/ 330 w 567"/>
                <a:gd name="T53" fmla="*/ 551 h 571"/>
                <a:gd name="T54" fmla="*/ 356 w 567"/>
                <a:gd name="T55" fmla="*/ 501 h 571"/>
                <a:gd name="T56" fmla="*/ 405 w 567"/>
                <a:gd name="T57" fmla="*/ 489 h 571"/>
                <a:gd name="T58" fmla="*/ 452 w 567"/>
                <a:gd name="T59" fmla="*/ 509 h 571"/>
                <a:gd name="T60" fmla="*/ 501 w 567"/>
                <a:gd name="T61" fmla="*/ 468 h 571"/>
                <a:gd name="T62" fmla="*/ 490 w 567"/>
                <a:gd name="T63" fmla="*/ 417 h 571"/>
                <a:gd name="T64" fmla="*/ 495 w 567"/>
                <a:gd name="T65" fmla="*/ 364 h 571"/>
                <a:gd name="T66" fmla="*/ 548 w 567"/>
                <a:gd name="T67" fmla="*/ 331 h 571"/>
                <a:gd name="T68" fmla="*/ 567 w 567"/>
                <a:gd name="T69" fmla="*/ 275 h 571"/>
                <a:gd name="T70" fmla="*/ 285 w 567"/>
                <a:gd name="T71" fmla="*/ 355 h 571"/>
                <a:gd name="T72" fmla="*/ 285 w 567"/>
                <a:gd name="T73" fmla="*/ 215 h 571"/>
                <a:gd name="T74" fmla="*/ 285 w 567"/>
                <a:gd name="T75" fmla="*/ 35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571">
                  <a:moveTo>
                    <a:pt x="565" y="260"/>
                  </a:moveTo>
                  <a:cubicBezTo>
                    <a:pt x="566" y="250"/>
                    <a:pt x="557" y="241"/>
                    <a:pt x="548" y="239"/>
                  </a:cubicBezTo>
                  <a:cubicBezTo>
                    <a:pt x="537" y="236"/>
                    <a:pt x="526" y="232"/>
                    <a:pt x="515" y="229"/>
                  </a:cubicBezTo>
                  <a:cubicBezTo>
                    <a:pt x="506" y="227"/>
                    <a:pt x="499" y="219"/>
                    <a:pt x="495" y="210"/>
                  </a:cubicBezTo>
                  <a:cubicBezTo>
                    <a:pt x="492" y="202"/>
                    <a:pt x="489" y="193"/>
                    <a:pt x="486" y="186"/>
                  </a:cubicBezTo>
                  <a:cubicBezTo>
                    <a:pt x="480" y="177"/>
                    <a:pt x="480" y="170"/>
                    <a:pt x="485" y="162"/>
                  </a:cubicBezTo>
                  <a:cubicBezTo>
                    <a:pt x="490" y="153"/>
                    <a:pt x="495" y="145"/>
                    <a:pt x="499" y="137"/>
                  </a:cubicBezTo>
                  <a:cubicBezTo>
                    <a:pt x="502" y="131"/>
                    <a:pt x="506" y="126"/>
                    <a:pt x="506" y="119"/>
                  </a:cubicBezTo>
                  <a:cubicBezTo>
                    <a:pt x="507" y="106"/>
                    <a:pt x="499" y="98"/>
                    <a:pt x="492" y="91"/>
                  </a:cubicBezTo>
                  <a:cubicBezTo>
                    <a:pt x="484" y="82"/>
                    <a:pt x="474" y="74"/>
                    <a:pt x="465" y="66"/>
                  </a:cubicBezTo>
                  <a:cubicBezTo>
                    <a:pt x="457" y="60"/>
                    <a:pt x="449" y="59"/>
                    <a:pt x="440" y="63"/>
                  </a:cubicBezTo>
                  <a:cubicBezTo>
                    <a:pt x="430" y="68"/>
                    <a:pt x="420" y="74"/>
                    <a:pt x="409" y="79"/>
                  </a:cubicBezTo>
                  <a:cubicBezTo>
                    <a:pt x="401" y="84"/>
                    <a:pt x="392" y="86"/>
                    <a:pt x="383" y="83"/>
                  </a:cubicBezTo>
                  <a:cubicBezTo>
                    <a:pt x="373" y="79"/>
                    <a:pt x="363" y="75"/>
                    <a:pt x="355" y="71"/>
                  </a:cubicBezTo>
                  <a:cubicBezTo>
                    <a:pt x="348" y="67"/>
                    <a:pt x="342" y="61"/>
                    <a:pt x="340" y="54"/>
                  </a:cubicBezTo>
                  <a:cubicBezTo>
                    <a:pt x="336" y="42"/>
                    <a:pt x="333" y="30"/>
                    <a:pt x="330" y="19"/>
                  </a:cubicBezTo>
                  <a:cubicBezTo>
                    <a:pt x="327" y="11"/>
                    <a:pt x="318" y="2"/>
                    <a:pt x="310" y="1"/>
                  </a:cubicBezTo>
                  <a:cubicBezTo>
                    <a:pt x="293" y="0"/>
                    <a:pt x="276" y="0"/>
                    <a:pt x="258" y="1"/>
                  </a:cubicBezTo>
                  <a:cubicBezTo>
                    <a:pt x="249" y="2"/>
                    <a:pt x="240" y="9"/>
                    <a:pt x="238" y="18"/>
                  </a:cubicBezTo>
                  <a:cubicBezTo>
                    <a:pt x="234" y="30"/>
                    <a:pt x="231" y="42"/>
                    <a:pt x="227" y="53"/>
                  </a:cubicBezTo>
                  <a:cubicBezTo>
                    <a:pt x="225" y="61"/>
                    <a:pt x="219" y="68"/>
                    <a:pt x="212" y="71"/>
                  </a:cubicBezTo>
                  <a:cubicBezTo>
                    <a:pt x="204" y="75"/>
                    <a:pt x="195" y="79"/>
                    <a:pt x="186" y="83"/>
                  </a:cubicBezTo>
                  <a:cubicBezTo>
                    <a:pt x="177" y="86"/>
                    <a:pt x="167" y="85"/>
                    <a:pt x="159" y="81"/>
                  </a:cubicBezTo>
                  <a:cubicBezTo>
                    <a:pt x="149" y="76"/>
                    <a:pt x="138" y="69"/>
                    <a:pt x="128" y="64"/>
                  </a:cubicBezTo>
                  <a:cubicBezTo>
                    <a:pt x="120" y="60"/>
                    <a:pt x="110" y="60"/>
                    <a:pt x="103" y="66"/>
                  </a:cubicBezTo>
                  <a:cubicBezTo>
                    <a:pt x="89" y="77"/>
                    <a:pt x="76" y="89"/>
                    <a:pt x="66" y="104"/>
                  </a:cubicBezTo>
                  <a:cubicBezTo>
                    <a:pt x="60" y="111"/>
                    <a:pt x="60" y="120"/>
                    <a:pt x="64" y="129"/>
                  </a:cubicBezTo>
                  <a:cubicBezTo>
                    <a:pt x="69" y="139"/>
                    <a:pt x="75" y="149"/>
                    <a:pt x="81" y="159"/>
                  </a:cubicBezTo>
                  <a:cubicBezTo>
                    <a:pt x="85" y="167"/>
                    <a:pt x="86" y="176"/>
                    <a:pt x="83" y="184"/>
                  </a:cubicBezTo>
                  <a:cubicBezTo>
                    <a:pt x="79" y="193"/>
                    <a:pt x="75" y="204"/>
                    <a:pt x="71" y="214"/>
                  </a:cubicBezTo>
                  <a:cubicBezTo>
                    <a:pt x="67" y="221"/>
                    <a:pt x="62" y="226"/>
                    <a:pt x="54" y="229"/>
                  </a:cubicBezTo>
                  <a:cubicBezTo>
                    <a:pt x="43" y="233"/>
                    <a:pt x="32" y="236"/>
                    <a:pt x="20" y="239"/>
                  </a:cubicBezTo>
                  <a:cubicBezTo>
                    <a:pt x="11" y="241"/>
                    <a:pt x="3" y="249"/>
                    <a:pt x="1" y="260"/>
                  </a:cubicBezTo>
                  <a:cubicBezTo>
                    <a:pt x="0" y="277"/>
                    <a:pt x="1" y="295"/>
                    <a:pt x="2" y="312"/>
                  </a:cubicBezTo>
                  <a:cubicBezTo>
                    <a:pt x="3" y="322"/>
                    <a:pt x="10" y="328"/>
                    <a:pt x="18" y="331"/>
                  </a:cubicBezTo>
                  <a:cubicBezTo>
                    <a:pt x="29" y="335"/>
                    <a:pt x="39" y="338"/>
                    <a:pt x="50" y="341"/>
                  </a:cubicBezTo>
                  <a:cubicBezTo>
                    <a:pt x="60" y="344"/>
                    <a:pt x="67" y="350"/>
                    <a:pt x="71" y="360"/>
                  </a:cubicBezTo>
                  <a:cubicBezTo>
                    <a:pt x="75" y="369"/>
                    <a:pt x="79" y="378"/>
                    <a:pt x="82" y="387"/>
                  </a:cubicBezTo>
                  <a:cubicBezTo>
                    <a:pt x="84" y="391"/>
                    <a:pt x="88" y="395"/>
                    <a:pt x="85" y="400"/>
                  </a:cubicBezTo>
                  <a:cubicBezTo>
                    <a:pt x="85" y="403"/>
                    <a:pt x="84" y="405"/>
                    <a:pt x="82" y="408"/>
                  </a:cubicBezTo>
                  <a:cubicBezTo>
                    <a:pt x="77" y="419"/>
                    <a:pt x="71" y="429"/>
                    <a:pt x="65" y="440"/>
                  </a:cubicBezTo>
                  <a:cubicBezTo>
                    <a:pt x="60" y="452"/>
                    <a:pt x="60" y="461"/>
                    <a:pt x="68" y="470"/>
                  </a:cubicBezTo>
                  <a:cubicBezTo>
                    <a:pt x="75" y="477"/>
                    <a:pt x="81" y="484"/>
                    <a:pt x="87" y="490"/>
                  </a:cubicBezTo>
                  <a:cubicBezTo>
                    <a:pt x="93" y="495"/>
                    <a:pt x="97" y="500"/>
                    <a:pt x="103" y="505"/>
                  </a:cubicBezTo>
                  <a:cubicBezTo>
                    <a:pt x="110" y="512"/>
                    <a:pt x="119" y="511"/>
                    <a:pt x="127" y="508"/>
                  </a:cubicBezTo>
                  <a:cubicBezTo>
                    <a:pt x="136" y="503"/>
                    <a:pt x="145" y="498"/>
                    <a:pt x="153" y="494"/>
                  </a:cubicBezTo>
                  <a:cubicBezTo>
                    <a:pt x="163" y="487"/>
                    <a:pt x="173" y="485"/>
                    <a:pt x="184" y="489"/>
                  </a:cubicBezTo>
                  <a:cubicBezTo>
                    <a:pt x="193" y="493"/>
                    <a:pt x="201" y="496"/>
                    <a:pt x="210" y="500"/>
                  </a:cubicBezTo>
                  <a:cubicBezTo>
                    <a:pt x="218" y="503"/>
                    <a:pt x="225" y="509"/>
                    <a:pt x="229" y="518"/>
                  </a:cubicBezTo>
                  <a:cubicBezTo>
                    <a:pt x="232" y="529"/>
                    <a:pt x="235" y="540"/>
                    <a:pt x="238" y="551"/>
                  </a:cubicBezTo>
                  <a:cubicBezTo>
                    <a:pt x="240" y="559"/>
                    <a:pt x="244" y="565"/>
                    <a:pt x="252" y="568"/>
                  </a:cubicBezTo>
                  <a:cubicBezTo>
                    <a:pt x="259" y="570"/>
                    <a:pt x="266" y="570"/>
                    <a:pt x="273" y="571"/>
                  </a:cubicBezTo>
                  <a:cubicBezTo>
                    <a:pt x="285" y="571"/>
                    <a:pt x="298" y="569"/>
                    <a:pt x="310" y="569"/>
                  </a:cubicBezTo>
                  <a:cubicBezTo>
                    <a:pt x="319" y="569"/>
                    <a:pt x="328" y="559"/>
                    <a:pt x="330" y="551"/>
                  </a:cubicBezTo>
                  <a:cubicBezTo>
                    <a:pt x="332" y="541"/>
                    <a:pt x="336" y="530"/>
                    <a:pt x="339" y="520"/>
                  </a:cubicBezTo>
                  <a:cubicBezTo>
                    <a:pt x="342" y="512"/>
                    <a:pt x="348" y="505"/>
                    <a:pt x="356" y="501"/>
                  </a:cubicBezTo>
                  <a:cubicBezTo>
                    <a:pt x="365" y="497"/>
                    <a:pt x="374" y="494"/>
                    <a:pt x="383" y="490"/>
                  </a:cubicBezTo>
                  <a:cubicBezTo>
                    <a:pt x="390" y="486"/>
                    <a:pt x="398" y="486"/>
                    <a:pt x="405" y="489"/>
                  </a:cubicBezTo>
                  <a:cubicBezTo>
                    <a:pt x="414" y="493"/>
                    <a:pt x="422" y="498"/>
                    <a:pt x="430" y="502"/>
                  </a:cubicBezTo>
                  <a:cubicBezTo>
                    <a:pt x="437" y="505"/>
                    <a:pt x="444" y="511"/>
                    <a:pt x="452" y="509"/>
                  </a:cubicBezTo>
                  <a:cubicBezTo>
                    <a:pt x="457" y="509"/>
                    <a:pt x="462" y="507"/>
                    <a:pt x="466" y="504"/>
                  </a:cubicBezTo>
                  <a:cubicBezTo>
                    <a:pt x="479" y="493"/>
                    <a:pt x="490" y="481"/>
                    <a:pt x="501" y="468"/>
                  </a:cubicBezTo>
                  <a:cubicBezTo>
                    <a:pt x="508" y="460"/>
                    <a:pt x="508" y="452"/>
                    <a:pt x="504" y="442"/>
                  </a:cubicBezTo>
                  <a:cubicBezTo>
                    <a:pt x="499" y="434"/>
                    <a:pt x="495" y="425"/>
                    <a:pt x="490" y="417"/>
                  </a:cubicBezTo>
                  <a:cubicBezTo>
                    <a:pt x="483" y="405"/>
                    <a:pt x="482" y="393"/>
                    <a:pt x="488" y="380"/>
                  </a:cubicBezTo>
                  <a:cubicBezTo>
                    <a:pt x="490" y="376"/>
                    <a:pt x="493" y="371"/>
                    <a:pt x="495" y="364"/>
                  </a:cubicBezTo>
                  <a:cubicBezTo>
                    <a:pt x="499" y="354"/>
                    <a:pt x="504" y="345"/>
                    <a:pt x="515" y="341"/>
                  </a:cubicBezTo>
                  <a:cubicBezTo>
                    <a:pt x="526" y="338"/>
                    <a:pt x="537" y="334"/>
                    <a:pt x="548" y="331"/>
                  </a:cubicBezTo>
                  <a:cubicBezTo>
                    <a:pt x="556" y="329"/>
                    <a:pt x="565" y="320"/>
                    <a:pt x="565" y="312"/>
                  </a:cubicBezTo>
                  <a:cubicBezTo>
                    <a:pt x="566" y="300"/>
                    <a:pt x="567" y="287"/>
                    <a:pt x="567" y="275"/>
                  </a:cubicBezTo>
                  <a:cubicBezTo>
                    <a:pt x="567" y="269"/>
                    <a:pt x="565" y="264"/>
                    <a:pt x="565" y="260"/>
                  </a:cubicBezTo>
                  <a:close/>
                  <a:moveTo>
                    <a:pt x="285" y="355"/>
                  </a:moveTo>
                  <a:cubicBezTo>
                    <a:pt x="246" y="355"/>
                    <a:pt x="215" y="324"/>
                    <a:pt x="215" y="285"/>
                  </a:cubicBezTo>
                  <a:cubicBezTo>
                    <a:pt x="215" y="246"/>
                    <a:pt x="246" y="215"/>
                    <a:pt x="285" y="215"/>
                  </a:cubicBezTo>
                  <a:cubicBezTo>
                    <a:pt x="324" y="215"/>
                    <a:pt x="355" y="246"/>
                    <a:pt x="355" y="285"/>
                  </a:cubicBezTo>
                  <a:cubicBezTo>
                    <a:pt x="355" y="324"/>
                    <a:pt x="324" y="355"/>
                    <a:pt x="285" y="3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CCCA3F88-FD3E-4ADB-9F5F-6FF93DD49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4496" y="1844999"/>
              <a:ext cx="1378023" cy="1399241"/>
            </a:xfrm>
            <a:custGeom>
              <a:avLst/>
              <a:gdLst>
                <a:gd name="T0" fmla="*/ 548 w 567"/>
                <a:gd name="T1" fmla="*/ 239 h 571"/>
                <a:gd name="T2" fmla="*/ 495 w 567"/>
                <a:gd name="T3" fmla="*/ 210 h 571"/>
                <a:gd name="T4" fmla="*/ 485 w 567"/>
                <a:gd name="T5" fmla="*/ 162 h 571"/>
                <a:gd name="T6" fmla="*/ 506 w 567"/>
                <a:gd name="T7" fmla="*/ 119 h 571"/>
                <a:gd name="T8" fmla="*/ 465 w 567"/>
                <a:gd name="T9" fmla="*/ 66 h 571"/>
                <a:gd name="T10" fmla="*/ 409 w 567"/>
                <a:gd name="T11" fmla="*/ 79 h 571"/>
                <a:gd name="T12" fmla="*/ 355 w 567"/>
                <a:gd name="T13" fmla="*/ 71 h 571"/>
                <a:gd name="T14" fmla="*/ 330 w 567"/>
                <a:gd name="T15" fmla="*/ 19 h 571"/>
                <a:gd name="T16" fmla="*/ 258 w 567"/>
                <a:gd name="T17" fmla="*/ 1 h 571"/>
                <a:gd name="T18" fmla="*/ 227 w 567"/>
                <a:gd name="T19" fmla="*/ 53 h 571"/>
                <a:gd name="T20" fmla="*/ 186 w 567"/>
                <a:gd name="T21" fmla="*/ 83 h 571"/>
                <a:gd name="T22" fmla="*/ 128 w 567"/>
                <a:gd name="T23" fmla="*/ 64 h 571"/>
                <a:gd name="T24" fmla="*/ 66 w 567"/>
                <a:gd name="T25" fmla="*/ 104 h 571"/>
                <a:gd name="T26" fmla="*/ 81 w 567"/>
                <a:gd name="T27" fmla="*/ 159 h 571"/>
                <a:gd name="T28" fmla="*/ 71 w 567"/>
                <a:gd name="T29" fmla="*/ 214 h 571"/>
                <a:gd name="T30" fmla="*/ 20 w 567"/>
                <a:gd name="T31" fmla="*/ 239 h 571"/>
                <a:gd name="T32" fmla="*/ 2 w 567"/>
                <a:gd name="T33" fmla="*/ 312 h 571"/>
                <a:gd name="T34" fmla="*/ 50 w 567"/>
                <a:gd name="T35" fmla="*/ 341 h 571"/>
                <a:gd name="T36" fmla="*/ 82 w 567"/>
                <a:gd name="T37" fmla="*/ 387 h 571"/>
                <a:gd name="T38" fmla="*/ 82 w 567"/>
                <a:gd name="T39" fmla="*/ 408 h 571"/>
                <a:gd name="T40" fmla="*/ 68 w 567"/>
                <a:gd name="T41" fmla="*/ 470 h 571"/>
                <a:gd name="T42" fmla="*/ 103 w 567"/>
                <a:gd name="T43" fmla="*/ 505 h 571"/>
                <a:gd name="T44" fmla="*/ 153 w 567"/>
                <a:gd name="T45" fmla="*/ 494 h 571"/>
                <a:gd name="T46" fmla="*/ 210 w 567"/>
                <a:gd name="T47" fmla="*/ 500 h 571"/>
                <a:gd name="T48" fmla="*/ 238 w 567"/>
                <a:gd name="T49" fmla="*/ 551 h 571"/>
                <a:gd name="T50" fmla="*/ 273 w 567"/>
                <a:gd name="T51" fmla="*/ 571 h 571"/>
                <a:gd name="T52" fmla="*/ 330 w 567"/>
                <a:gd name="T53" fmla="*/ 551 h 571"/>
                <a:gd name="T54" fmla="*/ 356 w 567"/>
                <a:gd name="T55" fmla="*/ 501 h 571"/>
                <a:gd name="T56" fmla="*/ 405 w 567"/>
                <a:gd name="T57" fmla="*/ 489 h 571"/>
                <a:gd name="T58" fmla="*/ 452 w 567"/>
                <a:gd name="T59" fmla="*/ 509 h 571"/>
                <a:gd name="T60" fmla="*/ 501 w 567"/>
                <a:gd name="T61" fmla="*/ 468 h 571"/>
                <a:gd name="T62" fmla="*/ 490 w 567"/>
                <a:gd name="T63" fmla="*/ 417 h 571"/>
                <a:gd name="T64" fmla="*/ 495 w 567"/>
                <a:gd name="T65" fmla="*/ 364 h 571"/>
                <a:gd name="T66" fmla="*/ 548 w 567"/>
                <a:gd name="T67" fmla="*/ 331 h 571"/>
                <a:gd name="T68" fmla="*/ 567 w 567"/>
                <a:gd name="T69" fmla="*/ 275 h 571"/>
                <a:gd name="T70" fmla="*/ 285 w 567"/>
                <a:gd name="T71" fmla="*/ 355 h 571"/>
                <a:gd name="T72" fmla="*/ 285 w 567"/>
                <a:gd name="T73" fmla="*/ 215 h 571"/>
                <a:gd name="T74" fmla="*/ 285 w 567"/>
                <a:gd name="T75" fmla="*/ 35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571">
                  <a:moveTo>
                    <a:pt x="565" y="260"/>
                  </a:moveTo>
                  <a:cubicBezTo>
                    <a:pt x="566" y="250"/>
                    <a:pt x="557" y="241"/>
                    <a:pt x="548" y="239"/>
                  </a:cubicBezTo>
                  <a:cubicBezTo>
                    <a:pt x="537" y="236"/>
                    <a:pt x="526" y="232"/>
                    <a:pt x="515" y="229"/>
                  </a:cubicBezTo>
                  <a:cubicBezTo>
                    <a:pt x="506" y="227"/>
                    <a:pt x="499" y="219"/>
                    <a:pt x="495" y="210"/>
                  </a:cubicBezTo>
                  <a:cubicBezTo>
                    <a:pt x="492" y="202"/>
                    <a:pt x="489" y="193"/>
                    <a:pt x="486" y="186"/>
                  </a:cubicBezTo>
                  <a:cubicBezTo>
                    <a:pt x="480" y="177"/>
                    <a:pt x="480" y="170"/>
                    <a:pt x="485" y="162"/>
                  </a:cubicBezTo>
                  <a:cubicBezTo>
                    <a:pt x="490" y="153"/>
                    <a:pt x="495" y="145"/>
                    <a:pt x="499" y="137"/>
                  </a:cubicBezTo>
                  <a:cubicBezTo>
                    <a:pt x="502" y="131"/>
                    <a:pt x="506" y="126"/>
                    <a:pt x="506" y="119"/>
                  </a:cubicBezTo>
                  <a:cubicBezTo>
                    <a:pt x="507" y="106"/>
                    <a:pt x="499" y="98"/>
                    <a:pt x="492" y="91"/>
                  </a:cubicBezTo>
                  <a:cubicBezTo>
                    <a:pt x="484" y="82"/>
                    <a:pt x="474" y="74"/>
                    <a:pt x="465" y="66"/>
                  </a:cubicBezTo>
                  <a:cubicBezTo>
                    <a:pt x="457" y="60"/>
                    <a:pt x="449" y="59"/>
                    <a:pt x="440" y="63"/>
                  </a:cubicBezTo>
                  <a:cubicBezTo>
                    <a:pt x="430" y="68"/>
                    <a:pt x="420" y="74"/>
                    <a:pt x="409" y="79"/>
                  </a:cubicBezTo>
                  <a:cubicBezTo>
                    <a:pt x="401" y="84"/>
                    <a:pt x="392" y="86"/>
                    <a:pt x="383" y="83"/>
                  </a:cubicBezTo>
                  <a:cubicBezTo>
                    <a:pt x="373" y="79"/>
                    <a:pt x="363" y="75"/>
                    <a:pt x="355" y="71"/>
                  </a:cubicBezTo>
                  <a:cubicBezTo>
                    <a:pt x="348" y="67"/>
                    <a:pt x="342" y="61"/>
                    <a:pt x="340" y="54"/>
                  </a:cubicBezTo>
                  <a:cubicBezTo>
                    <a:pt x="336" y="42"/>
                    <a:pt x="333" y="30"/>
                    <a:pt x="330" y="19"/>
                  </a:cubicBezTo>
                  <a:cubicBezTo>
                    <a:pt x="327" y="11"/>
                    <a:pt x="318" y="2"/>
                    <a:pt x="310" y="1"/>
                  </a:cubicBezTo>
                  <a:cubicBezTo>
                    <a:pt x="293" y="0"/>
                    <a:pt x="276" y="0"/>
                    <a:pt x="258" y="1"/>
                  </a:cubicBezTo>
                  <a:cubicBezTo>
                    <a:pt x="249" y="2"/>
                    <a:pt x="240" y="9"/>
                    <a:pt x="238" y="18"/>
                  </a:cubicBezTo>
                  <a:cubicBezTo>
                    <a:pt x="234" y="30"/>
                    <a:pt x="231" y="42"/>
                    <a:pt x="227" y="53"/>
                  </a:cubicBezTo>
                  <a:cubicBezTo>
                    <a:pt x="225" y="61"/>
                    <a:pt x="219" y="68"/>
                    <a:pt x="212" y="71"/>
                  </a:cubicBezTo>
                  <a:cubicBezTo>
                    <a:pt x="204" y="75"/>
                    <a:pt x="195" y="79"/>
                    <a:pt x="186" y="83"/>
                  </a:cubicBezTo>
                  <a:cubicBezTo>
                    <a:pt x="177" y="86"/>
                    <a:pt x="167" y="85"/>
                    <a:pt x="159" y="81"/>
                  </a:cubicBezTo>
                  <a:cubicBezTo>
                    <a:pt x="149" y="76"/>
                    <a:pt x="138" y="69"/>
                    <a:pt x="128" y="64"/>
                  </a:cubicBezTo>
                  <a:cubicBezTo>
                    <a:pt x="120" y="60"/>
                    <a:pt x="110" y="60"/>
                    <a:pt x="103" y="66"/>
                  </a:cubicBezTo>
                  <a:cubicBezTo>
                    <a:pt x="89" y="77"/>
                    <a:pt x="76" y="89"/>
                    <a:pt x="66" y="104"/>
                  </a:cubicBezTo>
                  <a:cubicBezTo>
                    <a:pt x="60" y="111"/>
                    <a:pt x="60" y="120"/>
                    <a:pt x="64" y="129"/>
                  </a:cubicBezTo>
                  <a:cubicBezTo>
                    <a:pt x="69" y="139"/>
                    <a:pt x="75" y="149"/>
                    <a:pt x="81" y="159"/>
                  </a:cubicBezTo>
                  <a:cubicBezTo>
                    <a:pt x="85" y="167"/>
                    <a:pt x="86" y="176"/>
                    <a:pt x="83" y="184"/>
                  </a:cubicBezTo>
                  <a:cubicBezTo>
                    <a:pt x="79" y="193"/>
                    <a:pt x="75" y="204"/>
                    <a:pt x="71" y="214"/>
                  </a:cubicBezTo>
                  <a:cubicBezTo>
                    <a:pt x="67" y="221"/>
                    <a:pt x="62" y="226"/>
                    <a:pt x="54" y="229"/>
                  </a:cubicBezTo>
                  <a:cubicBezTo>
                    <a:pt x="43" y="233"/>
                    <a:pt x="32" y="236"/>
                    <a:pt x="20" y="239"/>
                  </a:cubicBezTo>
                  <a:cubicBezTo>
                    <a:pt x="11" y="241"/>
                    <a:pt x="3" y="249"/>
                    <a:pt x="1" y="260"/>
                  </a:cubicBezTo>
                  <a:cubicBezTo>
                    <a:pt x="0" y="277"/>
                    <a:pt x="1" y="295"/>
                    <a:pt x="2" y="312"/>
                  </a:cubicBezTo>
                  <a:cubicBezTo>
                    <a:pt x="3" y="322"/>
                    <a:pt x="10" y="328"/>
                    <a:pt x="18" y="331"/>
                  </a:cubicBezTo>
                  <a:cubicBezTo>
                    <a:pt x="29" y="335"/>
                    <a:pt x="39" y="338"/>
                    <a:pt x="50" y="341"/>
                  </a:cubicBezTo>
                  <a:cubicBezTo>
                    <a:pt x="60" y="344"/>
                    <a:pt x="67" y="350"/>
                    <a:pt x="71" y="360"/>
                  </a:cubicBezTo>
                  <a:cubicBezTo>
                    <a:pt x="75" y="369"/>
                    <a:pt x="79" y="378"/>
                    <a:pt x="82" y="387"/>
                  </a:cubicBezTo>
                  <a:cubicBezTo>
                    <a:pt x="84" y="391"/>
                    <a:pt x="88" y="395"/>
                    <a:pt x="85" y="400"/>
                  </a:cubicBezTo>
                  <a:cubicBezTo>
                    <a:pt x="85" y="403"/>
                    <a:pt x="84" y="405"/>
                    <a:pt x="82" y="408"/>
                  </a:cubicBezTo>
                  <a:cubicBezTo>
                    <a:pt x="77" y="419"/>
                    <a:pt x="71" y="429"/>
                    <a:pt x="65" y="440"/>
                  </a:cubicBezTo>
                  <a:cubicBezTo>
                    <a:pt x="60" y="452"/>
                    <a:pt x="60" y="461"/>
                    <a:pt x="68" y="470"/>
                  </a:cubicBezTo>
                  <a:cubicBezTo>
                    <a:pt x="75" y="477"/>
                    <a:pt x="81" y="484"/>
                    <a:pt x="87" y="490"/>
                  </a:cubicBezTo>
                  <a:cubicBezTo>
                    <a:pt x="93" y="495"/>
                    <a:pt x="97" y="500"/>
                    <a:pt x="103" y="505"/>
                  </a:cubicBezTo>
                  <a:cubicBezTo>
                    <a:pt x="110" y="512"/>
                    <a:pt x="119" y="511"/>
                    <a:pt x="127" y="508"/>
                  </a:cubicBezTo>
                  <a:cubicBezTo>
                    <a:pt x="136" y="503"/>
                    <a:pt x="145" y="498"/>
                    <a:pt x="153" y="494"/>
                  </a:cubicBezTo>
                  <a:cubicBezTo>
                    <a:pt x="163" y="487"/>
                    <a:pt x="173" y="485"/>
                    <a:pt x="184" y="489"/>
                  </a:cubicBezTo>
                  <a:cubicBezTo>
                    <a:pt x="193" y="493"/>
                    <a:pt x="201" y="496"/>
                    <a:pt x="210" y="500"/>
                  </a:cubicBezTo>
                  <a:cubicBezTo>
                    <a:pt x="218" y="503"/>
                    <a:pt x="225" y="509"/>
                    <a:pt x="229" y="518"/>
                  </a:cubicBezTo>
                  <a:cubicBezTo>
                    <a:pt x="232" y="529"/>
                    <a:pt x="235" y="540"/>
                    <a:pt x="238" y="551"/>
                  </a:cubicBezTo>
                  <a:cubicBezTo>
                    <a:pt x="240" y="559"/>
                    <a:pt x="244" y="565"/>
                    <a:pt x="252" y="568"/>
                  </a:cubicBezTo>
                  <a:cubicBezTo>
                    <a:pt x="259" y="570"/>
                    <a:pt x="266" y="570"/>
                    <a:pt x="273" y="571"/>
                  </a:cubicBezTo>
                  <a:cubicBezTo>
                    <a:pt x="285" y="571"/>
                    <a:pt x="298" y="569"/>
                    <a:pt x="310" y="569"/>
                  </a:cubicBezTo>
                  <a:cubicBezTo>
                    <a:pt x="319" y="569"/>
                    <a:pt x="328" y="559"/>
                    <a:pt x="330" y="551"/>
                  </a:cubicBezTo>
                  <a:cubicBezTo>
                    <a:pt x="332" y="541"/>
                    <a:pt x="336" y="530"/>
                    <a:pt x="339" y="520"/>
                  </a:cubicBezTo>
                  <a:cubicBezTo>
                    <a:pt x="342" y="512"/>
                    <a:pt x="348" y="505"/>
                    <a:pt x="356" y="501"/>
                  </a:cubicBezTo>
                  <a:cubicBezTo>
                    <a:pt x="365" y="497"/>
                    <a:pt x="374" y="494"/>
                    <a:pt x="383" y="490"/>
                  </a:cubicBezTo>
                  <a:cubicBezTo>
                    <a:pt x="390" y="486"/>
                    <a:pt x="398" y="486"/>
                    <a:pt x="405" y="489"/>
                  </a:cubicBezTo>
                  <a:cubicBezTo>
                    <a:pt x="414" y="493"/>
                    <a:pt x="422" y="498"/>
                    <a:pt x="430" y="502"/>
                  </a:cubicBezTo>
                  <a:cubicBezTo>
                    <a:pt x="437" y="505"/>
                    <a:pt x="444" y="511"/>
                    <a:pt x="452" y="509"/>
                  </a:cubicBezTo>
                  <a:cubicBezTo>
                    <a:pt x="457" y="509"/>
                    <a:pt x="462" y="507"/>
                    <a:pt x="466" y="504"/>
                  </a:cubicBezTo>
                  <a:cubicBezTo>
                    <a:pt x="479" y="493"/>
                    <a:pt x="490" y="481"/>
                    <a:pt x="501" y="468"/>
                  </a:cubicBezTo>
                  <a:cubicBezTo>
                    <a:pt x="508" y="460"/>
                    <a:pt x="508" y="452"/>
                    <a:pt x="504" y="442"/>
                  </a:cubicBezTo>
                  <a:cubicBezTo>
                    <a:pt x="499" y="434"/>
                    <a:pt x="495" y="425"/>
                    <a:pt x="490" y="417"/>
                  </a:cubicBezTo>
                  <a:cubicBezTo>
                    <a:pt x="483" y="405"/>
                    <a:pt x="482" y="393"/>
                    <a:pt x="488" y="380"/>
                  </a:cubicBezTo>
                  <a:cubicBezTo>
                    <a:pt x="490" y="376"/>
                    <a:pt x="493" y="371"/>
                    <a:pt x="495" y="364"/>
                  </a:cubicBezTo>
                  <a:cubicBezTo>
                    <a:pt x="499" y="354"/>
                    <a:pt x="504" y="345"/>
                    <a:pt x="515" y="341"/>
                  </a:cubicBezTo>
                  <a:cubicBezTo>
                    <a:pt x="526" y="338"/>
                    <a:pt x="537" y="334"/>
                    <a:pt x="548" y="331"/>
                  </a:cubicBezTo>
                  <a:cubicBezTo>
                    <a:pt x="556" y="329"/>
                    <a:pt x="565" y="320"/>
                    <a:pt x="565" y="312"/>
                  </a:cubicBezTo>
                  <a:cubicBezTo>
                    <a:pt x="566" y="300"/>
                    <a:pt x="567" y="287"/>
                    <a:pt x="567" y="275"/>
                  </a:cubicBezTo>
                  <a:cubicBezTo>
                    <a:pt x="567" y="269"/>
                    <a:pt x="565" y="264"/>
                    <a:pt x="565" y="260"/>
                  </a:cubicBezTo>
                  <a:close/>
                  <a:moveTo>
                    <a:pt x="285" y="355"/>
                  </a:moveTo>
                  <a:cubicBezTo>
                    <a:pt x="246" y="355"/>
                    <a:pt x="215" y="324"/>
                    <a:pt x="215" y="285"/>
                  </a:cubicBezTo>
                  <a:cubicBezTo>
                    <a:pt x="215" y="246"/>
                    <a:pt x="246" y="215"/>
                    <a:pt x="285" y="215"/>
                  </a:cubicBezTo>
                  <a:cubicBezTo>
                    <a:pt x="324" y="215"/>
                    <a:pt x="355" y="246"/>
                    <a:pt x="355" y="285"/>
                  </a:cubicBezTo>
                  <a:cubicBezTo>
                    <a:pt x="355" y="324"/>
                    <a:pt x="324" y="355"/>
                    <a:pt x="285" y="3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8E283B8E-CD09-413D-B97C-2E732869D3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9161" y="3244240"/>
              <a:ext cx="1275620" cy="1295261"/>
            </a:xfrm>
            <a:custGeom>
              <a:avLst/>
              <a:gdLst>
                <a:gd name="T0" fmla="*/ 548 w 567"/>
                <a:gd name="T1" fmla="*/ 239 h 571"/>
                <a:gd name="T2" fmla="*/ 495 w 567"/>
                <a:gd name="T3" fmla="*/ 210 h 571"/>
                <a:gd name="T4" fmla="*/ 485 w 567"/>
                <a:gd name="T5" fmla="*/ 162 h 571"/>
                <a:gd name="T6" fmla="*/ 506 w 567"/>
                <a:gd name="T7" fmla="*/ 119 h 571"/>
                <a:gd name="T8" fmla="*/ 465 w 567"/>
                <a:gd name="T9" fmla="*/ 66 h 571"/>
                <a:gd name="T10" fmla="*/ 409 w 567"/>
                <a:gd name="T11" fmla="*/ 79 h 571"/>
                <a:gd name="T12" fmla="*/ 355 w 567"/>
                <a:gd name="T13" fmla="*/ 71 h 571"/>
                <a:gd name="T14" fmla="*/ 330 w 567"/>
                <a:gd name="T15" fmla="*/ 19 h 571"/>
                <a:gd name="T16" fmla="*/ 258 w 567"/>
                <a:gd name="T17" fmla="*/ 1 h 571"/>
                <a:gd name="T18" fmla="*/ 227 w 567"/>
                <a:gd name="T19" fmla="*/ 53 h 571"/>
                <a:gd name="T20" fmla="*/ 186 w 567"/>
                <a:gd name="T21" fmla="*/ 83 h 571"/>
                <a:gd name="T22" fmla="*/ 128 w 567"/>
                <a:gd name="T23" fmla="*/ 64 h 571"/>
                <a:gd name="T24" fmla="*/ 66 w 567"/>
                <a:gd name="T25" fmla="*/ 104 h 571"/>
                <a:gd name="T26" fmla="*/ 81 w 567"/>
                <a:gd name="T27" fmla="*/ 159 h 571"/>
                <a:gd name="T28" fmla="*/ 71 w 567"/>
                <a:gd name="T29" fmla="*/ 214 h 571"/>
                <a:gd name="T30" fmla="*/ 20 w 567"/>
                <a:gd name="T31" fmla="*/ 239 h 571"/>
                <a:gd name="T32" fmla="*/ 2 w 567"/>
                <a:gd name="T33" fmla="*/ 312 h 571"/>
                <a:gd name="T34" fmla="*/ 50 w 567"/>
                <a:gd name="T35" fmla="*/ 341 h 571"/>
                <a:gd name="T36" fmla="*/ 82 w 567"/>
                <a:gd name="T37" fmla="*/ 387 h 571"/>
                <a:gd name="T38" fmla="*/ 82 w 567"/>
                <a:gd name="T39" fmla="*/ 408 h 571"/>
                <a:gd name="T40" fmla="*/ 68 w 567"/>
                <a:gd name="T41" fmla="*/ 470 h 571"/>
                <a:gd name="T42" fmla="*/ 103 w 567"/>
                <a:gd name="T43" fmla="*/ 505 h 571"/>
                <a:gd name="T44" fmla="*/ 153 w 567"/>
                <a:gd name="T45" fmla="*/ 494 h 571"/>
                <a:gd name="T46" fmla="*/ 210 w 567"/>
                <a:gd name="T47" fmla="*/ 500 h 571"/>
                <a:gd name="T48" fmla="*/ 238 w 567"/>
                <a:gd name="T49" fmla="*/ 551 h 571"/>
                <a:gd name="T50" fmla="*/ 273 w 567"/>
                <a:gd name="T51" fmla="*/ 571 h 571"/>
                <a:gd name="T52" fmla="*/ 330 w 567"/>
                <a:gd name="T53" fmla="*/ 551 h 571"/>
                <a:gd name="T54" fmla="*/ 356 w 567"/>
                <a:gd name="T55" fmla="*/ 501 h 571"/>
                <a:gd name="T56" fmla="*/ 405 w 567"/>
                <a:gd name="T57" fmla="*/ 489 h 571"/>
                <a:gd name="T58" fmla="*/ 452 w 567"/>
                <a:gd name="T59" fmla="*/ 509 h 571"/>
                <a:gd name="T60" fmla="*/ 501 w 567"/>
                <a:gd name="T61" fmla="*/ 468 h 571"/>
                <a:gd name="T62" fmla="*/ 490 w 567"/>
                <a:gd name="T63" fmla="*/ 417 h 571"/>
                <a:gd name="T64" fmla="*/ 495 w 567"/>
                <a:gd name="T65" fmla="*/ 364 h 571"/>
                <a:gd name="T66" fmla="*/ 548 w 567"/>
                <a:gd name="T67" fmla="*/ 331 h 571"/>
                <a:gd name="T68" fmla="*/ 567 w 567"/>
                <a:gd name="T69" fmla="*/ 275 h 571"/>
                <a:gd name="T70" fmla="*/ 285 w 567"/>
                <a:gd name="T71" fmla="*/ 355 h 571"/>
                <a:gd name="T72" fmla="*/ 285 w 567"/>
                <a:gd name="T73" fmla="*/ 215 h 571"/>
                <a:gd name="T74" fmla="*/ 285 w 567"/>
                <a:gd name="T75" fmla="*/ 35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571">
                  <a:moveTo>
                    <a:pt x="565" y="260"/>
                  </a:moveTo>
                  <a:cubicBezTo>
                    <a:pt x="566" y="250"/>
                    <a:pt x="557" y="241"/>
                    <a:pt x="548" y="239"/>
                  </a:cubicBezTo>
                  <a:cubicBezTo>
                    <a:pt x="537" y="236"/>
                    <a:pt x="526" y="232"/>
                    <a:pt x="515" y="229"/>
                  </a:cubicBezTo>
                  <a:cubicBezTo>
                    <a:pt x="506" y="227"/>
                    <a:pt x="499" y="219"/>
                    <a:pt x="495" y="210"/>
                  </a:cubicBezTo>
                  <a:cubicBezTo>
                    <a:pt x="492" y="202"/>
                    <a:pt x="489" y="193"/>
                    <a:pt x="486" y="186"/>
                  </a:cubicBezTo>
                  <a:cubicBezTo>
                    <a:pt x="480" y="177"/>
                    <a:pt x="480" y="170"/>
                    <a:pt x="485" y="162"/>
                  </a:cubicBezTo>
                  <a:cubicBezTo>
                    <a:pt x="490" y="153"/>
                    <a:pt x="495" y="145"/>
                    <a:pt x="499" y="137"/>
                  </a:cubicBezTo>
                  <a:cubicBezTo>
                    <a:pt x="502" y="131"/>
                    <a:pt x="506" y="126"/>
                    <a:pt x="506" y="119"/>
                  </a:cubicBezTo>
                  <a:cubicBezTo>
                    <a:pt x="507" y="106"/>
                    <a:pt x="499" y="98"/>
                    <a:pt x="492" y="91"/>
                  </a:cubicBezTo>
                  <a:cubicBezTo>
                    <a:pt x="484" y="82"/>
                    <a:pt x="474" y="74"/>
                    <a:pt x="465" y="66"/>
                  </a:cubicBezTo>
                  <a:cubicBezTo>
                    <a:pt x="457" y="60"/>
                    <a:pt x="449" y="59"/>
                    <a:pt x="440" y="63"/>
                  </a:cubicBezTo>
                  <a:cubicBezTo>
                    <a:pt x="430" y="68"/>
                    <a:pt x="420" y="74"/>
                    <a:pt x="409" y="79"/>
                  </a:cubicBezTo>
                  <a:cubicBezTo>
                    <a:pt x="401" y="84"/>
                    <a:pt x="392" y="86"/>
                    <a:pt x="383" y="83"/>
                  </a:cubicBezTo>
                  <a:cubicBezTo>
                    <a:pt x="373" y="79"/>
                    <a:pt x="363" y="75"/>
                    <a:pt x="355" y="71"/>
                  </a:cubicBezTo>
                  <a:cubicBezTo>
                    <a:pt x="348" y="67"/>
                    <a:pt x="342" y="61"/>
                    <a:pt x="340" y="54"/>
                  </a:cubicBezTo>
                  <a:cubicBezTo>
                    <a:pt x="336" y="42"/>
                    <a:pt x="333" y="30"/>
                    <a:pt x="330" y="19"/>
                  </a:cubicBezTo>
                  <a:cubicBezTo>
                    <a:pt x="327" y="11"/>
                    <a:pt x="318" y="2"/>
                    <a:pt x="310" y="1"/>
                  </a:cubicBezTo>
                  <a:cubicBezTo>
                    <a:pt x="293" y="0"/>
                    <a:pt x="276" y="0"/>
                    <a:pt x="258" y="1"/>
                  </a:cubicBezTo>
                  <a:cubicBezTo>
                    <a:pt x="249" y="2"/>
                    <a:pt x="240" y="9"/>
                    <a:pt x="238" y="18"/>
                  </a:cubicBezTo>
                  <a:cubicBezTo>
                    <a:pt x="234" y="30"/>
                    <a:pt x="231" y="42"/>
                    <a:pt x="227" y="53"/>
                  </a:cubicBezTo>
                  <a:cubicBezTo>
                    <a:pt x="225" y="61"/>
                    <a:pt x="219" y="68"/>
                    <a:pt x="212" y="71"/>
                  </a:cubicBezTo>
                  <a:cubicBezTo>
                    <a:pt x="204" y="75"/>
                    <a:pt x="195" y="79"/>
                    <a:pt x="186" y="83"/>
                  </a:cubicBezTo>
                  <a:cubicBezTo>
                    <a:pt x="177" y="86"/>
                    <a:pt x="167" y="85"/>
                    <a:pt x="159" y="81"/>
                  </a:cubicBezTo>
                  <a:cubicBezTo>
                    <a:pt x="149" y="76"/>
                    <a:pt x="138" y="69"/>
                    <a:pt x="128" y="64"/>
                  </a:cubicBezTo>
                  <a:cubicBezTo>
                    <a:pt x="120" y="60"/>
                    <a:pt x="110" y="60"/>
                    <a:pt x="103" y="66"/>
                  </a:cubicBezTo>
                  <a:cubicBezTo>
                    <a:pt x="89" y="77"/>
                    <a:pt x="76" y="89"/>
                    <a:pt x="66" y="104"/>
                  </a:cubicBezTo>
                  <a:cubicBezTo>
                    <a:pt x="60" y="111"/>
                    <a:pt x="60" y="120"/>
                    <a:pt x="64" y="129"/>
                  </a:cubicBezTo>
                  <a:cubicBezTo>
                    <a:pt x="69" y="139"/>
                    <a:pt x="75" y="149"/>
                    <a:pt x="81" y="159"/>
                  </a:cubicBezTo>
                  <a:cubicBezTo>
                    <a:pt x="85" y="167"/>
                    <a:pt x="86" y="176"/>
                    <a:pt x="83" y="184"/>
                  </a:cubicBezTo>
                  <a:cubicBezTo>
                    <a:pt x="79" y="193"/>
                    <a:pt x="75" y="204"/>
                    <a:pt x="71" y="214"/>
                  </a:cubicBezTo>
                  <a:cubicBezTo>
                    <a:pt x="67" y="221"/>
                    <a:pt x="62" y="226"/>
                    <a:pt x="54" y="229"/>
                  </a:cubicBezTo>
                  <a:cubicBezTo>
                    <a:pt x="43" y="233"/>
                    <a:pt x="32" y="236"/>
                    <a:pt x="20" y="239"/>
                  </a:cubicBezTo>
                  <a:cubicBezTo>
                    <a:pt x="11" y="241"/>
                    <a:pt x="3" y="249"/>
                    <a:pt x="1" y="260"/>
                  </a:cubicBezTo>
                  <a:cubicBezTo>
                    <a:pt x="0" y="277"/>
                    <a:pt x="1" y="295"/>
                    <a:pt x="2" y="312"/>
                  </a:cubicBezTo>
                  <a:cubicBezTo>
                    <a:pt x="3" y="322"/>
                    <a:pt x="10" y="328"/>
                    <a:pt x="18" y="331"/>
                  </a:cubicBezTo>
                  <a:cubicBezTo>
                    <a:pt x="29" y="335"/>
                    <a:pt x="39" y="338"/>
                    <a:pt x="50" y="341"/>
                  </a:cubicBezTo>
                  <a:cubicBezTo>
                    <a:pt x="60" y="344"/>
                    <a:pt x="67" y="350"/>
                    <a:pt x="71" y="360"/>
                  </a:cubicBezTo>
                  <a:cubicBezTo>
                    <a:pt x="75" y="369"/>
                    <a:pt x="79" y="378"/>
                    <a:pt x="82" y="387"/>
                  </a:cubicBezTo>
                  <a:cubicBezTo>
                    <a:pt x="84" y="391"/>
                    <a:pt x="88" y="395"/>
                    <a:pt x="85" y="400"/>
                  </a:cubicBezTo>
                  <a:cubicBezTo>
                    <a:pt x="85" y="403"/>
                    <a:pt x="84" y="405"/>
                    <a:pt x="82" y="408"/>
                  </a:cubicBezTo>
                  <a:cubicBezTo>
                    <a:pt x="77" y="419"/>
                    <a:pt x="71" y="429"/>
                    <a:pt x="65" y="440"/>
                  </a:cubicBezTo>
                  <a:cubicBezTo>
                    <a:pt x="60" y="452"/>
                    <a:pt x="60" y="461"/>
                    <a:pt x="68" y="470"/>
                  </a:cubicBezTo>
                  <a:cubicBezTo>
                    <a:pt x="75" y="477"/>
                    <a:pt x="81" y="484"/>
                    <a:pt x="87" y="490"/>
                  </a:cubicBezTo>
                  <a:cubicBezTo>
                    <a:pt x="93" y="495"/>
                    <a:pt x="97" y="500"/>
                    <a:pt x="103" y="505"/>
                  </a:cubicBezTo>
                  <a:cubicBezTo>
                    <a:pt x="110" y="512"/>
                    <a:pt x="119" y="511"/>
                    <a:pt x="127" y="508"/>
                  </a:cubicBezTo>
                  <a:cubicBezTo>
                    <a:pt x="136" y="503"/>
                    <a:pt x="145" y="498"/>
                    <a:pt x="153" y="494"/>
                  </a:cubicBezTo>
                  <a:cubicBezTo>
                    <a:pt x="163" y="487"/>
                    <a:pt x="173" y="485"/>
                    <a:pt x="184" y="489"/>
                  </a:cubicBezTo>
                  <a:cubicBezTo>
                    <a:pt x="193" y="493"/>
                    <a:pt x="201" y="496"/>
                    <a:pt x="210" y="500"/>
                  </a:cubicBezTo>
                  <a:cubicBezTo>
                    <a:pt x="218" y="503"/>
                    <a:pt x="225" y="509"/>
                    <a:pt x="229" y="518"/>
                  </a:cubicBezTo>
                  <a:cubicBezTo>
                    <a:pt x="232" y="529"/>
                    <a:pt x="235" y="540"/>
                    <a:pt x="238" y="551"/>
                  </a:cubicBezTo>
                  <a:cubicBezTo>
                    <a:pt x="240" y="559"/>
                    <a:pt x="244" y="565"/>
                    <a:pt x="252" y="568"/>
                  </a:cubicBezTo>
                  <a:cubicBezTo>
                    <a:pt x="259" y="570"/>
                    <a:pt x="266" y="570"/>
                    <a:pt x="273" y="571"/>
                  </a:cubicBezTo>
                  <a:cubicBezTo>
                    <a:pt x="285" y="571"/>
                    <a:pt x="298" y="569"/>
                    <a:pt x="310" y="569"/>
                  </a:cubicBezTo>
                  <a:cubicBezTo>
                    <a:pt x="319" y="569"/>
                    <a:pt x="328" y="559"/>
                    <a:pt x="330" y="551"/>
                  </a:cubicBezTo>
                  <a:cubicBezTo>
                    <a:pt x="332" y="541"/>
                    <a:pt x="336" y="530"/>
                    <a:pt x="339" y="520"/>
                  </a:cubicBezTo>
                  <a:cubicBezTo>
                    <a:pt x="342" y="512"/>
                    <a:pt x="348" y="505"/>
                    <a:pt x="356" y="501"/>
                  </a:cubicBezTo>
                  <a:cubicBezTo>
                    <a:pt x="365" y="497"/>
                    <a:pt x="374" y="494"/>
                    <a:pt x="383" y="490"/>
                  </a:cubicBezTo>
                  <a:cubicBezTo>
                    <a:pt x="390" y="486"/>
                    <a:pt x="398" y="486"/>
                    <a:pt x="405" y="489"/>
                  </a:cubicBezTo>
                  <a:cubicBezTo>
                    <a:pt x="414" y="493"/>
                    <a:pt x="422" y="498"/>
                    <a:pt x="430" y="502"/>
                  </a:cubicBezTo>
                  <a:cubicBezTo>
                    <a:pt x="437" y="505"/>
                    <a:pt x="444" y="511"/>
                    <a:pt x="452" y="509"/>
                  </a:cubicBezTo>
                  <a:cubicBezTo>
                    <a:pt x="457" y="509"/>
                    <a:pt x="462" y="507"/>
                    <a:pt x="466" y="504"/>
                  </a:cubicBezTo>
                  <a:cubicBezTo>
                    <a:pt x="479" y="493"/>
                    <a:pt x="490" y="481"/>
                    <a:pt x="501" y="468"/>
                  </a:cubicBezTo>
                  <a:cubicBezTo>
                    <a:pt x="508" y="460"/>
                    <a:pt x="508" y="452"/>
                    <a:pt x="504" y="442"/>
                  </a:cubicBezTo>
                  <a:cubicBezTo>
                    <a:pt x="499" y="434"/>
                    <a:pt x="495" y="425"/>
                    <a:pt x="490" y="417"/>
                  </a:cubicBezTo>
                  <a:cubicBezTo>
                    <a:pt x="483" y="405"/>
                    <a:pt x="482" y="393"/>
                    <a:pt x="488" y="380"/>
                  </a:cubicBezTo>
                  <a:cubicBezTo>
                    <a:pt x="490" y="376"/>
                    <a:pt x="493" y="371"/>
                    <a:pt x="495" y="364"/>
                  </a:cubicBezTo>
                  <a:cubicBezTo>
                    <a:pt x="499" y="354"/>
                    <a:pt x="504" y="345"/>
                    <a:pt x="515" y="341"/>
                  </a:cubicBezTo>
                  <a:cubicBezTo>
                    <a:pt x="526" y="338"/>
                    <a:pt x="537" y="334"/>
                    <a:pt x="548" y="331"/>
                  </a:cubicBezTo>
                  <a:cubicBezTo>
                    <a:pt x="556" y="329"/>
                    <a:pt x="565" y="320"/>
                    <a:pt x="565" y="312"/>
                  </a:cubicBezTo>
                  <a:cubicBezTo>
                    <a:pt x="566" y="300"/>
                    <a:pt x="567" y="287"/>
                    <a:pt x="567" y="275"/>
                  </a:cubicBezTo>
                  <a:cubicBezTo>
                    <a:pt x="567" y="269"/>
                    <a:pt x="565" y="264"/>
                    <a:pt x="565" y="260"/>
                  </a:cubicBezTo>
                  <a:close/>
                  <a:moveTo>
                    <a:pt x="285" y="355"/>
                  </a:moveTo>
                  <a:cubicBezTo>
                    <a:pt x="246" y="355"/>
                    <a:pt x="215" y="324"/>
                    <a:pt x="215" y="285"/>
                  </a:cubicBezTo>
                  <a:cubicBezTo>
                    <a:pt x="215" y="246"/>
                    <a:pt x="246" y="215"/>
                    <a:pt x="285" y="215"/>
                  </a:cubicBezTo>
                  <a:cubicBezTo>
                    <a:pt x="324" y="215"/>
                    <a:pt x="355" y="246"/>
                    <a:pt x="355" y="285"/>
                  </a:cubicBezTo>
                  <a:cubicBezTo>
                    <a:pt x="355" y="324"/>
                    <a:pt x="324" y="355"/>
                    <a:pt x="285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BB23ED58-0F8B-4027-BF97-8FA4DC3C751D}"/>
                </a:ext>
              </a:extLst>
            </p:cNvPr>
            <p:cNvSpPr>
              <a:spLocks noEditPoints="1"/>
            </p:cNvSpPr>
            <p:nvPr/>
          </p:nvSpPr>
          <p:spPr bwMode="auto">
            <a:xfrm rot="20386719">
              <a:off x="7376787" y="3735435"/>
              <a:ext cx="1275620" cy="1295262"/>
            </a:xfrm>
            <a:custGeom>
              <a:avLst/>
              <a:gdLst>
                <a:gd name="T0" fmla="*/ 548 w 567"/>
                <a:gd name="T1" fmla="*/ 239 h 571"/>
                <a:gd name="T2" fmla="*/ 495 w 567"/>
                <a:gd name="T3" fmla="*/ 210 h 571"/>
                <a:gd name="T4" fmla="*/ 485 w 567"/>
                <a:gd name="T5" fmla="*/ 162 h 571"/>
                <a:gd name="T6" fmla="*/ 506 w 567"/>
                <a:gd name="T7" fmla="*/ 119 h 571"/>
                <a:gd name="T8" fmla="*/ 465 w 567"/>
                <a:gd name="T9" fmla="*/ 66 h 571"/>
                <a:gd name="T10" fmla="*/ 409 w 567"/>
                <a:gd name="T11" fmla="*/ 79 h 571"/>
                <a:gd name="T12" fmla="*/ 355 w 567"/>
                <a:gd name="T13" fmla="*/ 71 h 571"/>
                <a:gd name="T14" fmla="*/ 330 w 567"/>
                <a:gd name="T15" fmla="*/ 19 h 571"/>
                <a:gd name="T16" fmla="*/ 258 w 567"/>
                <a:gd name="T17" fmla="*/ 1 h 571"/>
                <a:gd name="T18" fmla="*/ 227 w 567"/>
                <a:gd name="T19" fmla="*/ 53 h 571"/>
                <a:gd name="T20" fmla="*/ 186 w 567"/>
                <a:gd name="T21" fmla="*/ 83 h 571"/>
                <a:gd name="T22" fmla="*/ 128 w 567"/>
                <a:gd name="T23" fmla="*/ 64 h 571"/>
                <a:gd name="T24" fmla="*/ 66 w 567"/>
                <a:gd name="T25" fmla="*/ 104 h 571"/>
                <a:gd name="T26" fmla="*/ 81 w 567"/>
                <a:gd name="T27" fmla="*/ 159 h 571"/>
                <a:gd name="T28" fmla="*/ 71 w 567"/>
                <a:gd name="T29" fmla="*/ 214 h 571"/>
                <a:gd name="T30" fmla="*/ 20 w 567"/>
                <a:gd name="T31" fmla="*/ 239 h 571"/>
                <a:gd name="T32" fmla="*/ 2 w 567"/>
                <a:gd name="T33" fmla="*/ 312 h 571"/>
                <a:gd name="T34" fmla="*/ 50 w 567"/>
                <a:gd name="T35" fmla="*/ 341 h 571"/>
                <a:gd name="T36" fmla="*/ 82 w 567"/>
                <a:gd name="T37" fmla="*/ 387 h 571"/>
                <a:gd name="T38" fmla="*/ 82 w 567"/>
                <a:gd name="T39" fmla="*/ 408 h 571"/>
                <a:gd name="T40" fmla="*/ 68 w 567"/>
                <a:gd name="T41" fmla="*/ 470 h 571"/>
                <a:gd name="T42" fmla="*/ 103 w 567"/>
                <a:gd name="T43" fmla="*/ 505 h 571"/>
                <a:gd name="T44" fmla="*/ 153 w 567"/>
                <a:gd name="T45" fmla="*/ 494 h 571"/>
                <a:gd name="T46" fmla="*/ 210 w 567"/>
                <a:gd name="T47" fmla="*/ 500 h 571"/>
                <a:gd name="T48" fmla="*/ 238 w 567"/>
                <a:gd name="T49" fmla="*/ 551 h 571"/>
                <a:gd name="T50" fmla="*/ 273 w 567"/>
                <a:gd name="T51" fmla="*/ 571 h 571"/>
                <a:gd name="T52" fmla="*/ 330 w 567"/>
                <a:gd name="T53" fmla="*/ 551 h 571"/>
                <a:gd name="T54" fmla="*/ 356 w 567"/>
                <a:gd name="T55" fmla="*/ 501 h 571"/>
                <a:gd name="T56" fmla="*/ 405 w 567"/>
                <a:gd name="T57" fmla="*/ 489 h 571"/>
                <a:gd name="T58" fmla="*/ 452 w 567"/>
                <a:gd name="T59" fmla="*/ 509 h 571"/>
                <a:gd name="T60" fmla="*/ 501 w 567"/>
                <a:gd name="T61" fmla="*/ 468 h 571"/>
                <a:gd name="T62" fmla="*/ 490 w 567"/>
                <a:gd name="T63" fmla="*/ 417 h 571"/>
                <a:gd name="T64" fmla="*/ 495 w 567"/>
                <a:gd name="T65" fmla="*/ 364 h 571"/>
                <a:gd name="T66" fmla="*/ 548 w 567"/>
                <a:gd name="T67" fmla="*/ 331 h 571"/>
                <a:gd name="T68" fmla="*/ 567 w 567"/>
                <a:gd name="T69" fmla="*/ 275 h 571"/>
                <a:gd name="T70" fmla="*/ 285 w 567"/>
                <a:gd name="T71" fmla="*/ 355 h 571"/>
                <a:gd name="T72" fmla="*/ 285 w 567"/>
                <a:gd name="T73" fmla="*/ 215 h 571"/>
                <a:gd name="T74" fmla="*/ 285 w 567"/>
                <a:gd name="T75" fmla="*/ 35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571">
                  <a:moveTo>
                    <a:pt x="565" y="260"/>
                  </a:moveTo>
                  <a:cubicBezTo>
                    <a:pt x="566" y="250"/>
                    <a:pt x="557" y="241"/>
                    <a:pt x="548" y="239"/>
                  </a:cubicBezTo>
                  <a:cubicBezTo>
                    <a:pt x="537" y="236"/>
                    <a:pt x="526" y="232"/>
                    <a:pt x="515" y="229"/>
                  </a:cubicBezTo>
                  <a:cubicBezTo>
                    <a:pt x="506" y="227"/>
                    <a:pt x="499" y="219"/>
                    <a:pt x="495" y="210"/>
                  </a:cubicBezTo>
                  <a:cubicBezTo>
                    <a:pt x="492" y="202"/>
                    <a:pt x="489" y="193"/>
                    <a:pt x="486" y="186"/>
                  </a:cubicBezTo>
                  <a:cubicBezTo>
                    <a:pt x="480" y="177"/>
                    <a:pt x="480" y="170"/>
                    <a:pt x="485" y="162"/>
                  </a:cubicBezTo>
                  <a:cubicBezTo>
                    <a:pt x="490" y="153"/>
                    <a:pt x="495" y="145"/>
                    <a:pt x="499" y="137"/>
                  </a:cubicBezTo>
                  <a:cubicBezTo>
                    <a:pt x="502" y="131"/>
                    <a:pt x="506" y="126"/>
                    <a:pt x="506" y="119"/>
                  </a:cubicBezTo>
                  <a:cubicBezTo>
                    <a:pt x="507" y="106"/>
                    <a:pt x="499" y="98"/>
                    <a:pt x="492" y="91"/>
                  </a:cubicBezTo>
                  <a:cubicBezTo>
                    <a:pt x="484" y="82"/>
                    <a:pt x="474" y="74"/>
                    <a:pt x="465" y="66"/>
                  </a:cubicBezTo>
                  <a:cubicBezTo>
                    <a:pt x="457" y="60"/>
                    <a:pt x="449" y="59"/>
                    <a:pt x="440" y="63"/>
                  </a:cubicBezTo>
                  <a:cubicBezTo>
                    <a:pt x="430" y="68"/>
                    <a:pt x="420" y="74"/>
                    <a:pt x="409" y="79"/>
                  </a:cubicBezTo>
                  <a:cubicBezTo>
                    <a:pt x="401" y="84"/>
                    <a:pt x="392" y="86"/>
                    <a:pt x="383" y="83"/>
                  </a:cubicBezTo>
                  <a:cubicBezTo>
                    <a:pt x="373" y="79"/>
                    <a:pt x="363" y="75"/>
                    <a:pt x="355" y="71"/>
                  </a:cubicBezTo>
                  <a:cubicBezTo>
                    <a:pt x="348" y="67"/>
                    <a:pt x="342" y="61"/>
                    <a:pt x="340" y="54"/>
                  </a:cubicBezTo>
                  <a:cubicBezTo>
                    <a:pt x="336" y="42"/>
                    <a:pt x="333" y="30"/>
                    <a:pt x="330" y="19"/>
                  </a:cubicBezTo>
                  <a:cubicBezTo>
                    <a:pt x="327" y="11"/>
                    <a:pt x="318" y="2"/>
                    <a:pt x="310" y="1"/>
                  </a:cubicBezTo>
                  <a:cubicBezTo>
                    <a:pt x="293" y="0"/>
                    <a:pt x="276" y="0"/>
                    <a:pt x="258" y="1"/>
                  </a:cubicBezTo>
                  <a:cubicBezTo>
                    <a:pt x="249" y="2"/>
                    <a:pt x="240" y="9"/>
                    <a:pt x="238" y="18"/>
                  </a:cubicBezTo>
                  <a:cubicBezTo>
                    <a:pt x="234" y="30"/>
                    <a:pt x="231" y="42"/>
                    <a:pt x="227" y="53"/>
                  </a:cubicBezTo>
                  <a:cubicBezTo>
                    <a:pt x="225" y="61"/>
                    <a:pt x="219" y="68"/>
                    <a:pt x="212" y="71"/>
                  </a:cubicBezTo>
                  <a:cubicBezTo>
                    <a:pt x="204" y="75"/>
                    <a:pt x="195" y="79"/>
                    <a:pt x="186" y="83"/>
                  </a:cubicBezTo>
                  <a:cubicBezTo>
                    <a:pt x="177" y="86"/>
                    <a:pt x="167" y="85"/>
                    <a:pt x="159" y="81"/>
                  </a:cubicBezTo>
                  <a:cubicBezTo>
                    <a:pt x="149" y="76"/>
                    <a:pt x="138" y="69"/>
                    <a:pt x="128" y="64"/>
                  </a:cubicBezTo>
                  <a:cubicBezTo>
                    <a:pt x="120" y="60"/>
                    <a:pt x="110" y="60"/>
                    <a:pt x="103" y="66"/>
                  </a:cubicBezTo>
                  <a:cubicBezTo>
                    <a:pt x="89" y="77"/>
                    <a:pt x="76" y="89"/>
                    <a:pt x="66" y="104"/>
                  </a:cubicBezTo>
                  <a:cubicBezTo>
                    <a:pt x="60" y="111"/>
                    <a:pt x="60" y="120"/>
                    <a:pt x="64" y="129"/>
                  </a:cubicBezTo>
                  <a:cubicBezTo>
                    <a:pt x="69" y="139"/>
                    <a:pt x="75" y="149"/>
                    <a:pt x="81" y="159"/>
                  </a:cubicBezTo>
                  <a:cubicBezTo>
                    <a:pt x="85" y="167"/>
                    <a:pt x="86" y="176"/>
                    <a:pt x="83" y="184"/>
                  </a:cubicBezTo>
                  <a:cubicBezTo>
                    <a:pt x="79" y="193"/>
                    <a:pt x="75" y="204"/>
                    <a:pt x="71" y="214"/>
                  </a:cubicBezTo>
                  <a:cubicBezTo>
                    <a:pt x="67" y="221"/>
                    <a:pt x="62" y="226"/>
                    <a:pt x="54" y="229"/>
                  </a:cubicBezTo>
                  <a:cubicBezTo>
                    <a:pt x="43" y="233"/>
                    <a:pt x="32" y="236"/>
                    <a:pt x="20" y="239"/>
                  </a:cubicBezTo>
                  <a:cubicBezTo>
                    <a:pt x="11" y="241"/>
                    <a:pt x="3" y="249"/>
                    <a:pt x="1" y="260"/>
                  </a:cubicBezTo>
                  <a:cubicBezTo>
                    <a:pt x="0" y="277"/>
                    <a:pt x="1" y="295"/>
                    <a:pt x="2" y="312"/>
                  </a:cubicBezTo>
                  <a:cubicBezTo>
                    <a:pt x="3" y="322"/>
                    <a:pt x="10" y="328"/>
                    <a:pt x="18" y="331"/>
                  </a:cubicBezTo>
                  <a:cubicBezTo>
                    <a:pt x="29" y="335"/>
                    <a:pt x="39" y="338"/>
                    <a:pt x="50" y="341"/>
                  </a:cubicBezTo>
                  <a:cubicBezTo>
                    <a:pt x="60" y="344"/>
                    <a:pt x="67" y="350"/>
                    <a:pt x="71" y="360"/>
                  </a:cubicBezTo>
                  <a:cubicBezTo>
                    <a:pt x="75" y="369"/>
                    <a:pt x="79" y="378"/>
                    <a:pt x="82" y="387"/>
                  </a:cubicBezTo>
                  <a:cubicBezTo>
                    <a:pt x="84" y="391"/>
                    <a:pt x="88" y="395"/>
                    <a:pt x="85" y="400"/>
                  </a:cubicBezTo>
                  <a:cubicBezTo>
                    <a:pt x="85" y="403"/>
                    <a:pt x="84" y="405"/>
                    <a:pt x="82" y="408"/>
                  </a:cubicBezTo>
                  <a:cubicBezTo>
                    <a:pt x="77" y="419"/>
                    <a:pt x="71" y="429"/>
                    <a:pt x="65" y="440"/>
                  </a:cubicBezTo>
                  <a:cubicBezTo>
                    <a:pt x="60" y="452"/>
                    <a:pt x="60" y="461"/>
                    <a:pt x="68" y="470"/>
                  </a:cubicBezTo>
                  <a:cubicBezTo>
                    <a:pt x="75" y="477"/>
                    <a:pt x="81" y="484"/>
                    <a:pt x="87" y="490"/>
                  </a:cubicBezTo>
                  <a:cubicBezTo>
                    <a:pt x="93" y="495"/>
                    <a:pt x="97" y="500"/>
                    <a:pt x="103" y="505"/>
                  </a:cubicBezTo>
                  <a:cubicBezTo>
                    <a:pt x="110" y="512"/>
                    <a:pt x="119" y="511"/>
                    <a:pt x="127" y="508"/>
                  </a:cubicBezTo>
                  <a:cubicBezTo>
                    <a:pt x="136" y="503"/>
                    <a:pt x="145" y="498"/>
                    <a:pt x="153" y="494"/>
                  </a:cubicBezTo>
                  <a:cubicBezTo>
                    <a:pt x="163" y="487"/>
                    <a:pt x="173" y="485"/>
                    <a:pt x="184" y="489"/>
                  </a:cubicBezTo>
                  <a:cubicBezTo>
                    <a:pt x="193" y="493"/>
                    <a:pt x="201" y="496"/>
                    <a:pt x="210" y="500"/>
                  </a:cubicBezTo>
                  <a:cubicBezTo>
                    <a:pt x="218" y="503"/>
                    <a:pt x="225" y="509"/>
                    <a:pt x="229" y="518"/>
                  </a:cubicBezTo>
                  <a:cubicBezTo>
                    <a:pt x="232" y="529"/>
                    <a:pt x="235" y="540"/>
                    <a:pt x="238" y="551"/>
                  </a:cubicBezTo>
                  <a:cubicBezTo>
                    <a:pt x="240" y="559"/>
                    <a:pt x="244" y="565"/>
                    <a:pt x="252" y="568"/>
                  </a:cubicBezTo>
                  <a:cubicBezTo>
                    <a:pt x="259" y="570"/>
                    <a:pt x="266" y="570"/>
                    <a:pt x="273" y="571"/>
                  </a:cubicBezTo>
                  <a:cubicBezTo>
                    <a:pt x="285" y="571"/>
                    <a:pt x="298" y="569"/>
                    <a:pt x="310" y="569"/>
                  </a:cubicBezTo>
                  <a:cubicBezTo>
                    <a:pt x="319" y="569"/>
                    <a:pt x="328" y="559"/>
                    <a:pt x="330" y="551"/>
                  </a:cubicBezTo>
                  <a:cubicBezTo>
                    <a:pt x="332" y="541"/>
                    <a:pt x="336" y="530"/>
                    <a:pt x="339" y="520"/>
                  </a:cubicBezTo>
                  <a:cubicBezTo>
                    <a:pt x="342" y="512"/>
                    <a:pt x="348" y="505"/>
                    <a:pt x="356" y="501"/>
                  </a:cubicBezTo>
                  <a:cubicBezTo>
                    <a:pt x="365" y="497"/>
                    <a:pt x="374" y="494"/>
                    <a:pt x="383" y="490"/>
                  </a:cubicBezTo>
                  <a:cubicBezTo>
                    <a:pt x="390" y="486"/>
                    <a:pt x="398" y="486"/>
                    <a:pt x="405" y="489"/>
                  </a:cubicBezTo>
                  <a:cubicBezTo>
                    <a:pt x="414" y="493"/>
                    <a:pt x="422" y="498"/>
                    <a:pt x="430" y="502"/>
                  </a:cubicBezTo>
                  <a:cubicBezTo>
                    <a:pt x="437" y="505"/>
                    <a:pt x="444" y="511"/>
                    <a:pt x="452" y="509"/>
                  </a:cubicBezTo>
                  <a:cubicBezTo>
                    <a:pt x="457" y="509"/>
                    <a:pt x="462" y="507"/>
                    <a:pt x="466" y="504"/>
                  </a:cubicBezTo>
                  <a:cubicBezTo>
                    <a:pt x="479" y="493"/>
                    <a:pt x="490" y="481"/>
                    <a:pt x="501" y="468"/>
                  </a:cubicBezTo>
                  <a:cubicBezTo>
                    <a:pt x="508" y="460"/>
                    <a:pt x="508" y="452"/>
                    <a:pt x="504" y="442"/>
                  </a:cubicBezTo>
                  <a:cubicBezTo>
                    <a:pt x="499" y="434"/>
                    <a:pt x="495" y="425"/>
                    <a:pt x="490" y="417"/>
                  </a:cubicBezTo>
                  <a:cubicBezTo>
                    <a:pt x="483" y="405"/>
                    <a:pt x="482" y="393"/>
                    <a:pt x="488" y="380"/>
                  </a:cubicBezTo>
                  <a:cubicBezTo>
                    <a:pt x="490" y="376"/>
                    <a:pt x="493" y="371"/>
                    <a:pt x="495" y="364"/>
                  </a:cubicBezTo>
                  <a:cubicBezTo>
                    <a:pt x="499" y="354"/>
                    <a:pt x="504" y="345"/>
                    <a:pt x="515" y="341"/>
                  </a:cubicBezTo>
                  <a:cubicBezTo>
                    <a:pt x="526" y="338"/>
                    <a:pt x="537" y="334"/>
                    <a:pt x="548" y="331"/>
                  </a:cubicBezTo>
                  <a:cubicBezTo>
                    <a:pt x="556" y="329"/>
                    <a:pt x="565" y="320"/>
                    <a:pt x="565" y="312"/>
                  </a:cubicBezTo>
                  <a:cubicBezTo>
                    <a:pt x="566" y="300"/>
                    <a:pt x="567" y="287"/>
                    <a:pt x="567" y="275"/>
                  </a:cubicBezTo>
                  <a:cubicBezTo>
                    <a:pt x="567" y="269"/>
                    <a:pt x="565" y="264"/>
                    <a:pt x="565" y="260"/>
                  </a:cubicBezTo>
                  <a:close/>
                  <a:moveTo>
                    <a:pt x="285" y="355"/>
                  </a:moveTo>
                  <a:cubicBezTo>
                    <a:pt x="246" y="355"/>
                    <a:pt x="215" y="324"/>
                    <a:pt x="215" y="285"/>
                  </a:cubicBezTo>
                  <a:cubicBezTo>
                    <a:pt x="215" y="246"/>
                    <a:pt x="246" y="215"/>
                    <a:pt x="285" y="215"/>
                  </a:cubicBezTo>
                  <a:cubicBezTo>
                    <a:pt x="324" y="215"/>
                    <a:pt x="355" y="246"/>
                    <a:pt x="355" y="285"/>
                  </a:cubicBezTo>
                  <a:cubicBezTo>
                    <a:pt x="355" y="324"/>
                    <a:pt x="324" y="355"/>
                    <a:pt x="285" y="3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A234089-39A4-506C-F0D2-37152A48C0E6}"/>
              </a:ext>
            </a:extLst>
          </p:cNvPr>
          <p:cNvSpPr txBox="1"/>
          <p:nvPr/>
        </p:nvSpPr>
        <p:spPr>
          <a:xfrm>
            <a:off x="6996655" y="2622333"/>
            <a:ext cx="359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>
                <a:solidFill>
                  <a:srgbClr val="2F5597"/>
                </a:solidFill>
                <a:latin typeface="Abadi Extra Light" panose="020F0502020204030204" pitchFamily="34" charset="0"/>
              </a:rPr>
              <a:t>Agentes Públicos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D1419A-7DD5-813E-6AAC-F8A9DF70237B}"/>
              </a:ext>
            </a:extLst>
          </p:cNvPr>
          <p:cNvSpPr txBox="1"/>
          <p:nvPr/>
        </p:nvSpPr>
        <p:spPr>
          <a:xfrm>
            <a:off x="877835" y="4867304"/>
            <a:ext cx="3594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>
                <a:solidFill>
                  <a:srgbClr val="2F5597"/>
                </a:solidFill>
                <a:latin typeface="Abadi Extra Light" panose="020F0502020204030204" pitchFamily="34" charset="0"/>
              </a:rPr>
              <a:t>Agentes Públicos</a:t>
            </a: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C1FC2A3D-349C-95D2-0810-D7EFEFD2C4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2" y="921362"/>
            <a:ext cx="3005719" cy="48702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434E58-32DA-7344-DA86-A49D4B45D626}"/>
              </a:ext>
            </a:extLst>
          </p:cNvPr>
          <p:cNvSpPr txBox="1"/>
          <p:nvPr/>
        </p:nvSpPr>
        <p:spPr>
          <a:xfrm>
            <a:off x="-448103" y="326193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2F5597"/>
                </a:solidFill>
              </a:rPr>
              <a:t>(MGI – MF – MDIC – MPI – MPO )</a:t>
            </a:r>
          </a:p>
        </p:txBody>
      </p:sp>
    </p:spTree>
    <p:extLst>
      <p:ext uri="{BB962C8B-B14F-4D97-AF65-F5344CB8AC3E}">
        <p14:creationId xmlns:p14="http://schemas.microsoft.com/office/powerpoint/2010/main" val="20303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06322-CD9F-19D6-5657-1227142BD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7B64D9-9E85-38EC-46D8-D3DCFA0DF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58095572-5F60-5226-AB86-F523B1BCD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3295833" y="1384298"/>
            <a:ext cx="5600335" cy="952582"/>
          </a:xfrm>
          <a:prstGeom prst="rect">
            <a:avLst/>
          </a:prstGeom>
          <a:solidFill>
            <a:srgbClr val="00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39B62B21-15F0-49E4-9C0A-46E2135E470B}"/>
              </a:ext>
            </a:extLst>
          </p:cNvPr>
          <p:cNvSpPr/>
          <p:nvPr/>
        </p:nvSpPr>
        <p:spPr>
          <a:xfrm>
            <a:off x="3295833" y="2427205"/>
            <a:ext cx="5600335" cy="952582"/>
          </a:xfrm>
          <a:prstGeom prst="rect">
            <a:avLst/>
          </a:prstGeom>
          <a:solidFill>
            <a:srgbClr val="2D3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4CB51B94-506F-4380-A597-06AB89D66D77}"/>
              </a:ext>
            </a:extLst>
          </p:cNvPr>
          <p:cNvSpPr/>
          <p:nvPr/>
        </p:nvSpPr>
        <p:spPr>
          <a:xfrm>
            <a:off x="3295833" y="3470112"/>
            <a:ext cx="5600335" cy="9525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E17829E-6DBD-46E2-A0FA-EF1A05D59AA2}"/>
              </a:ext>
            </a:extLst>
          </p:cNvPr>
          <p:cNvSpPr/>
          <p:nvPr/>
        </p:nvSpPr>
        <p:spPr>
          <a:xfrm>
            <a:off x="3295833" y="4521120"/>
            <a:ext cx="5600335" cy="952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39CEC0D7-DE8B-498C-B626-42C96E041667}"/>
              </a:ext>
            </a:extLst>
          </p:cNvPr>
          <p:cNvSpPr txBox="1"/>
          <p:nvPr/>
        </p:nvSpPr>
        <p:spPr>
          <a:xfrm>
            <a:off x="3403256" y="1468174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710F1FA9-DFA5-44DD-ACE2-E0B67BEBD639}"/>
              </a:ext>
            </a:extLst>
          </p:cNvPr>
          <p:cNvSpPr txBox="1"/>
          <p:nvPr/>
        </p:nvSpPr>
        <p:spPr>
          <a:xfrm>
            <a:off x="3403256" y="2488452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02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D4972E19-7853-4F29-A477-B3FC2B9801F4}"/>
              </a:ext>
            </a:extLst>
          </p:cNvPr>
          <p:cNvSpPr txBox="1"/>
          <p:nvPr/>
        </p:nvSpPr>
        <p:spPr>
          <a:xfrm>
            <a:off x="3403256" y="3547231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03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0C2DEC08-2D9E-4E4E-9381-354A4120B26C}"/>
              </a:ext>
            </a:extLst>
          </p:cNvPr>
          <p:cNvSpPr txBox="1"/>
          <p:nvPr/>
        </p:nvSpPr>
        <p:spPr>
          <a:xfrm>
            <a:off x="3403256" y="4586759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04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4439710" y="1516603"/>
            <a:ext cx="437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 força de trabalho disponível é adequada à condução dos processos de trabalho atuais ?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AFE0ADF0-60ED-427C-8750-80ACC702B290}"/>
              </a:ext>
            </a:extLst>
          </p:cNvPr>
          <p:cNvSpPr txBox="1"/>
          <p:nvPr/>
        </p:nvSpPr>
        <p:spPr>
          <a:xfrm>
            <a:off x="4439710" y="2546023"/>
            <a:ext cx="402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Quais são as atividades desenvolvidas pelas unidades?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B28E29FF-87BE-45A8-882B-B961681B3697}"/>
              </a:ext>
            </a:extLst>
          </p:cNvPr>
          <p:cNvSpPr txBox="1"/>
          <p:nvPr/>
        </p:nvSpPr>
        <p:spPr>
          <a:xfrm>
            <a:off x="4439710" y="3641418"/>
            <a:ext cx="402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Qual o volume de atividades que circundam as unidades da SSC ?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58206D10-CBD0-4232-AD3B-0197AEE2F8E0}"/>
              </a:ext>
            </a:extLst>
          </p:cNvPr>
          <p:cNvSpPr txBox="1"/>
          <p:nvPr/>
        </p:nvSpPr>
        <p:spPr>
          <a:xfrm>
            <a:off x="4439710" y="4662525"/>
            <a:ext cx="402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Qual a capacidade produtiva das unidades?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7AB99874-B9E0-677F-2EFF-F1018D9CE951}"/>
              </a:ext>
            </a:extLst>
          </p:cNvPr>
          <p:cNvSpPr/>
          <p:nvPr/>
        </p:nvSpPr>
        <p:spPr>
          <a:xfrm>
            <a:off x="3295833" y="5583575"/>
            <a:ext cx="5600335" cy="952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51E1F6DE-7964-5F15-9849-C54F7DB45CAD}"/>
              </a:ext>
            </a:extLst>
          </p:cNvPr>
          <p:cNvSpPr txBox="1"/>
          <p:nvPr/>
        </p:nvSpPr>
        <p:spPr>
          <a:xfrm>
            <a:off x="3403256" y="5701345"/>
            <a:ext cx="11771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1E087EF9-3226-F97C-FB05-9133DF5A9FEF}"/>
              </a:ext>
            </a:extLst>
          </p:cNvPr>
          <p:cNvSpPr txBox="1"/>
          <p:nvPr/>
        </p:nvSpPr>
        <p:spPr>
          <a:xfrm>
            <a:off x="4439710" y="5623940"/>
            <a:ext cx="402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Qual a estrutura de pessoal necessária à recepção de novos órgãos no arranjo colaborativo?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37A9683-2C54-A89F-58D8-7E91511651B5}"/>
              </a:ext>
            </a:extLst>
          </p:cNvPr>
          <p:cNvSpPr txBox="1"/>
          <p:nvPr/>
        </p:nvSpPr>
        <p:spPr>
          <a:xfrm>
            <a:off x="3595903" y="206060"/>
            <a:ext cx="4885056" cy="81560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800" b="1" dirty="0">
                <a:solidFill>
                  <a:srgbClr val="538135"/>
                </a:solidFill>
                <a:latin typeface="Myriad Pro"/>
              </a:rPr>
              <a:t>MOTIVAÇÃO DO PROCESSO</a:t>
            </a:r>
          </a:p>
          <a:p>
            <a:endParaRPr lang="pt-BR" sz="1900" b="1" dirty="0">
              <a:solidFill>
                <a:srgbClr val="538135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06322-CD9F-19D6-5657-1227142BD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7B64D9-9E85-38EC-46D8-D3DCFA0DF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58095572-5F60-5226-AB86-F523B1B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"/>
            <a:ext cx="12192000" cy="68579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FE6343-FB48-A829-9B09-52B5E2C0AB9C}"/>
              </a:ext>
            </a:extLst>
          </p:cNvPr>
          <p:cNvSpPr txBox="1"/>
          <p:nvPr/>
        </p:nvSpPr>
        <p:spPr>
          <a:xfrm>
            <a:off x="3183233" y="141056"/>
            <a:ext cx="4212563" cy="81560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800" b="1" dirty="0">
                <a:solidFill>
                  <a:srgbClr val="538135"/>
                </a:solidFill>
                <a:latin typeface="Myriad Pro"/>
              </a:rPr>
              <a:t>A BASE DO DFT NA SSC</a:t>
            </a:r>
          </a:p>
          <a:p>
            <a:endParaRPr lang="pt-BR" sz="1900" b="1" dirty="0">
              <a:solidFill>
                <a:srgbClr val="538135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37">
            <a:extLst>
              <a:ext uri="{FF2B5EF4-FFF2-40B4-BE49-F238E27FC236}">
                <a16:creationId xmlns:a16="http://schemas.microsoft.com/office/drawing/2014/main" id="{5FB050C0-7A33-41AF-8815-24F3067C790A}"/>
              </a:ext>
            </a:extLst>
          </p:cNvPr>
          <p:cNvSpPr txBox="1"/>
          <p:nvPr/>
        </p:nvSpPr>
        <p:spPr>
          <a:xfrm>
            <a:off x="635894" y="1178008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21E49DF4-E266-458A-88DE-2C157AED3B7D}"/>
              </a:ext>
            </a:extLst>
          </p:cNvPr>
          <p:cNvSpPr txBox="1"/>
          <p:nvPr/>
        </p:nvSpPr>
        <p:spPr>
          <a:xfrm>
            <a:off x="437285" y="3129358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Open Sans" panose="020B0606030504020204" pitchFamily="34" charset="0"/>
              </a:rPr>
              <a:t>2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B7071EAE-430E-4DF9-9E0C-814205F8D5DE}"/>
              </a:ext>
            </a:extLst>
          </p:cNvPr>
          <p:cNvSpPr txBox="1"/>
          <p:nvPr/>
        </p:nvSpPr>
        <p:spPr>
          <a:xfrm>
            <a:off x="332955" y="5124734"/>
            <a:ext cx="148004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</a:rPr>
              <a:t>3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45">
            <a:extLst>
              <a:ext uri="{FF2B5EF4-FFF2-40B4-BE49-F238E27FC236}">
                <a16:creationId xmlns:a16="http://schemas.microsoft.com/office/drawing/2014/main" id="{1BC33B6D-AE5D-4C20-859D-A4E8280AEEE1}"/>
              </a:ext>
            </a:extLst>
          </p:cNvPr>
          <p:cNvSpPr txBox="1"/>
          <p:nvPr/>
        </p:nvSpPr>
        <p:spPr>
          <a:xfrm>
            <a:off x="8308834" y="5237632"/>
            <a:ext cx="14142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</a:rPr>
              <a:t>4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B1ABE6C6-F43D-4A95-8A63-6D4F0DE209E0}"/>
              </a:ext>
            </a:extLst>
          </p:cNvPr>
          <p:cNvSpPr txBox="1"/>
          <p:nvPr/>
        </p:nvSpPr>
        <p:spPr>
          <a:xfrm>
            <a:off x="8455962" y="3129358"/>
            <a:ext cx="11771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Open Sans" panose="020B0606030504020204" pitchFamily="34" charset="0"/>
              </a:rPr>
              <a:t>5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517FDF10-D4DF-4CF5-9F73-D181EF290FA8}"/>
              </a:ext>
            </a:extLst>
          </p:cNvPr>
          <p:cNvSpPr txBox="1"/>
          <p:nvPr/>
        </p:nvSpPr>
        <p:spPr>
          <a:xfrm>
            <a:off x="8455962" y="1179813"/>
            <a:ext cx="123743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Open Sans" panose="020B0606030504020204" pitchFamily="34" charset="0"/>
              </a:rPr>
              <a:t>6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52">
            <a:extLst>
              <a:ext uri="{FF2B5EF4-FFF2-40B4-BE49-F238E27FC236}">
                <a16:creationId xmlns:a16="http://schemas.microsoft.com/office/drawing/2014/main" id="{117A4D40-556C-49A4-97BF-5773CC4D7025}"/>
              </a:ext>
            </a:extLst>
          </p:cNvPr>
          <p:cNvSpPr txBox="1"/>
          <p:nvPr/>
        </p:nvSpPr>
        <p:spPr>
          <a:xfrm>
            <a:off x="1760680" y="1349064"/>
            <a:ext cx="226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Patrocínio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da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alta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Administração no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projeto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TextBox 52">
            <a:extLst>
              <a:ext uri="{FF2B5EF4-FFF2-40B4-BE49-F238E27FC236}">
                <a16:creationId xmlns:a16="http://schemas.microsoft.com/office/drawing/2014/main" id="{31E75DEE-B6A5-5E49-395A-CD1656C093E9}"/>
              </a:ext>
            </a:extLst>
          </p:cNvPr>
          <p:cNvSpPr txBox="1"/>
          <p:nvPr/>
        </p:nvSpPr>
        <p:spPr>
          <a:xfrm>
            <a:off x="1712325" y="2688366"/>
            <a:ext cx="2457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Desenho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de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uma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proposta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compatível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ao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prazo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estabelecido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e à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capacidade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operacional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das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unidades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323E8413-8594-83B7-A450-275C0341BBA3}"/>
              </a:ext>
            </a:extLst>
          </p:cNvPr>
          <p:cNvSpPr txBox="1"/>
          <p:nvPr/>
        </p:nvSpPr>
        <p:spPr>
          <a:xfrm>
            <a:off x="9633070" y="5384704"/>
            <a:ext cx="2021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Disponibilização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de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ambiente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virtual de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suporte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-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repositório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id="{6E2F1F4F-2263-352E-E32B-09F5843F06F9}"/>
              </a:ext>
            </a:extLst>
          </p:cNvPr>
          <p:cNvSpPr txBox="1"/>
          <p:nvPr/>
        </p:nvSpPr>
        <p:spPr>
          <a:xfrm>
            <a:off x="9657004" y="3322881"/>
            <a:ext cx="2021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Open Sans" panose="020B0606030504020204" pitchFamily="34" charset="0"/>
              </a:rPr>
              <a:t>Estabelecimento</a:t>
            </a:r>
            <a:r>
              <a:rPr lang="en-US" dirty="0">
                <a:latin typeface="Open Sans" panose="020B0606030504020204" pitchFamily="34" charset="0"/>
              </a:rPr>
              <a:t> e </a:t>
            </a:r>
            <a:r>
              <a:rPr lang="en-US" dirty="0" err="1">
                <a:latin typeface="Open Sans" panose="020B0606030504020204" pitchFamily="34" charset="0"/>
              </a:rPr>
              <a:t>capacitação</a:t>
            </a:r>
            <a:r>
              <a:rPr lang="en-US" dirty="0">
                <a:latin typeface="Open Sans" panose="020B0606030504020204" pitchFamily="34" charset="0"/>
              </a:rPr>
              <a:t> de </a:t>
            </a:r>
            <a:r>
              <a:rPr lang="en-US" dirty="0" err="1">
                <a:latin typeface="Open Sans" panose="020B0606030504020204" pitchFamily="34" charset="0"/>
              </a:rPr>
              <a:t>estrutura</a:t>
            </a:r>
            <a:r>
              <a:rPr lang="en-US" dirty="0">
                <a:latin typeface="Open Sans" panose="020B0606030504020204" pitchFamily="34" charset="0"/>
              </a:rPr>
              <a:t> de </a:t>
            </a:r>
            <a:r>
              <a:rPr lang="en-US" dirty="0" err="1">
                <a:latin typeface="Open Sans" panose="020B0606030504020204" pitchFamily="34" charset="0"/>
              </a:rPr>
              <a:t>governança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52">
            <a:extLst>
              <a:ext uri="{FF2B5EF4-FFF2-40B4-BE49-F238E27FC236}">
                <a16:creationId xmlns:a16="http://schemas.microsoft.com/office/drawing/2014/main" id="{7396D223-8E3C-218B-49D6-DA4BDBD54AB9}"/>
              </a:ext>
            </a:extLst>
          </p:cNvPr>
          <p:cNvSpPr txBox="1"/>
          <p:nvPr/>
        </p:nvSpPr>
        <p:spPr>
          <a:xfrm>
            <a:off x="1678449" y="5309062"/>
            <a:ext cx="1986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Equipe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dedicada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ao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processo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devidamente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qualificada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engajada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1" name="TextBox 52">
            <a:extLst>
              <a:ext uri="{FF2B5EF4-FFF2-40B4-BE49-F238E27FC236}">
                <a16:creationId xmlns:a16="http://schemas.microsoft.com/office/drawing/2014/main" id="{57F96701-F4A8-03D1-C062-EA8F0499F4D5}"/>
              </a:ext>
            </a:extLst>
          </p:cNvPr>
          <p:cNvSpPr txBox="1"/>
          <p:nvPr/>
        </p:nvSpPr>
        <p:spPr>
          <a:xfrm>
            <a:off x="9783055" y="1305845"/>
            <a:ext cx="2265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Acompanhamento 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orientação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contínua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do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projeto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junto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às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unidades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04CB29C5-0AD9-1440-3FBA-370495C265C5}"/>
              </a:ext>
            </a:extLst>
          </p:cNvPr>
          <p:cNvGrpSpPr/>
          <p:nvPr/>
        </p:nvGrpSpPr>
        <p:grpSpPr>
          <a:xfrm>
            <a:off x="4192910" y="1543711"/>
            <a:ext cx="3768080" cy="3502238"/>
            <a:chOff x="3071813" y="2155825"/>
            <a:chExt cx="3260725" cy="313372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5F06F9-0A18-CF2A-DBD6-AC944A20F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175000"/>
              <a:ext cx="1628775" cy="1095375"/>
            </a:xfrm>
            <a:custGeom>
              <a:avLst/>
              <a:gdLst>
                <a:gd name="T0" fmla="*/ 0 w 1475"/>
                <a:gd name="T1" fmla="*/ 494 h 988"/>
                <a:gd name="T2" fmla="*/ 735 w 1475"/>
                <a:gd name="T3" fmla="*/ 922 h 988"/>
                <a:gd name="T4" fmla="*/ 981 w 1475"/>
                <a:gd name="T5" fmla="*/ 988 h 988"/>
                <a:gd name="T6" fmla="*/ 1475 w 1475"/>
                <a:gd name="T7" fmla="*/ 494 h 988"/>
                <a:gd name="T8" fmla="*/ 981 w 1475"/>
                <a:gd name="T9" fmla="*/ 0 h 988"/>
                <a:gd name="T10" fmla="*/ 735 w 1475"/>
                <a:gd name="T11" fmla="*/ 66 h 988"/>
                <a:gd name="T12" fmla="*/ 0 w 1475"/>
                <a:gd name="T13" fmla="*/ 49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988">
                  <a:moveTo>
                    <a:pt x="0" y="494"/>
                  </a:moveTo>
                  <a:cubicBezTo>
                    <a:pt x="735" y="922"/>
                    <a:pt x="735" y="922"/>
                    <a:pt x="735" y="922"/>
                  </a:cubicBezTo>
                  <a:cubicBezTo>
                    <a:pt x="807" y="964"/>
                    <a:pt x="892" y="988"/>
                    <a:pt x="981" y="988"/>
                  </a:cubicBezTo>
                  <a:cubicBezTo>
                    <a:pt x="1254" y="988"/>
                    <a:pt x="1475" y="767"/>
                    <a:pt x="1475" y="494"/>
                  </a:cubicBezTo>
                  <a:cubicBezTo>
                    <a:pt x="1475" y="221"/>
                    <a:pt x="1254" y="0"/>
                    <a:pt x="981" y="0"/>
                  </a:cubicBezTo>
                  <a:cubicBezTo>
                    <a:pt x="892" y="0"/>
                    <a:pt x="807" y="24"/>
                    <a:pt x="735" y="66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BD7AF64-8EA5-796D-7956-3F3149E98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813" y="3175000"/>
              <a:ext cx="1631950" cy="1095375"/>
            </a:xfrm>
            <a:custGeom>
              <a:avLst/>
              <a:gdLst>
                <a:gd name="T0" fmla="*/ 1476 w 1476"/>
                <a:gd name="T1" fmla="*/ 494 h 988"/>
                <a:gd name="T2" fmla="*/ 741 w 1476"/>
                <a:gd name="T3" fmla="*/ 66 h 988"/>
                <a:gd name="T4" fmla="*/ 494 w 1476"/>
                <a:gd name="T5" fmla="*/ 0 h 988"/>
                <a:gd name="T6" fmla="*/ 0 w 1476"/>
                <a:gd name="T7" fmla="*/ 494 h 988"/>
                <a:gd name="T8" fmla="*/ 494 w 1476"/>
                <a:gd name="T9" fmla="*/ 988 h 988"/>
                <a:gd name="T10" fmla="*/ 741 w 1476"/>
                <a:gd name="T11" fmla="*/ 922 h 988"/>
                <a:gd name="T12" fmla="*/ 1476 w 1476"/>
                <a:gd name="T13" fmla="*/ 49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6" h="988">
                  <a:moveTo>
                    <a:pt x="1476" y="494"/>
                  </a:moveTo>
                  <a:cubicBezTo>
                    <a:pt x="741" y="66"/>
                    <a:pt x="741" y="66"/>
                    <a:pt x="741" y="66"/>
                  </a:cubicBezTo>
                  <a:cubicBezTo>
                    <a:pt x="668" y="24"/>
                    <a:pt x="584" y="0"/>
                    <a:pt x="494" y="0"/>
                  </a:cubicBezTo>
                  <a:cubicBezTo>
                    <a:pt x="221" y="0"/>
                    <a:pt x="0" y="221"/>
                    <a:pt x="0" y="494"/>
                  </a:cubicBezTo>
                  <a:cubicBezTo>
                    <a:pt x="0" y="767"/>
                    <a:pt x="221" y="988"/>
                    <a:pt x="494" y="988"/>
                  </a:cubicBezTo>
                  <a:cubicBezTo>
                    <a:pt x="584" y="988"/>
                    <a:pt x="668" y="964"/>
                    <a:pt x="741" y="922"/>
                  </a:cubicBezTo>
                  <a:lnTo>
                    <a:pt x="1476" y="4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C0A455C-C5AF-99D7-D3F7-68F0A7E0B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2155825"/>
              <a:ext cx="1171575" cy="1566863"/>
            </a:xfrm>
            <a:custGeom>
              <a:avLst/>
              <a:gdLst>
                <a:gd name="T0" fmla="*/ 1059 w 1059"/>
                <a:gd name="T1" fmla="*/ 1412 h 1412"/>
                <a:gd name="T2" fmla="*/ 1058 w 1059"/>
                <a:gd name="T3" fmla="*/ 561 h 1412"/>
                <a:gd name="T4" fmla="*/ 991 w 1059"/>
                <a:gd name="T5" fmla="*/ 315 h 1412"/>
                <a:gd name="T6" fmla="*/ 315 w 1059"/>
                <a:gd name="T7" fmla="*/ 137 h 1412"/>
                <a:gd name="T8" fmla="*/ 137 w 1059"/>
                <a:gd name="T9" fmla="*/ 813 h 1412"/>
                <a:gd name="T10" fmla="*/ 319 w 1059"/>
                <a:gd name="T11" fmla="*/ 993 h 1412"/>
                <a:gd name="T12" fmla="*/ 1059 w 1059"/>
                <a:gd name="T13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" h="1412">
                  <a:moveTo>
                    <a:pt x="1059" y="1412"/>
                  </a:moveTo>
                  <a:cubicBezTo>
                    <a:pt x="1058" y="561"/>
                    <a:pt x="1058" y="561"/>
                    <a:pt x="1058" y="561"/>
                  </a:cubicBezTo>
                  <a:cubicBezTo>
                    <a:pt x="1058" y="477"/>
                    <a:pt x="1036" y="392"/>
                    <a:pt x="991" y="315"/>
                  </a:cubicBezTo>
                  <a:cubicBezTo>
                    <a:pt x="853" y="79"/>
                    <a:pt x="551" y="0"/>
                    <a:pt x="315" y="137"/>
                  </a:cubicBezTo>
                  <a:cubicBezTo>
                    <a:pt x="79" y="275"/>
                    <a:pt x="0" y="577"/>
                    <a:pt x="137" y="813"/>
                  </a:cubicBezTo>
                  <a:cubicBezTo>
                    <a:pt x="183" y="890"/>
                    <a:pt x="246" y="951"/>
                    <a:pt x="319" y="993"/>
                  </a:cubicBezTo>
                  <a:lnTo>
                    <a:pt x="1059" y="141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862F0F9-6F11-99C7-3B9D-6BAC3DD23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2155825"/>
              <a:ext cx="1169987" cy="1566863"/>
            </a:xfrm>
            <a:custGeom>
              <a:avLst/>
              <a:gdLst>
                <a:gd name="T0" fmla="*/ 0 w 1059"/>
                <a:gd name="T1" fmla="*/ 1412 h 1412"/>
                <a:gd name="T2" fmla="*/ 0 w 1059"/>
                <a:gd name="T3" fmla="*/ 561 h 1412"/>
                <a:gd name="T4" fmla="*/ 68 w 1059"/>
                <a:gd name="T5" fmla="*/ 315 h 1412"/>
                <a:gd name="T6" fmla="*/ 743 w 1059"/>
                <a:gd name="T7" fmla="*/ 137 h 1412"/>
                <a:gd name="T8" fmla="*/ 921 w 1059"/>
                <a:gd name="T9" fmla="*/ 813 h 1412"/>
                <a:gd name="T10" fmla="*/ 740 w 1059"/>
                <a:gd name="T11" fmla="*/ 993 h 1412"/>
                <a:gd name="T12" fmla="*/ 0 w 1059"/>
                <a:gd name="T13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" h="1412">
                  <a:moveTo>
                    <a:pt x="0" y="1412"/>
                  </a:moveTo>
                  <a:cubicBezTo>
                    <a:pt x="0" y="561"/>
                    <a:pt x="0" y="561"/>
                    <a:pt x="0" y="561"/>
                  </a:cubicBezTo>
                  <a:cubicBezTo>
                    <a:pt x="1" y="477"/>
                    <a:pt x="23" y="392"/>
                    <a:pt x="68" y="315"/>
                  </a:cubicBezTo>
                  <a:cubicBezTo>
                    <a:pt x="205" y="79"/>
                    <a:pt x="508" y="0"/>
                    <a:pt x="743" y="137"/>
                  </a:cubicBezTo>
                  <a:cubicBezTo>
                    <a:pt x="979" y="275"/>
                    <a:pt x="1059" y="577"/>
                    <a:pt x="921" y="813"/>
                  </a:cubicBezTo>
                  <a:cubicBezTo>
                    <a:pt x="876" y="890"/>
                    <a:pt x="813" y="951"/>
                    <a:pt x="740" y="993"/>
                  </a:cubicBezTo>
                  <a:lnTo>
                    <a:pt x="0" y="14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A2BD5A2-4702-DF75-3166-F5F1205A7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22688"/>
              <a:ext cx="1169987" cy="1566863"/>
            </a:xfrm>
            <a:custGeom>
              <a:avLst/>
              <a:gdLst>
                <a:gd name="T0" fmla="*/ 0 w 1059"/>
                <a:gd name="T1" fmla="*/ 0 h 1412"/>
                <a:gd name="T2" fmla="*/ 0 w 1059"/>
                <a:gd name="T3" fmla="*/ 850 h 1412"/>
                <a:gd name="T4" fmla="*/ 68 w 1059"/>
                <a:gd name="T5" fmla="*/ 1097 h 1412"/>
                <a:gd name="T6" fmla="*/ 743 w 1059"/>
                <a:gd name="T7" fmla="*/ 1274 h 1412"/>
                <a:gd name="T8" fmla="*/ 921 w 1059"/>
                <a:gd name="T9" fmla="*/ 599 h 1412"/>
                <a:gd name="T10" fmla="*/ 740 w 1059"/>
                <a:gd name="T11" fmla="*/ 419 h 1412"/>
                <a:gd name="T12" fmla="*/ 0 w 1059"/>
                <a:gd name="T13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" h="1412">
                  <a:moveTo>
                    <a:pt x="0" y="0"/>
                  </a:moveTo>
                  <a:cubicBezTo>
                    <a:pt x="0" y="850"/>
                    <a:pt x="0" y="850"/>
                    <a:pt x="0" y="850"/>
                  </a:cubicBezTo>
                  <a:cubicBezTo>
                    <a:pt x="1" y="934"/>
                    <a:pt x="23" y="1019"/>
                    <a:pt x="68" y="1097"/>
                  </a:cubicBezTo>
                  <a:cubicBezTo>
                    <a:pt x="205" y="1332"/>
                    <a:pt x="508" y="1412"/>
                    <a:pt x="743" y="1274"/>
                  </a:cubicBezTo>
                  <a:cubicBezTo>
                    <a:pt x="979" y="1137"/>
                    <a:pt x="1059" y="834"/>
                    <a:pt x="921" y="599"/>
                  </a:cubicBezTo>
                  <a:cubicBezTo>
                    <a:pt x="876" y="521"/>
                    <a:pt x="813" y="460"/>
                    <a:pt x="740" y="4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D2E3ADE-268D-72ED-80F2-7FBFAEAD9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3722688"/>
              <a:ext cx="1171575" cy="1566863"/>
            </a:xfrm>
            <a:custGeom>
              <a:avLst/>
              <a:gdLst>
                <a:gd name="T0" fmla="*/ 1059 w 1059"/>
                <a:gd name="T1" fmla="*/ 0 h 1412"/>
                <a:gd name="T2" fmla="*/ 1058 w 1059"/>
                <a:gd name="T3" fmla="*/ 850 h 1412"/>
                <a:gd name="T4" fmla="*/ 991 w 1059"/>
                <a:gd name="T5" fmla="*/ 1097 h 1412"/>
                <a:gd name="T6" fmla="*/ 315 w 1059"/>
                <a:gd name="T7" fmla="*/ 1274 h 1412"/>
                <a:gd name="T8" fmla="*/ 137 w 1059"/>
                <a:gd name="T9" fmla="*/ 599 h 1412"/>
                <a:gd name="T10" fmla="*/ 319 w 1059"/>
                <a:gd name="T11" fmla="*/ 419 h 1412"/>
                <a:gd name="T12" fmla="*/ 1059 w 1059"/>
                <a:gd name="T13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" h="1412">
                  <a:moveTo>
                    <a:pt x="1059" y="0"/>
                  </a:moveTo>
                  <a:cubicBezTo>
                    <a:pt x="1058" y="850"/>
                    <a:pt x="1058" y="850"/>
                    <a:pt x="1058" y="850"/>
                  </a:cubicBezTo>
                  <a:cubicBezTo>
                    <a:pt x="1058" y="934"/>
                    <a:pt x="1036" y="1019"/>
                    <a:pt x="991" y="1097"/>
                  </a:cubicBezTo>
                  <a:cubicBezTo>
                    <a:pt x="853" y="1332"/>
                    <a:pt x="551" y="1412"/>
                    <a:pt x="315" y="1274"/>
                  </a:cubicBezTo>
                  <a:cubicBezTo>
                    <a:pt x="79" y="1137"/>
                    <a:pt x="0" y="834"/>
                    <a:pt x="137" y="599"/>
                  </a:cubicBezTo>
                  <a:cubicBezTo>
                    <a:pt x="183" y="521"/>
                    <a:pt x="246" y="460"/>
                    <a:pt x="319" y="419"/>
                  </a:cubicBezTo>
                  <a:lnTo>
                    <a:pt x="1059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37">
            <a:extLst>
              <a:ext uri="{FF2B5EF4-FFF2-40B4-BE49-F238E27FC236}">
                <a16:creationId xmlns:a16="http://schemas.microsoft.com/office/drawing/2014/main" id="{A59DE06B-ED85-3332-3F0F-81EB8BBDEAFC}"/>
              </a:ext>
            </a:extLst>
          </p:cNvPr>
          <p:cNvSpPr txBox="1"/>
          <p:nvPr/>
        </p:nvSpPr>
        <p:spPr>
          <a:xfrm>
            <a:off x="4856384" y="1641041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337B14ED-E699-9275-7908-E434F6699A59}"/>
              </a:ext>
            </a:extLst>
          </p:cNvPr>
          <p:cNvSpPr txBox="1"/>
          <p:nvPr/>
        </p:nvSpPr>
        <p:spPr>
          <a:xfrm>
            <a:off x="6170654" y="1626966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pt-BR" sz="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AE20C231-1AE2-3C87-62DB-F533BD2F0B6C}"/>
              </a:ext>
            </a:extLst>
          </p:cNvPr>
          <p:cNvSpPr txBox="1"/>
          <p:nvPr/>
        </p:nvSpPr>
        <p:spPr>
          <a:xfrm>
            <a:off x="6804846" y="2742783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pt-BR" sz="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BD50EA96-94FB-FF7C-9520-8E63D576A975}"/>
              </a:ext>
            </a:extLst>
          </p:cNvPr>
          <p:cNvSpPr txBox="1"/>
          <p:nvPr/>
        </p:nvSpPr>
        <p:spPr>
          <a:xfrm>
            <a:off x="6105378" y="3912914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pt-BR" sz="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id="{6146DAF8-CA1B-A08A-0E5D-F9961C346035}"/>
              </a:ext>
            </a:extLst>
          </p:cNvPr>
          <p:cNvSpPr txBox="1"/>
          <p:nvPr/>
        </p:nvSpPr>
        <p:spPr>
          <a:xfrm>
            <a:off x="4826594" y="3905249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lang="pt-BR" sz="6500" b="1" dirty="0">
                <a:solidFill>
                  <a:schemeClr val="bg1"/>
                </a:solidFill>
                <a:latin typeface="Open Sans" panose="020B0606030504020204" pitchFamily="34" charset="0"/>
              </a:rPr>
              <a:t>3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37">
            <a:extLst>
              <a:ext uri="{FF2B5EF4-FFF2-40B4-BE49-F238E27FC236}">
                <a16:creationId xmlns:a16="http://schemas.microsoft.com/office/drawing/2014/main" id="{B300289D-CF08-F3A9-F381-2C5E53ECE65B}"/>
              </a:ext>
            </a:extLst>
          </p:cNvPr>
          <p:cNvSpPr txBox="1"/>
          <p:nvPr/>
        </p:nvSpPr>
        <p:spPr>
          <a:xfrm>
            <a:off x="4162040" y="2746023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500" b="1" dirty="0">
                <a:solidFill>
                  <a:schemeClr val="bg1"/>
                </a:solidFill>
                <a:latin typeface="Open Sans" panose="020B0606030504020204" pitchFamily="34" charset="0"/>
              </a:rPr>
              <a:t>02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38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121" descr="Padrão do plano de fundo&#10;&#10;Descrição gerada automaticamente">
            <a:extLst>
              <a:ext uri="{FF2B5EF4-FFF2-40B4-BE49-F238E27FC236}">
                <a16:creationId xmlns:a16="http://schemas.microsoft.com/office/drawing/2014/main" id="{45039154-A6F9-DB26-F751-EDD62032A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42087" y="416077"/>
            <a:ext cx="967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538135"/>
                </a:solidFill>
                <a:latin typeface="Myriad Pro"/>
              </a:rPr>
              <a:t>PARÂMETROS DO DFT</a:t>
            </a:r>
          </a:p>
        </p:txBody>
      </p:sp>
      <p:pic>
        <p:nvPicPr>
          <p:cNvPr id="6" name="Gráfico 5" descr="Calendário mensal com preenchimento sólido">
            <a:extLst>
              <a:ext uri="{FF2B5EF4-FFF2-40B4-BE49-F238E27FC236}">
                <a16:creationId xmlns:a16="http://schemas.microsoft.com/office/drawing/2014/main" id="{2ED1FD3E-D165-13CD-1AF8-E4102E622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086" y="1601122"/>
            <a:ext cx="914400" cy="914400"/>
          </a:xfrm>
          <a:prstGeom prst="rect">
            <a:avLst/>
          </a:prstGeom>
        </p:spPr>
      </p:pic>
      <p:pic>
        <p:nvPicPr>
          <p:cNvPr id="8" name="Gráfico 7" descr="Hierarquia com preenchimento sólido">
            <a:extLst>
              <a:ext uri="{FF2B5EF4-FFF2-40B4-BE49-F238E27FC236}">
                <a16:creationId xmlns:a16="http://schemas.microsoft.com/office/drawing/2014/main" id="{FE1267C3-7598-C035-C412-E6F07A80F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7086" y="3180976"/>
            <a:ext cx="914400" cy="914400"/>
          </a:xfrm>
          <a:prstGeom prst="rect">
            <a:avLst/>
          </a:prstGeom>
        </p:spPr>
      </p:pic>
      <p:pic>
        <p:nvPicPr>
          <p:cNvPr id="11" name="Gráfico 10" descr="Escrivaninha de Home Office com preenchimento sólido">
            <a:extLst>
              <a:ext uri="{FF2B5EF4-FFF2-40B4-BE49-F238E27FC236}">
                <a16:creationId xmlns:a16="http://schemas.microsoft.com/office/drawing/2014/main" id="{146277C1-84E9-9A37-2121-3177821BC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7086" y="4760830"/>
            <a:ext cx="914400" cy="9144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6DB058B-215E-46BB-0276-91893D00B551}"/>
              </a:ext>
            </a:extLst>
          </p:cNvPr>
          <p:cNvSpPr txBox="1"/>
          <p:nvPr/>
        </p:nvSpPr>
        <p:spPr>
          <a:xfrm>
            <a:off x="3334101" y="1829936"/>
            <a:ext cx="325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Março, abril e maio/2023;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C8665F-0EFD-BE98-22E1-F909CC0F6ED8}"/>
              </a:ext>
            </a:extLst>
          </p:cNvPr>
          <p:cNvSpPr txBox="1"/>
          <p:nvPr/>
        </p:nvSpPr>
        <p:spPr>
          <a:xfrm>
            <a:off x="3334101" y="3453510"/>
            <a:ext cx="414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Menor nível hierárquico executor;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68CC5BB-0853-6DEA-D103-F14CC7530CB2}"/>
              </a:ext>
            </a:extLst>
          </p:cNvPr>
          <p:cNvSpPr txBox="1"/>
          <p:nvPr/>
        </p:nvSpPr>
        <p:spPr>
          <a:xfrm>
            <a:off x="3334261" y="4795879"/>
            <a:ext cx="8281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Indicação de pontos focais, responsáveis por todos os dados necessários</a:t>
            </a:r>
          </a:p>
          <a:p>
            <a:r>
              <a:rPr lang="pt-BR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ao DFT. </a:t>
            </a:r>
          </a:p>
        </p:txBody>
      </p:sp>
    </p:spTree>
    <p:extLst>
      <p:ext uri="{BB962C8B-B14F-4D97-AF65-F5344CB8AC3E}">
        <p14:creationId xmlns:p14="http://schemas.microsoft.com/office/powerpoint/2010/main" val="317185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121" descr="Padrão do plano de fundo&#10;&#10;Descrição gerada automaticamente">
            <a:extLst>
              <a:ext uri="{FF2B5EF4-FFF2-40B4-BE49-F238E27FC236}">
                <a16:creationId xmlns:a16="http://schemas.microsoft.com/office/drawing/2014/main" id="{45039154-A6F9-DB26-F751-EDD62032A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42087" y="416077"/>
            <a:ext cx="967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538135"/>
                </a:solidFill>
                <a:latin typeface="Myriad Pro"/>
              </a:rPr>
              <a:t>FASES DO DFT</a:t>
            </a:r>
          </a:p>
        </p:txBody>
      </p:sp>
      <p:sp>
        <p:nvSpPr>
          <p:cNvPr id="125" name="Rectangle 1">
            <a:extLst>
              <a:ext uri="{FF2B5EF4-FFF2-40B4-BE49-F238E27FC236}">
                <a16:creationId xmlns:a16="http://schemas.microsoft.com/office/drawing/2014/main" id="{A840493D-ED03-4C28-ACEE-38D98F2CE078}"/>
              </a:ext>
            </a:extLst>
          </p:cNvPr>
          <p:cNvSpPr/>
          <p:nvPr/>
        </p:nvSpPr>
        <p:spPr>
          <a:xfrm>
            <a:off x="242596" y="3853442"/>
            <a:ext cx="11949404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20">
            <a:extLst>
              <a:ext uri="{FF2B5EF4-FFF2-40B4-BE49-F238E27FC236}">
                <a16:creationId xmlns:a16="http://schemas.microsoft.com/office/drawing/2014/main" id="{1BB39A9F-E556-4742-91F3-57522BEE03C7}"/>
              </a:ext>
            </a:extLst>
          </p:cNvPr>
          <p:cNvSpPr/>
          <p:nvPr/>
        </p:nvSpPr>
        <p:spPr>
          <a:xfrm>
            <a:off x="1236474" y="3655004"/>
            <a:ext cx="625475" cy="625475"/>
          </a:xfrm>
          <a:prstGeom prst="ellips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21">
            <a:extLst>
              <a:ext uri="{FF2B5EF4-FFF2-40B4-BE49-F238E27FC236}">
                <a16:creationId xmlns:a16="http://schemas.microsoft.com/office/drawing/2014/main" id="{DF591DA5-BEDB-402C-86C9-F3E4F94BF22F}"/>
              </a:ext>
            </a:extLst>
          </p:cNvPr>
          <p:cNvSpPr/>
          <p:nvPr/>
        </p:nvSpPr>
        <p:spPr>
          <a:xfrm>
            <a:off x="3331974" y="3655004"/>
            <a:ext cx="625475" cy="625475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22">
            <a:extLst>
              <a:ext uri="{FF2B5EF4-FFF2-40B4-BE49-F238E27FC236}">
                <a16:creationId xmlns:a16="http://schemas.microsoft.com/office/drawing/2014/main" id="{ABA6FC83-E462-4892-847C-3365DC9EB610}"/>
              </a:ext>
            </a:extLst>
          </p:cNvPr>
          <p:cNvSpPr/>
          <p:nvPr/>
        </p:nvSpPr>
        <p:spPr>
          <a:xfrm>
            <a:off x="5522724" y="3655004"/>
            <a:ext cx="625475" cy="625475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25">
            <a:extLst>
              <a:ext uri="{FF2B5EF4-FFF2-40B4-BE49-F238E27FC236}">
                <a16:creationId xmlns:a16="http://schemas.microsoft.com/office/drawing/2014/main" id="{5B3B0292-E90E-45F5-91ED-FC7AE600C01F}"/>
              </a:ext>
            </a:extLst>
          </p:cNvPr>
          <p:cNvSpPr/>
          <p:nvPr/>
        </p:nvSpPr>
        <p:spPr>
          <a:xfrm>
            <a:off x="7732524" y="3655004"/>
            <a:ext cx="625475" cy="625475"/>
          </a:xfrm>
          <a:prstGeom prst="ellipse">
            <a:avLst/>
          </a:prstGeom>
          <a:solidFill>
            <a:schemeClr val="accent5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26">
            <a:extLst>
              <a:ext uri="{FF2B5EF4-FFF2-40B4-BE49-F238E27FC236}">
                <a16:creationId xmlns:a16="http://schemas.microsoft.com/office/drawing/2014/main" id="{2B9300BF-75C1-46B4-A2E9-097AB3616AD6}"/>
              </a:ext>
            </a:extLst>
          </p:cNvPr>
          <p:cNvSpPr/>
          <p:nvPr/>
        </p:nvSpPr>
        <p:spPr>
          <a:xfrm>
            <a:off x="10189974" y="3655004"/>
            <a:ext cx="625475" cy="625475"/>
          </a:xfrm>
          <a:prstGeom prst="ellipse">
            <a:avLst/>
          </a:prstGeom>
          <a:solidFill>
            <a:schemeClr val="accent6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TextBox 28">
            <a:extLst>
              <a:ext uri="{FF2B5EF4-FFF2-40B4-BE49-F238E27FC236}">
                <a16:creationId xmlns:a16="http://schemas.microsoft.com/office/drawing/2014/main" id="{B3F10488-09C9-4873-9E7B-05933BB40164}"/>
              </a:ext>
            </a:extLst>
          </p:cNvPr>
          <p:cNvSpPr txBox="1"/>
          <p:nvPr/>
        </p:nvSpPr>
        <p:spPr>
          <a:xfrm>
            <a:off x="923326" y="3145454"/>
            <a:ext cx="133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Kick-Off</a:t>
            </a:r>
          </a:p>
        </p:txBody>
      </p:sp>
      <p:sp>
        <p:nvSpPr>
          <p:cNvPr id="132" name="TextBox 30">
            <a:extLst>
              <a:ext uri="{FF2B5EF4-FFF2-40B4-BE49-F238E27FC236}">
                <a16:creationId xmlns:a16="http://schemas.microsoft.com/office/drawing/2014/main" id="{EC140A3C-972E-4E16-BF62-96E3E4F20234}"/>
              </a:ext>
            </a:extLst>
          </p:cNvPr>
          <p:cNvSpPr txBox="1"/>
          <p:nvPr/>
        </p:nvSpPr>
        <p:spPr>
          <a:xfrm>
            <a:off x="2362175" y="4523907"/>
            <a:ext cx="2447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Validação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equipes e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inclusão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das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entregas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no SISDIP.</a:t>
            </a:r>
          </a:p>
        </p:txBody>
      </p:sp>
      <p:sp>
        <p:nvSpPr>
          <p:cNvPr id="133" name="TextBox 32">
            <a:extLst>
              <a:ext uri="{FF2B5EF4-FFF2-40B4-BE49-F238E27FC236}">
                <a16:creationId xmlns:a16="http://schemas.microsoft.com/office/drawing/2014/main" id="{0C6D2D17-B294-49A8-B855-3D01106315F6}"/>
              </a:ext>
            </a:extLst>
          </p:cNvPr>
          <p:cNvSpPr txBox="1"/>
          <p:nvPr/>
        </p:nvSpPr>
        <p:spPr>
          <a:xfrm>
            <a:off x="4650403" y="1328506"/>
            <a:ext cx="2383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Levantamento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da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volumetria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das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entregas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e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inclusão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dos dados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quantitativos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no SISDIP</a:t>
            </a:r>
          </a:p>
        </p:txBody>
      </p:sp>
      <p:sp>
        <p:nvSpPr>
          <p:cNvPr id="134" name="TextBox 33">
            <a:extLst>
              <a:ext uri="{FF2B5EF4-FFF2-40B4-BE49-F238E27FC236}">
                <a16:creationId xmlns:a16="http://schemas.microsoft.com/office/drawing/2014/main" id="{48FFCDDC-C535-4CEA-A5B3-64C596BC037F}"/>
              </a:ext>
            </a:extLst>
          </p:cNvPr>
          <p:cNvSpPr txBox="1"/>
          <p:nvPr/>
        </p:nvSpPr>
        <p:spPr>
          <a:xfrm>
            <a:off x="9664886" y="2361889"/>
            <a:ext cx="190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Quantificação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esforços</a:t>
            </a:r>
            <a:endParaRPr lang="en-GB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5" name="TextBox 34">
            <a:extLst>
              <a:ext uri="{FF2B5EF4-FFF2-40B4-BE49-F238E27FC236}">
                <a16:creationId xmlns:a16="http://schemas.microsoft.com/office/drawing/2014/main" id="{9FAF0F6A-4BF2-4B76-A7B1-14C5E5D3314E}"/>
              </a:ext>
            </a:extLst>
          </p:cNvPr>
          <p:cNvSpPr txBox="1"/>
          <p:nvPr/>
        </p:nvSpPr>
        <p:spPr>
          <a:xfrm>
            <a:off x="6947048" y="4521880"/>
            <a:ext cx="2433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Levantamento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dos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indicadores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pessoal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e de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possíveis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demandas</a:t>
            </a:r>
            <a:r>
              <a:rPr lang="en-GB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reprimidas</a:t>
            </a:r>
            <a:endParaRPr lang="en-GB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6" name="TextBox 38">
            <a:extLst>
              <a:ext uri="{FF2B5EF4-FFF2-40B4-BE49-F238E27FC236}">
                <a16:creationId xmlns:a16="http://schemas.microsoft.com/office/drawing/2014/main" id="{430529B4-EFC8-4092-845B-A63565AEE513}"/>
              </a:ext>
            </a:extLst>
          </p:cNvPr>
          <p:cNvSpPr txBox="1"/>
          <p:nvPr/>
        </p:nvSpPr>
        <p:spPr>
          <a:xfrm>
            <a:off x="1236473" y="3729214"/>
            <a:ext cx="625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7" name="TextBox 42">
            <a:extLst>
              <a:ext uri="{FF2B5EF4-FFF2-40B4-BE49-F238E27FC236}">
                <a16:creationId xmlns:a16="http://schemas.microsoft.com/office/drawing/2014/main" id="{509B505E-3812-4A49-B70A-B35F6535BA62}"/>
              </a:ext>
            </a:extLst>
          </p:cNvPr>
          <p:cNvSpPr txBox="1"/>
          <p:nvPr/>
        </p:nvSpPr>
        <p:spPr>
          <a:xfrm>
            <a:off x="3331973" y="3729214"/>
            <a:ext cx="625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8" name="TextBox 43">
            <a:extLst>
              <a:ext uri="{FF2B5EF4-FFF2-40B4-BE49-F238E27FC236}">
                <a16:creationId xmlns:a16="http://schemas.microsoft.com/office/drawing/2014/main" id="{52CBCC2A-1053-45D9-8BB8-25FBF08A77B6}"/>
              </a:ext>
            </a:extLst>
          </p:cNvPr>
          <p:cNvSpPr txBox="1"/>
          <p:nvPr/>
        </p:nvSpPr>
        <p:spPr>
          <a:xfrm>
            <a:off x="5529651" y="3729214"/>
            <a:ext cx="625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03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9" name="TextBox 44">
            <a:extLst>
              <a:ext uri="{FF2B5EF4-FFF2-40B4-BE49-F238E27FC236}">
                <a16:creationId xmlns:a16="http://schemas.microsoft.com/office/drawing/2014/main" id="{D3AC7BBC-8186-4AEB-867F-9D58EBAC73A3}"/>
              </a:ext>
            </a:extLst>
          </p:cNvPr>
          <p:cNvSpPr txBox="1"/>
          <p:nvPr/>
        </p:nvSpPr>
        <p:spPr>
          <a:xfrm>
            <a:off x="7732524" y="3729214"/>
            <a:ext cx="625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04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0" name="TextBox 45">
            <a:extLst>
              <a:ext uri="{FF2B5EF4-FFF2-40B4-BE49-F238E27FC236}">
                <a16:creationId xmlns:a16="http://schemas.microsoft.com/office/drawing/2014/main" id="{3DBC438E-173F-4C54-9771-7B7D411FC014}"/>
              </a:ext>
            </a:extLst>
          </p:cNvPr>
          <p:cNvSpPr txBox="1"/>
          <p:nvPr/>
        </p:nvSpPr>
        <p:spPr>
          <a:xfrm>
            <a:off x="10196901" y="3729214"/>
            <a:ext cx="625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05 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42" name="Group 58">
            <a:extLst>
              <a:ext uri="{FF2B5EF4-FFF2-40B4-BE49-F238E27FC236}">
                <a16:creationId xmlns:a16="http://schemas.microsoft.com/office/drawing/2014/main" id="{903A0901-A81B-4E6C-A11D-468C1F785881}"/>
              </a:ext>
            </a:extLst>
          </p:cNvPr>
          <p:cNvGrpSpPr/>
          <p:nvPr/>
        </p:nvGrpSpPr>
        <p:grpSpPr>
          <a:xfrm>
            <a:off x="1147144" y="4578626"/>
            <a:ext cx="792413" cy="966537"/>
            <a:chOff x="7931851" y="2464731"/>
            <a:chExt cx="1002842" cy="1223210"/>
          </a:xfrm>
          <a:solidFill>
            <a:schemeClr val="tx1"/>
          </a:solidFill>
        </p:grpSpPr>
        <p:sp>
          <p:nvSpPr>
            <p:cNvPr id="159" name="Freeform 5">
              <a:extLst>
                <a:ext uri="{FF2B5EF4-FFF2-40B4-BE49-F238E27FC236}">
                  <a16:creationId xmlns:a16="http://schemas.microsoft.com/office/drawing/2014/main" id="{8B7396AB-1A53-44C2-A10B-CE3D54866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6">
              <a:extLst>
                <a:ext uri="{FF2B5EF4-FFF2-40B4-BE49-F238E27FC236}">
                  <a16:creationId xmlns:a16="http://schemas.microsoft.com/office/drawing/2014/main" id="{F61465E4-E99D-45F6-874E-993662E5A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7">
              <a:extLst>
                <a:ext uri="{FF2B5EF4-FFF2-40B4-BE49-F238E27FC236}">
                  <a16:creationId xmlns:a16="http://schemas.microsoft.com/office/drawing/2014/main" id="{BEBBAC99-18C6-46D7-89D9-4ACAB0B02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8">
              <a:extLst>
                <a:ext uri="{FF2B5EF4-FFF2-40B4-BE49-F238E27FC236}">
                  <a16:creationId xmlns:a16="http://schemas.microsoft.com/office/drawing/2014/main" id="{D0E393A3-CB2D-40B8-A86E-FCF311972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9">
              <a:extLst>
                <a:ext uri="{FF2B5EF4-FFF2-40B4-BE49-F238E27FC236}">
                  <a16:creationId xmlns:a16="http://schemas.microsoft.com/office/drawing/2014/main" id="{99A29F46-5FA8-464B-BC2A-F7C11D93A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0">
              <a:extLst>
                <a:ext uri="{FF2B5EF4-FFF2-40B4-BE49-F238E27FC236}">
                  <a16:creationId xmlns:a16="http://schemas.microsoft.com/office/drawing/2014/main" id="{0A1FA990-F864-4A35-9069-23FD82247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1">
              <a:extLst>
                <a:ext uri="{FF2B5EF4-FFF2-40B4-BE49-F238E27FC236}">
                  <a16:creationId xmlns:a16="http://schemas.microsoft.com/office/drawing/2014/main" id="{EB8750D4-6DDE-414D-AEAB-917CB3D58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2">
              <a:extLst>
                <a:ext uri="{FF2B5EF4-FFF2-40B4-BE49-F238E27FC236}">
                  <a16:creationId xmlns:a16="http://schemas.microsoft.com/office/drawing/2014/main" id="{0E72F140-EE42-4846-97EE-BF52E45C2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3">
              <a:extLst>
                <a:ext uri="{FF2B5EF4-FFF2-40B4-BE49-F238E27FC236}">
                  <a16:creationId xmlns:a16="http://schemas.microsoft.com/office/drawing/2014/main" id="{893869F7-E4BE-449B-8275-34F5EB50A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4">
              <a:extLst>
                <a:ext uri="{FF2B5EF4-FFF2-40B4-BE49-F238E27FC236}">
                  <a16:creationId xmlns:a16="http://schemas.microsoft.com/office/drawing/2014/main" id="{DCE693AB-5CD5-4C0D-9F67-C81836DE1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5">
              <a:extLst>
                <a:ext uri="{FF2B5EF4-FFF2-40B4-BE49-F238E27FC236}">
                  <a16:creationId xmlns:a16="http://schemas.microsoft.com/office/drawing/2014/main" id="{72C52DB7-FFCD-431E-8675-3BEFA904C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6">
              <a:extLst>
                <a:ext uri="{FF2B5EF4-FFF2-40B4-BE49-F238E27FC236}">
                  <a16:creationId xmlns:a16="http://schemas.microsoft.com/office/drawing/2014/main" id="{A198F91A-16B8-4D80-A754-8AD875024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7">
              <a:extLst>
                <a:ext uri="{FF2B5EF4-FFF2-40B4-BE49-F238E27FC236}">
                  <a16:creationId xmlns:a16="http://schemas.microsoft.com/office/drawing/2014/main" id="{2DBB8FB5-F55E-421F-8945-ED906760E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8">
              <a:extLst>
                <a:ext uri="{FF2B5EF4-FFF2-40B4-BE49-F238E27FC236}">
                  <a16:creationId xmlns:a16="http://schemas.microsoft.com/office/drawing/2014/main" id="{82766AD7-E196-4E65-BDB2-CBBB473BE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" name="Group 101">
            <a:extLst>
              <a:ext uri="{FF2B5EF4-FFF2-40B4-BE49-F238E27FC236}">
                <a16:creationId xmlns:a16="http://schemas.microsoft.com/office/drawing/2014/main" id="{B2518FCF-CFD0-474B-A405-108A28231C8B}"/>
              </a:ext>
            </a:extLst>
          </p:cNvPr>
          <p:cNvGrpSpPr/>
          <p:nvPr/>
        </p:nvGrpSpPr>
        <p:grpSpPr>
          <a:xfrm>
            <a:off x="5522724" y="4578626"/>
            <a:ext cx="811326" cy="725209"/>
            <a:chOff x="5418138" y="4568825"/>
            <a:chExt cx="568325" cy="508001"/>
          </a:xfrm>
          <a:solidFill>
            <a:schemeClr val="tx1"/>
          </a:solidFill>
        </p:grpSpPr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0496BBC8-5E64-4BC0-90CD-70AC0E82D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B873CD78-4987-4CFB-8DA0-A46469FE0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5398DD6D-BE73-4088-A202-A1CABB01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CF6E7424-936D-4091-BE1B-184CEE62B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Gráfico 2" descr="Área de transferência Mista com preenchimento sólido">
            <a:extLst>
              <a:ext uri="{FF2B5EF4-FFF2-40B4-BE49-F238E27FC236}">
                <a16:creationId xmlns:a16="http://schemas.microsoft.com/office/drawing/2014/main" id="{EB96575F-3F2D-B5ED-269B-EABA4E965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7681" y="2243638"/>
            <a:ext cx="914400" cy="914400"/>
          </a:xfrm>
          <a:prstGeom prst="rect">
            <a:avLst/>
          </a:prstGeom>
        </p:spPr>
      </p:pic>
      <p:pic>
        <p:nvPicPr>
          <p:cNvPr id="5" name="Gráfico 4" descr="Ciclo com pessoas com preenchimento sólido">
            <a:extLst>
              <a:ext uri="{FF2B5EF4-FFF2-40B4-BE49-F238E27FC236}">
                <a16:creationId xmlns:a16="http://schemas.microsoft.com/office/drawing/2014/main" id="{A6F63DEC-4436-751E-73D9-2BC0CFC38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4219" y="2024486"/>
            <a:ext cx="1283296" cy="1283296"/>
          </a:xfrm>
          <a:prstGeom prst="rect">
            <a:avLst/>
          </a:prstGeom>
        </p:spPr>
      </p:pic>
      <p:pic>
        <p:nvPicPr>
          <p:cNvPr id="9" name="Gráfico 8" descr="Cronômetro 75% com preenchimento sólido">
            <a:extLst>
              <a:ext uri="{FF2B5EF4-FFF2-40B4-BE49-F238E27FC236}">
                <a16:creationId xmlns:a16="http://schemas.microsoft.com/office/drawing/2014/main" id="{A70C8314-2D54-FD28-73F3-EC1CBB9C8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1564" y="4508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37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F4303C5A-6E4A-BCFF-3C8D-65EB181CF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Google Shape;1522;p33">
            <a:extLst>
              <a:ext uri="{FF2B5EF4-FFF2-40B4-BE49-F238E27FC236}">
                <a16:creationId xmlns:a16="http://schemas.microsoft.com/office/drawing/2014/main" id="{6330E1A1-614C-0BA9-FC1D-817BA875B403}"/>
              </a:ext>
            </a:extLst>
          </p:cNvPr>
          <p:cNvSpPr/>
          <p:nvPr/>
        </p:nvSpPr>
        <p:spPr>
          <a:xfrm>
            <a:off x="2357492" y="1399568"/>
            <a:ext cx="1691797" cy="2118854"/>
          </a:xfrm>
          <a:custGeom>
            <a:avLst/>
            <a:gdLst/>
            <a:ahLst/>
            <a:cxnLst/>
            <a:rect l="l" t="t" r="r" b="b"/>
            <a:pathLst>
              <a:path w="4282" h="5363" extrusionOk="0">
                <a:moveTo>
                  <a:pt x="2141" y="1594"/>
                </a:moveTo>
                <a:cubicBezTo>
                  <a:pt x="3039" y="1594"/>
                  <a:pt x="3769" y="2324"/>
                  <a:pt x="3769" y="3222"/>
                </a:cubicBezTo>
                <a:cubicBezTo>
                  <a:pt x="3769" y="4120"/>
                  <a:pt x="3039" y="4850"/>
                  <a:pt x="2141" y="4850"/>
                </a:cubicBezTo>
                <a:cubicBezTo>
                  <a:pt x="1243" y="4850"/>
                  <a:pt x="513" y="4120"/>
                  <a:pt x="513" y="3222"/>
                </a:cubicBezTo>
                <a:cubicBezTo>
                  <a:pt x="513" y="2324"/>
                  <a:pt x="1243" y="1594"/>
                  <a:pt x="2141" y="1594"/>
                </a:cubicBezTo>
                <a:close/>
                <a:moveTo>
                  <a:pt x="1553" y="0"/>
                </a:moveTo>
                <a:cubicBezTo>
                  <a:pt x="1464" y="0"/>
                  <a:pt x="1393" y="71"/>
                  <a:pt x="1393" y="160"/>
                </a:cubicBezTo>
                <a:lnTo>
                  <a:pt x="1393" y="649"/>
                </a:lnTo>
                <a:cubicBezTo>
                  <a:pt x="1393" y="736"/>
                  <a:pt x="1464" y="809"/>
                  <a:pt x="1553" y="809"/>
                </a:cubicBezTo>
                <a:lnTo>
                  <a:pt x="1642" y="809"/>
                </a:lnTo>
                <a:cubicBezTo>
                  <a:pt x="1730" y="809"/>
                  <a:pt x="1803" y="882"/>
                  <a:pt x="1803" y="969"/>
                </a:cubicBezTo>
                <a:lnTo>
                  <a:pt x="1803" y="1107"/>
                </a:lnTo>
                <a:cubicBezTo>
                  <a:pt x="1588" y="1142"/>
                  <a:pt x="1385" y="1208"/>
                  <a:pt x="1198" y="1300"/>
                </a:cubicBezTo>
                <a:lnTo>
                  <a:pt x="959" y="963"/>
                </a:lnTo>
                <a:cubicBezTo>
                  <a:pt x="934" y="927"/>
                  <a:pt x="892" y="907"/>
                  <a:pt x="850" y="907"/>
                </a:cubicBezTo>
                <a:cubicBezTo>
                  <a:pt x="823" y="907"/>
                  <a:pt x="797" y="915"/>
                  <a:pt x="774" y="931"/>
                </a:cubicBezTo>
                <a:lnTo>
                  <a:pt x="420" y="1182"/>
                </a:lnTo>
                <a:cubicBezTo>
                  <a:pt x="359" y="1225"/>
                  <a:pt x="345" y="1308"/>
                  <a:pt x="389" y="1367"/>
                </a:cubicBezTo>
                <a:lnTo>
                  <a:pt x="628" y="1707"/>
                </a:lnTo>
                <a:cubicBezTo>
                  <a:pt x="241" y="2093"/>
                  <a:pt x="0" y="2630"/>
                  <a:pt x="0" y="3222"/>
                </a:cubicBezTo>
                <a:cubicBezTo>
                  <a:pt x="0" y="4402"/>
                  <a:pt x="959" y="5363"/>
                  <a:pt x="2141" y="5363"/>
                </a:cubicBezTo>
                <a:cubicBezTo>
                  <a:pt x="3321" y="5363"/>
                  <a:pt x="4282" y="4402"/>
                  <a:pt x="4282" y="3222"/>
                </a:cubicBezTo>
                <a:cubicBezTo>
                  <a:pt x="4282" y="2616"/>
                  <a:pt x="4029" y="2068"/>
                  <a:pt x="3623" y="1677"/>
                </a:cubicBezTo>
                <a:lnTo>
                  <a:pt x="3857" y="1348"/>
                </a:lnTo>
                <a:cubicBezTo>
                  <a:pt x="3899" y="1286"/>
                  <a:pt x="3885" y="1204"/>
                  <a:pt x="3826" y="1160"/>
                </a:cubicBezTo>
                <a:lnTo>
                  <a:pt x="3471" y="910"/>
                </a:lnTo>
                <a:cubicBezTo>
                  <a:pt x="3448" y="894"/>
                  <a:pt x="3422" y="886"/>
                  <a:pt x="3395" y="886"/>
                </a:cubicBezTo>
                <a:cubicBezTo>
                  <a:pt x="3354" y="886"/>
                  <a:pt x="3312" y="906"/>
                  <a:pt x="3285" y="943"/>
                </a:cubicBezTo>
                <a:lnTo>
                  <a:pt x="3045" y="1283"/>
                </a:lnTo>
                <a:cubicBezTo>
                  <a:pt x="2869" y="1200"/>
                  <a:pt x="2678" y="1138"/>
                  <a:pt x="2478" y="1107"/>
                </a:cubicBezTo>
                <a:lnTo>
                  <a:pt x="2478" y="969"/>
                </a:lnTo>
                <a:cubicBezTo>
                  <a:pt x="2478" y="882"/>
                  <a:pt x="2551" y="809"/>
                  <a:pt x="2638" y="809"/>
                </a:cubicBezTo>
                <a:lnTo>
                  <a:pt x="2727" y="809"/>
                </a:lnTo>
                <a:cubicBezTo>
                  <a:pt x="2816" y="809"/>
                  <a:pt x="2889" y="736"/>
                  <a:pt x="2889" y="649"/>
                </a:cubicBezTo>
                <a:lnTo>
                  <a:pt x="2889" y="160"/>
                </a:lnTo>
                <a:cubicBezTo>
                  <a:pt x="2889" y="71"/>
                  <a:pt x="2816" y="0"/>
                  <a:pt x="272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26;p33">
            <a:extLst>
              <a:ext uri="{FF2B5EF4-FFF2-40B4-BE49-F238E27FC236}">
                <a16:creationId xmlns:a16="http://schemas.microsoft.com/office/drawing/2014/main" id="{E18A4060-DF1A-F0CF-435A-9692388A3C9D}"/>
              </a:ext>
            </a:extLst>
          </p:cNvPr>
          <p:cNvSpPr/>
          <p:nvPr/>
        </p:nvSpPr>
        <p:spPr>
          <a:xfrm>
            <a:off x="2302360" y="3647698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Oficinas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536;p33">
            <a:extLst>
              <a:ext uri="{FF2B5EF4-FFF2-40B4-BE49-F238E27FC236}">
                <a16:creationId xmlns:a16="http://schemas.microsoft.com/office/drawing/2014/main" id="{B6CB3ABE-3595-57EB-17E1-493ECA104CA1}"/>
              </a:ext>
            </a:extLst>
          </p:cNvPr>
          <p:cNvSpPr/>
          <p:nvPr/>
        </p:nvSpPr>
        <p:spPr>
          <a:xfrm>
            <a:off x="2424322" y="1950749"/>
            <a:ext cx="1462800" cy="1462800"/>
          </a:xfrm>
          <a:prstGeom prst="blockArc">
            <a:avLst>
              <a:gd name="adj1" fmla="val 18201360"/>
              <a:gd name="adj2" fmla="val 19547036"/>
              <a:gd name="adj3" fmla="val 29471"/>
            </a:avLst>
          </a:prstGeom>
          <a:solidFill>
            <a:srgbClr val="2A37FA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537;p33">
            <a:extLst>
              <a:ext uri="{FF2B5EF4-FFF2-40B4-BE49-F238E27FC236}">
                <a16:creationId xmlns:a16="http://schemas.microsoft.com/office/drawing/2014/main" id="{BD430E8E-245C-A6EB-E476-584D23A1EF25}"/>
              </a:ext>
            </a:extLst>
          </p:cNvPr>
          <p:cNvSpPr/>
          <p:nvPr/>
        </p:nvSpPr>
        <p:spPr>
          <a:xfrm>
            <a:off x="4955817" y="1398931"/>
            <a:ext cx="1691797" cy="2118854"/>
          </a:xfrm>
          <a:custGeom>
            <a:avLst/>
            <a:gdLst/>
            <a:ahLst/>
            <a:cxnLst/>
            <a:rect l="l" t="t" r="r" b="b"/>
            <a:pathLst>
              <a:path w="4282" h="5363" extrusionOk="0">
                <a:moveTo>
                  <a:pt x="2141" y="1594"/>
                </a:moveTo>
                <a:cubicBezTo>
                  <a:pt x="3039" y="1594"/>
                  <a:pt x="3769" y="2324"/>
                  <a:pt x="3769" y="3222"/>
                </a:cubicBezTo>
                <a:cubicBezTo>
                  <a:pt x="3769" y="4120"/>
                  <a:pt x="3039" y="4850"/>
                  <a:pt x="2141" y="4850"/>
                </a:cubicBezTo>
                <a:cubicBezTo>
                  <a:pt x="1243" y="4850"/>
                  <a:pt x="513" y="4120"/>
                  <a:pt x="513" y="3222"/>
                </a:cubicBezTo>
                <a:cubicBezTo>
                  <a:pt x="513" y="2324"/>
                  <a:pt x="1243" y="1594"/>
                  <a:pt x="2141" y="1594"/>
                </a:cubicBezTo>
                <a:close/>
                <a:moveTo>
                  <a:pt x="1553" y="0"/>
                </a:moveTo>
                <a:cubicBezTo>
                  <a:pt x="1464" y="0"/>
                  <a:pt x="1393" y="71"/>
                  <a:pt x="1393" y="160"/>
                </a:cubicBezTo>
                <a:lnTo>
                  <a:pt x="1393" y="649"/>
                </a:lnTo>
                <a:cubicBezTo>
                  <a:pt x="1393" y="736"/>
                  <a:pt x="1464" y="809"/>
                  <a:pt x="1553" y="809"/>
                </a:cubicBezTo>
                <a:lnTo>
                  <a:pt x="1642" y="809"/>
                </a:lnTo>
                <a:cubicBezTo>
                  <a:pt x="1730" y="809"/>
                  <a:pt x="1803" y="882"/>
                  <a:pt x="1803" y="969"/>
                </a:cubicBezTo>
                <a:lnTo>
                  <a:pt x="1803" y="1107"/>
                </a:lnTo>
                <a:cubicBezTo>
                  <a:pt x="1588" y="1142"/>
                  <a:pt x="1385" y="1208"/>
                  <a:pt x="1198" y="1300"/>
                </a:cubicBezTo>
                <a:lnTo>
                  <a:pt x="959" y="963"/>
                </a:lnTo>
                <a:cubicBezTo>
                  <a:pt x="934" y="927"/>
                  <a:pt x="892" y="907"/>
                  <a:pt x="850" y="907"/>
                </a:cubicBezTo>
                <a:cubicBezTo>
                  <a:pt x="823" y="907"/>
                  <a:pt x="797" y="915"/>
                  <a:pt x="774" y="931"/>
                </a:cubicBezTo>
                <a:lnTo>
                  <a:pt x="420" y="1182"/>
                </a:lnTo>
                <a:cubicBezTo>
                  <a:pt x="359" y="1225"/>
                  <a:pt x="345" y="1308"/>
                  <a:pt x="389" y="1367"/>
                </a:cubicBezTo>
                <a:lnTo>
                  <a:pt x="628" y="1707"/>
                </a:lnTo>
                <a:cubicBezTo>
                  <a:pt x="241" y="2093"/>
                  <a:pt x="0" y="2630"/>
                  <a:pt x="0" y="3222"/>
                </a:cubicBezTo>
                <a:cubicBezTo>
                  <a:pt x="0" y="4402"/>
                  <a:pt x="959" y="5363"/>
                  <a:pt x="2141" y="5363"/>
                </a:cubicBezTo>
                <a:cubicBezTo>
                  <a:pt x="3321" y="5363"/>
                  <a:pt x="4282" y="4402"/>
                  <a:pt x="4282" y="3222"/>
                </a:cubicBezTo>
                <a:cubicBezTo>
                  <a:pt x="4282" y="2616"/>
                  <a:pt x="4029" y="2068"/>
                  <a:pt x="3623" y="1677"/>
                </a:cubicBezTo>
                <a:lnTo>
                  <a:pt x="3857" y="1348"/>
                </a:lnTo>
                <a:cubicBezTo>
                  <a:pt x="3899" y="1286"/>
                  <a:pt x="3885" y="1204"/>
                  <a:pt x="3826" y="1160"/>
                </a:cubicBezTo>
                <a:lnTo>
                  <a:pt x="3471" y="910"/>
                </a:lnTo>
                <a:cubicBezTo>
                  <a:pt x="3448" y="894"/>
                  <a:pt x="3422" y="886"/>
                  <a:pt x="3395" y="886"/>
                </a:cubicBezTo>
                <a:cubicBezTo>
                  <a:pt x="3354" y="886"/>
                  <a:pt x="3312" y="906"/>
                  <a:pt x="3285" y="943"/>
                </a:cubicBezTo>
                <a:lnTo>
                  <a:pt x="3045" y="1283"/>
                </a:lnTo>
                <a:cubicBezTo>
                  <a:pt x="2869" y="1200"/>
                  <a:pt x="2678" y="1138"/>
                  <a:pt x="2478" y="1107"/>
                </a:cubicBezTo>
                <a:lnTo>
                  <a:pt x="2478" y="969"/>
                </a:lnTo>
                <a:cubicBezTo>
                  <a:pt x="2478" y="882"/>
                  <a:pt x="2551" y="809"/>
                  <a:pt x="2638" y="809"/>
                </a:cubicBezTo>
                <a:lnTo>
                  <a:pt x="2727" y="809"/>
                </a:lnTo>
                <a:cubicBezTo>
                  <a:pt x="2816" y="809"/>
                  <a:pt x="2889" y="736"/>
                  <a:pt x="2889" y="649"/>
                </a:cubicBezTo>
                <a:lnTo>
                  <a:pt x="2889" y="160"/>
                </a:lnTo>
                <a:cubicBezTo>
                  <a:pt x="2889" y="71"/>
                  <a:pt x="2816" y="0"/>
                  <a:pt x="272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538;p33">
            <a:extLst>
              <a:ext uri="{FF2B5EF4-FFF2-40B4-BE49-F238E27FC236}">
                <a16:creationId xmlns:a16="http://schemas.microsoft.com/office/drawing/2014/main" id="{CCDB3917-06FA-A27A-0490-363AA9F489CD}"/>
              </a:ext>
            </a:extLst>
          </p:cNvPr>
          <p:cNvSpPr/>
          <p:nvPr/>
        </p:nvSpPr>
        <p:spPr>
          <a:xfrm>
            <a:off x="5070315" y="1950111"/>
            <a:ext cx="1462800" cy="1462800"/>
          </a:xfrm>
          <a:prstGeom prst="blockArc">
            <a:avLst>
              <a:gd name="adj1" fmla="val 11737887"/>
              <a:gd name="adj2" fmla="val 18585866"/>
              <a:gd name="adj3" fmla="val 28389"/>
            </a:avLst>
          </a:prstGeom>
          <a:solidFill>
            <a:srgbClr val="F7DB09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1539;p33">
            <a:extLst>
              <a:ext uri="{FF2B5EF4-FFF2-40B4-BE49-F238E27FC236}">
                <a16:creationId xmlns:a16="http://schemas.microsoft.com/office/drawing/2014/main" id="{A7854B99-4B0D-FB72-4835-617451DB13C5}"/>
              </a:ext>
            </a:extLst>
          </p:cNvPr>
          <p:cNvSpPr/>
          <p:nvPr/>
        </p:nvSpPr>
        <p:spPr>
          <a:xfrm>
            <a:off x="7554142" y="1399581"/>
            <a:ext cx="1691797" cy="2118854"/>
          </a:xfrm>
          <a:custGeom>
            <a:avLst/>
            <a:gdLst/>
            <a:ahLst/>
            <a:cxnLst/>
            <a:rect l="l" t="t" r="r" b="b"/>
            <a:pathLst>
              <a:path w="4282" h="5363" extrusionOk="0">
                <a:moveTo>
                  <a:pt x="2141" y="1594"/>
                </a:moveTo>
                <a:cubicBezTo>
                  <a:pt x="3039" y="1594"/>
                  <a:pt x="3769" y="2324"/>
                  <a:pt x="3769" y="3222"/>
                </a:cubicBezTo>
                <a:cubicBezTo>
                  <a:pt x="3769" y="4120"/>
                  <a:pt x="3039" y="4850"/>
                  <a:pt x="2141" y="4850"/>
                </a:cubicBezTo>
                <a:cubicBezTo>
                  <a:pt x="1243" y="4850"/>
                  <a:pt x="513" y="4120"/>
                  <a:pt x="513" y="3222"/>
                </a:cubicBezTo>
                <a:cubicBezTo>
                  <a:pt x="513" y="2324"/>
                  <a:pt x="1243" y="1594"/>
                  <a:pt x="2141" y="1594"/>
                </a:cubicBezTo>
                <a:close/>
                <a:moveTo>
                  <a:pt x="1553" y="0"/>
                </a:moveTo>
                <a:cubicBezTo>
                  <a:pt x="1464" y="0"/>
                  <a:pt x="1393" y="71"/>
                  <a:pt x="1393" y="160"/>
                </a:cubicBezTo>
                <a:lnTo>
                  <a:pt x="1393" y="649"/>
                </a:lnTo>
                <a:cubicBezTo>
                  <a:pt x="1393" y="736"/>
                  <a:pt x="1464" y="809"/>
                  <a:pt x="1553" y="809"/>
                </a:cubicBezTo>
                <a:lnTo>
                  <a:pt x="1642" y="809"/>
                </a:lnTo>
                <a:cubicBezTo>
                  <a:pt x="1730" y="809"/>
                  <a:pt x="1803" y="882"/>
                  <a:pt x="1803" y="969"/>
                </a:cubicBezTo>
                <a:lnTo>
                  <a:pt x="1803" y="1107"/>
                </a:lnTo>
                <a:cubicBezTo>
                  <a:pt x="1588" y="1142"/>
                  <a:pt x="1385" y="1208"/>
                  <a:pt x="1198" y="1300"/>
                </a:cubicBezTo>
                <a:lnTo>
                  <a:pt x="959" y="963"/>
                </a:lnTo>
                <a:cubicBezTo>
                  <a:pt x="934" y="927"/>
                  <a:pt x="892" y="907"/>
                  <a:pt x="850" y="907"/>
                </a:cubicBezTo>
                <a:cubicBezTo>
                  <a:pt x="823" y="907"/>
                  <a:pt x="797" y="915"/>
                  <a:pt x="774" y="931"/>
                </a:cubicBezTo>
                <a:lnTo>
                  <a:pt x="420" y="1182"/>
                </a:lnTo>
                <a:cubicBezTo>
                  <a:pt x="359" y="1225"/>
                  <a:pt x="345" y="1308"/>
                  <a:pt x="389" y="1367"/>
                </a:cubicBezTo>
                <a:lnTo>
                  <a:pt x="628" y="1707"/>
                </a:lnTo>
                <a:cubicBezTo>
                  <a:pt x="241" y="2093"/>
                  <a:pt x="0" y="2630"/>
                  <a:pt x="0" y="3222"/>
                </a:cubicBezTo>
                <a:cubicBezTo>
                  <a:pt x="0" y="4402"/>
                  <a:pt x="959" y="5363"/>
                  <a:pt x="2141" y="5363"/>
                </a:cubicBezTo>
                <a:cubicBezTo>
                  <a:pt x="3321" y="5363"/>
                  <a:pt x="4282" y="4402"/>
                  <a:pt x="4282" y="3222"/>
                </a:cubicBezTo>
                <a:cubicBezTo>
                  <a:pt x="4282" y="2616"/>
                  <a:pt x="4029" y="2068"/>
                  <a:pt x="3623" y="1677"/>
                </a:cubicBezTo>
                <a:lnTo>
                  <a:pt x="3857" y="1348"/>
                </a:lnTo>
                <a:cubicBezTo>
                  <a:pt x="3899" y="1286"/>
                  <a:pt x="3885" y="1204"/>
                  <a:pt x="3826" y="1160"/>
                </a:cubicBezTo>
                <a:lnTo>
                  <a:pt x="3471" y="910"/>
                </a:lnTo>
                <a:cubicBezTo>
                  <a:pt x="3448" y="894"/>
                  <a:pt x="3422" y="886"/>
                  <a:pt x="3395" y="886"/>
                </a:cubicBezTo>
                <a:cubicBezTo>
                  <a:pt x="3354" y="886"/>
                  <a:pt x="3312" y="906"/>
                  <a:pt x="3285" y="943"/>
                </a:cubicBezTo>
                <a:lnTo>
                  <a:pt x="3045" y="1283"/>
                </a:lnTo>
                <a:cubicBezTo>
                  <a:pt x="2869" y="1200"/>
                  <a:pt x="2678" y="1138"/>
                  <a:pt x="2478" y="1107"/>
                </a:cubicBezTo>
                <a:lnTo>
                  <a:pt x="2478" y="969"/>
                </a:lnTo>
                <a:cubicBezTo>
                  <a:pt x="2478" y="882"/>
                  <a:pt x="2551" y="809"/>
                  <a:pt x="2638" y="809"/>
                </a:cubicBezTo>
                <a:lnTo>
                  <a:pt x="2727" y="809"/>
                </a:lnTo>
                <a:cubicBezTo>
                  <a:pt x="2816" y="809"/>
                  <a:pt x="2889" y="736"/>
                  <a:pt x="2889" y="649"/>
                </a:cubicBezTo>
                <a:lnTo>
                  <a:pt x="2889" y="160"/>
                </a:lnTo>
                <a:cubicBezTo>
                  <a:pt x="2889" y="71"/>
                  <a:pt x="2816" y="0"/>
                  <a:pt x="272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40;p33">
            <a:extLst>
              <a:ext uri="{FF2B5EF4-FFF2-40B4-BE49-F238E27FC236}">
                <a16:creationId xmlns:a16="http://schemas.microsoft.com/office/drawing/2014/main" id="{0026B042-5786-D331-4FA5-768656FE5F82}"/>
              </a:ext>
            </a:extLst>
          </p:cNvPr>
          <p:cNvSpPr/>
          <p:nvPr/>
        </p:nvSpPr>
        <p:spPr>
          <a:xfrm>
            <a:off x="7668640" y="1950761"/>
            <a:ext cx="1462800" cy="1462800"/>
          </a:xfrm>
          <a:prstGeom prst="blockArc">
            <a:avLst>
              <a:gd name="adj1" fmla="val 18777342"/>
              <a:gd name="adj2" fmla="val 11443748"/>
              <a:gd name="adj3" fmla="val 26944"/>
            </a:avLst>
          </a:prstGeom>
          <a:solidFill>
            <a:srgbClr val="00E00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526;p33">
            <a:extLst>
              <a:ext uri="{FF2B5EF4-FFF2-40B4-BE49-F238E27FC236}">
                <a16:creationId xmlns:a16="http://schemas.microsoft.com/office/drawing/2014/main" id="{C6AB46F6-0273-6287-8D86-DB1B8AA8A201}"/>
              </a:ext>
            </a:extLst>
          </p:cNvPr>
          <p:cNvSpPr/>
          <p:nvPr/>
        </p:nvSpPr>
        <p:spPr>
          <a:xfrm>
            <a:off x="4942492" y="3800564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Plantões de dúvidas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526;p33">
            <a:extLst>
              <a:ext uri="{FF2B5EF4-FFF2-40B4-BE49-F238E27FC236}">
                <a16:creationId xmlns:a16="http://schemas.microsoft.com/office/drawing/2014/main" id="{8F84413C-3E7A-DE70-71B8-FCB3A5BD0354}"/>
              </a:ext>
            </a:extLst>
          </p:cNvPr>
          <p:cNvSpPr/>
          <p:nvPr/>
        </p:nvSpPr>
        <p:spPr>
          <a:xfrm>
            <a:off x="7227377" y="3964730"/>
            <a:ext cx="3073295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Reuniões/Ligações (individuais por unidade)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02E6CDDB-670B-6078-0ADD-2B9C80DAABB0}"/>
              </a:ext>
            </a:extLst>
          </p:cNvPr>
          <p:cNvSpPr txBox="1"/>
          <p:nvPr/>
        </p:nvSpPr>
        <p:spPr>
          <a:xfrm>
            <a:off x="942087" y="416077"/>
            <a:ext cx="967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538135"/>
                </a:solidFill>
                <a:latin typeface="Myriad Pro"/>
              </a:rPr>
              <a:t>ACOMPANHAMENTO E ORIENTAÇÃO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045714-53DF-7F98-F784-F16510A37C6A}"/>
              </a:ext>
            </a:extLst>
          </p:cNvPr>
          <p:cNvSpPr txBox="1"/>
          <p:nvPr/>
        </p:nvSpPr>
        <p:spPr>
          <a:xfrm>
            <a:off x="3045551" y="2317016"/>
            <a:ext cx="4345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2C087A-96AD-DF59-539F-72A438416939}"/>
              </a:ext>
            </a:extLst>
          </p:cNvPr>
          <p:cNvSpPr txBox="1"/>
          <p:nvPr/>
        </p:nvSpPr>
        <p:spPr>
          <a:xfrm>
            <a:off x="5449754" y="2317016"/>
            <a:ext cx="87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D994AC-FECD-50FB-6134-DF1A2E0F5526}"/>
              </a:ext>
            </a:extLst>
          </p:cNvPr>
          <p:cNvSpPr txBox="1"/>
          <p:nvPr/>
        </p:nvSpPr>
        <p:spPr>
          <a:xfrm>
            <a:off x="8022124" y="2353486"/>
            <a:ext cx="1183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278</a:t>
            </a:r>
          </a:p>
        </p:txBody>
      </p:sp>
    </p:spTree>
    <p:extLst>
      <p:ext uri="{BB962C8B-B14F-4D97-AF65-F5344CB8AC3E}">
        <p14:creationId xmlns:p14="http://schemas.microsoft.com/office/powerpoint/2010/main" val="39091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121" descr="Padrão do plano de fundo&#10;&#10;Descrição gerada automaticamente">
            <a:extLst>
              <a:ext uri="{FF2B5EF4-FFF2-40B4-BE49-F238E27FC236}">
                <a16:creationId xmlns:a16="http://schemas.microsoft.com/office/drawing/2014/main" id="{45039154-A6F9-DB26-F751-EDD62032A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942087" y="416077"/>
            <a:ext cx="967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538135"/>
                </a:solidFill>
                <a:latin typeface="Myriad Pro"/>
              </a:rPr>
              <a:t>RELATÓRIO DFT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8355F5A-173C-2A99-01B0-90E561C3B9BA}"/>
              </a:ext>
            </a:extLst>
          </p:cNvPr>
          <p:cNvSpPr/>
          <p:nvPr/>
        </p:nvSpPr>
        <p:spPr>
          <a:xfrm>
            <a:off x="2564524" y="1464900"/>
            <a:ext cx="3531476" cy="3310759"/>
          </a:xfrm>
          <a:prstGeom prst="rect">
            <a:avLst/>
          </a:prstGeom>
          <a:solidFill>
            <a:srgbClr val="F6DA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212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Dimensionamentos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calculados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A5B4387-F66A-7BA5-DF3B-EEF8196E3A59}"/>
              </a:ext>
            </a:extLst>
          </p:cNvPr>
          <p:cNvSpPr/>
          <p:nvPr/>
        </p:nvSpPr>
        <p:spPr>
          <a:xfrm>
            <a:off x="6853607" y="2523127"/>
            <a:ext cx="3531476" cy="33107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Aproximadamente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 3 Meses de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duração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597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E76B5E5E-8353-85B2-7847-91C1236DF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0" name="Cube 59">
            <a:extLst>
              <a:ext uri="{FF2B5EF4-FFF2-40B4-BE49-F238E27FC236}">
                <a16:creationId xmlns:a16="http://schemas.microsoft.com/office/drawing/2014/main" id="{82727937-6B99-460F-AFBE-C1B123CD6E90}"/>
              </a:ext>
            </a:extLst>
          </p:cNvPr>
          <p:cNvSpPr/>
          <p:nvPr/>
        </p:nvSpPr>
        <p:spPr>
          <a:xfrm flipH="1">
            <a:off x="8582969" y="2939219"/>
            <a:ext cx="2082514" cy="3566278"/>
          </a:xfrm>
          <a:prstGeom prst="cube">
            <a:avLst>
              <a:gd name="adj" fmla="val 20548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85C732A0-4BD9-4F8A-821E-D93CFF883478}"/>
              </a:ext>
            </a:extLst>
          </p:cNvPr>
          <p:cNvSpPr/>
          <p:nvPr/>
        </p:nvSpPr>
        <p:spPr>
          <a:xfrm flipH="1">
            <a:off x="6876935" y="3484038"/>
            <a:ext cx="2082514" cy="3021459"/>
          </a:xfrm>
          <a:prstGeom prst="cube">
            <a:avLst>
              <a:gd name="adj" fmla="val 20319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9B3761EC-5709-4C06-828F-4842BF73FFE5}"/>
              </a:ext>
            </a:extLst>
          </p:cNvPr>
          <p:cNvSpPr/>
          <p:nvPr/>
        </p:nvSpPr>
        <p:spPr>
          <a:xfrm flipH="1">
            <a:off x="5166593" y="3973273"/>
            <a:ext cx="2082514" cy="2532225"/>
          </a:xfrm>
          <a:prstGeom prst="cube">
            <a:avLst>
              <a:gd name="adj" fmla="val 20624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FC6D65DC-903C-4706-80F2-0F26488B212F}"/>
              </a:ext>
            </a:extLst>
          </p:cNvPr>
          <p:cNvSpPr/>
          <p:nvPr/>
        </p:nvSpPr>
        <p:spPr>
          <a:xfrm flipH="1">
            <a:off x="3459892" y="4500757"/>
            <a:ext cx="2082514" cy="2004741"/>
          </a:xfrm>
          <a:prstGeom prst="cube">
            <a:avLst>
              <a:gd name="adj" fmla="val 2155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9303B1DA-561B-47E5-A1EF-E3BD9792E49C}"/>
              </a:ext>
            </a:extLst>
          </p:cNvPr>
          <p:cNvSpPr/>
          <p:nvPr/>
        </p:nvSpPr>
        <p:spPr>
          <a:xfrm flipH="1">
            <a:off x="1772006" y="5053791"/>
            <a:ext cx="2082514" cy="1451707"/>
          </a:xfrm>
          <a:prstGeom prst="cube">
            <a:avLst>
              <a:gd name="adj" fmla="val 25554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54162715-AD53-47DE-BF69-1E1532CEE94D}"/>
              </a:ext>
            </a:extLst>
          </p:cNvPr>
          <p:cNvSpPr/>
          <p:nvPr/>
        </p:nvSpPr>
        <p:spPr>
          <a:xfrm flipH="1">
            <a:off x="1772006" y="4594976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DB046499-571C-4062-8C08-CDD03D133652}"/>
              </a:ext>
            </a:extLst>
          </p:cNvPr>
          <p:cNvSpPr/>
          <p:nvPr/>
        </p:nvSpPr>
        <p:spPr>
          <a:xfrm flipH="1">
            <a:off x="3459892" y="4067491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E505CB29-6500-438B-9399-F94851220119}"/>
              </a:ext>
            </a:extLst>
          </p:cNvPr>
          <p:cNvSpPr/>
          <p:nvPr/>
        </p:nvSpPr>
        <p:spPr>
          <a:xfrm flipH="1">
            <a:off x="5166594" y="3544477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7F2EC127-DD46-4486-A15B-02A16AAE6B29}"/>
              </a:ext>
            </a:extLst>
          </p:cNvPr>
          <p:cNvSpPr/>
          <p:nvPr/>
        </p:nvSpPr>
        <p:spPr>
          <a:xfrm flipH="1">
            <a:off x="6873297" y="3016993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BBABDFBF-A961-4C7B-9500-F903A3DE669D}"/>
              </a:ext>
            </a:extLst>
          </p:cNvPr>
          <p:cNvSpPr/>
          <p:nvPr/>
        </p:nvSpPr>
        <p:spPr>
          <a:xfrm flipH="1">
            <a:off x="8580000" y="2489508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4A1ACB-C9A9-4B5D-A157-67191E7E2F8D}"/>
              </a:ext>
            </a:extLst>
          </p:cNvPr>
          <p:cNvGrpSpPr/>
          <p:nvPr/>
        </p:nvGrpSpPr>
        <p:grpSpPr>
          <a:xfrm>
            <a:off x="8577031" y="767100"/>
            <a:ext cx="1856405" cy="1954742"/>
            <a:chOff x="5138738" y="-608163"/>
            <a:chExt cx="4786312" cy="503985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05B68A-B19F-47F2-9DA7-95A0663BAA59}"/>
                </a:ext>
              </a:extLst>
            </p:cNvPr>
            <p:cNvSpPr/>
            <p:nvPr/>
          </p:nvSpPr>
          <p:spPr>
            <a:xfrm>
              <a:off x="5793224" y="3973382"/>
              <a:ext cx="3766861" cy="380050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2060329-04A2-46B9-81E0-353EB68D8BFB}"/>
                </a:ext>
              </a:extLst>
            </p:cNvPr>
            <p:cNvGrpSpPr/>
            <p:nvPr/>
          </p:nvGrpSpPr>
          <p:grpSpPr>
            <a:xfrm>
              <a:off x="5138738" y="-608163"/>
              <a:ext cx="4786312" cy="5039851"/>
              <a:chOff x="5995988" y="2712903"/>
              <a:chExt cx="2457450" cy="2587625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23039AEF-6BB3-4384-BBE0-11A2890CE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BB489A81-DB00-411E-90AF-DD010586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33C2BF33-4BC1-456E-9F1C-86FDA8F60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57E7A1A-73EB-4387-80E8-465064BFE4F2}"/>
              </a:ext>
            </a:extLst>
          </p:cNvPr>
          <p:cNvSpPr txBox="1"/>
          <p:nvPr/>
        </p:nvSpPr>
        <p:spPr>
          <a:xfrm>
            <a:off x="2444030" y="5432263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</a:rPr>
              <a:t>01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1CEABA-84D5-4002-8C56-59D775B0262A}"/>
              </a:ext>
            </a:extLst>
          </p:cNvPr>
          <p:cNvSpPr txBox="1"/>
          <p:nvPr/>
        </p:nvSpPr>
        <p:spPr>
          <a:xfrm>
            <a:off x="2312275" y="6077127"/>
            <a:ext cx="145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</a:rPr>
              <a:t>Aceitar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59F6E1-5A64-4BA6-8E1E-085B0CE45962}"/>
              </a:ext>
            </a:extLst>
          </p:cNvPr>
          <p:cNvSpPr txBox="1"/>
          <p:nvPr/>
        </p:nvSpPr>
        <p:spPr>
          <a:xfrm>
            <a:off x="4137364" y="4987763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02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C64244-C913-4545-8876-0BFB06EA6569}"/>
              </a:ext>
            </a:extLst>
          </p:cNvPr>
          <p:cNvSpPr txBox="1"/>
          <p:nvPr/>
        </p:nvSpPr>
        <p:spPr>
          <a:xfrm>
            <a:off x="3733782" y="5605036"/>
            <a:ext cx="190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Compatibilizar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5B1F20-FFF2-467C-AAF6-18E539385DD6}"/>
              </a:ext>
            </a:extLst>
          </p:cNvPr>
          <p:cNvSpPr txBox="1"/>
          <p:nvPr/>
        </p:nvSpPr>
        <p:spPr>
          <a:xfrm>
            <a:off x="5830697" y="4454363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</a:rPr>
              <a:t>03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3DC9F9-677D-48A7-87D1-3C16CBD3A29B}"/>
              </a:ext>
            </a:extLst>
          </p:cNvPr>
          <p:cNvSpPr txBox="1"/>
          <p:nvPr/>
        </p:nvSpPr>
        <p:spPr>
          <a:xfrm>
            <a:off x="5505309" y="5071636"/>
            <a:ext cx="174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</a:rPr>
              <a:t>Padronizar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B8FF8A-C335-4DAA-B41F-35F50D5BC4E5}"/>
              </a:ext>
            </a:extLst>
          </p:cNvPr>
          <p:cNvSpPr txBox="1"/>
          <p:nvPr/>
        </p:nvSpPr>
        <p:spPr>
          <a:xfrm>
            <a:off x="7507097" y="3920963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</a:rPr>
              <a:t>04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05A6A8-E71C-4A20-BF9F-C073B2C93BF1}"/>
              </a:ext>
            </a:extLst>
          </p:cNvPr>
          <p:cNvSpPr txBox="1"/>
          <p:nvPr/>
        </p:nvSpPr>
        <p:spPr>
          <a:xfrm>
            <a:off x="7424957" y="4538236"/>
            <a:ext cx="1544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</a:rPr>
              <a:t>Tempo para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</a:rPr>
              <a:t>realizar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EB8D739-EEBD-4B51-8C4F-0371909587A0}"/>
              </a:ext>
            </a:extLst>
          </p:cNvPr>
          <p:cNvSpPr txBox="1"/>
          <p:nvPr/>
        </p:nvSpPr>
        <p:spPr>
          <a:xfrm>
            <a:off x="9251230" y="3400263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</a:rPr>
              <a:t>05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06BE298-0566-4E93-8B01-FBBFE717AC3E}"/>
              </a:ext>
            </a:extLst>
          </p:cNvPr>
          <p:cNvSpPr txBox="1"/>
          <p:nvPr/>
        </p:nvSpPr>
        <p:spPr>
          <a:xfrm>
            <a:off x="8969179" y="4017536"/>
            <a:ext cx="181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</a:rPr>
              <a:t>Acompanhar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</a:rPr>
              <a:t>consolidar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BD7A9DE-5368-417F-ABF5-80B8C8620883}"/>
              </a:ext>
            </a:extLst>
          </p:cNvPr>
          <p:cNvSpPr/>
          <p:nvPr/>
        </p:nvSpPr>
        <p:spPr>
          <a:xfrm>
            <a:off x="4084931" y="4276125"/>
            <a:ext cx="713499" cy="71987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9464C1-0FA0-4509-97F0-B2B81B79FC25}"/>
              </a:ext>
            </a:extLst>
          </p:cNvPr>
          <p:cNvGrpSpPr/>
          <p:nvPr/>
        </p:nvGrpSpPr>
        <p:grpSpPr>
          <a:xfrm rot="20404528">
            <a:off x="2589774" y="2060787"/>
            <a:ext cx="2035907" cy="2496179"/>
            <a:chOff x="4742068" y="1262522"/>
            <a:chExt cx="520700" cy="1146176"/>
          </a:xfrm>
          <a:solidFill>
            <a:schemeClr val="tx1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E70A360-E7E9-490A-B22E-72C3A97A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0822EEE-CBC2-4122-AC69-C7A2F502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28DE37FC-A6EA-40B6-812D-B1B4DEAC1533}"/>
              </a:ext>
            </a:extLst>
          </p:cNvPr>
          <p:cNvSpPr/>
          <p:nvPr/>
        </p:nvSpPr>
        <p:spPr>
          <a:xfrm>
            <a:off x="2633906" y="4690591"/>
            <a:ext cx="353584" cy="78931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70F1ECE-99DF-F98A-AF73-5F4CCC87DE16}"/>
              </a:ext>
            </a:extLst>
          </p:cNvPr>
          <p:cNvSpPr txBox="1"/>
          <p:nvPr/>
        </p:nvSpPr>
        <p:spPr>
          <a:xfrm>
            <a:off x="988812" y="220355"/>
            <a:ext cx="967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538135"/>
                </a:solidFill>
                <a:latin typeface="Myriad Pro"/>
              </a:rPr>
              <a:t>DESAFIOS DO PROJETO</a:t>
            </a:r>
          </a:p>
        </p:txBody>
      </p:sp>
    </p:spTree>
    <p:extLst>
      <p:ext uri="{BB962C8B-B14F-4D97-AF65-F5344CB8AC3E}">
        <p14:creationId xmlns:p14="http://schemas.microsoft.com/office/powerpoint/2010/main" val="147928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def671-6fa7-4e51-ba20-55d843ec12ea">
      <UserInfo>
        <DisplayName>Laurita Sonia Barros Alves</DisplayName>
        <AccountId>83</AccountId>
        <AccountType/>
      </UserInfo>
    </SharedWithUsers>
    <lcf76f155ced4ddcb4097134ff3c332f xmlns="2138d860-94a3-49b5-aede-4e50fe3735e3">
      <Terms xmlns="http://schemas.microsoft.com/office/infopath/2007/PartnerControls"/>
    </lcf76f155ced4ddcb4097134ff3c332f>
    <TaxCatchAll xmlns="e1def671-6fa7-4e51-ba20-55d843ec12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CD39CE8E186E41AE1DEBE83473835D" ma:contentTypeVersion="13" ma:contentTypeDescription="Crie um novo documento." ma:contentTypeScope="" ma:versionID="d925af8bc8e618b143a8132f4b789372">
  <xsd:schema xmlns:xsd="http://www.w3.org/2001/XMLSchema" xmlns:xs="http://www.w3.org/2001/XMLSchema" xmlns:p="http://schemas.microsoft.com/office/2006/metadata/properties" xmlns:ns2="2138d860-94a3-49b5-aede-4e50fe3735e3" xmlns:ns3="e1def671-6fa7-4e51-ba20-55d843ec12ea" targetNamespace="http://schemas.microsoft.com/office/2006/metadata/properties" ma:root="true" ma:fieldsID="4a66c0f371dded4bd95a71a158b94c5d" ns2:_="" ns3:_="">
    <xsd:import namespace="2138d860-94a3-49b5-aede-4e50fe3735e3"/>
    <xsd:import namespace="e1def671-6fa7-4e51-ba20-55d843ec12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8d860-94a3-49b5-aede-4e50fe373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f671-6fa7-4e51-ba20-55d843ec12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e020905-8a65-4f80-b7c1-65202e40f41a}" ma:internalName="TaxCatchAll" ma:showField="CatchAllData" ma:web="e1def671-6fa7-4e51-ba20-55d843ec1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7415F-A455-42DD-9769-8DED887D1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C5C56E-9885-4FDF-B34A-9A240630F7E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1def671-6fa7-4e51-ba20-55d843ec12e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138d860-94a3-49b5-aede-4e50fe3735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2687F8-0351-49E4-91FA-A19FF6728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8d860-94a3-49b5-aede-4e50fe3735e3"/>
    <ds:schemaRef ds:uri="e1def671-6fa7-4e51-ba20-55d843ec12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360</Words>
  <Application>Microsoft Office PowerPoint</Application>
  <PresentationFormat>Widescreen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5" baseType="lpstr">
      <vt:lpstr>Abadi Extra Light</vt:lpstr>
      <vt:lpstr>ADLaM Display</vt:lpstr>
      <vt:lpstr>Arial</vt:lpstr>
      <vt:lpstr>Calibri</vt:lpstr>
      <vt:lpstr>Calibri Light</vt:lpstr>
      <vt:lpstr>Cambria</vt:lpstr>
      <vt:lpstr>Fira Sans Extra Condensed Medium</vt:lpstr>
      <vt:lpstr>Montserrat</vt:lpstr>
      <vt:lpstr>Myriad Pro</vt:lpstr>
      <vt:lpstr>Noto Sans</vt:lpstr>
      <vt:lpstr>Open Sans</vt:lpstr>
      <vt:lpstr>Roboto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Administrador</dc:creator>
  <cp:lastModifiedBy>Cilair Rodrigues de Abreu</cp:lastModifiedBy>
  <cp:revision>45</cp:revision>
  <dcterms:created xsi:type="dcterms:W3CDTF">2023-07-19T18:54:53Z</dcterms:created>
  <dcterms:modified xsi:type="dcterms:W3CDTF">2023-10-17T16:30:16Z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0x010100DECD39CE8E186E41AE1DEBE83473835D</vt:lpwstr>
  </property>
  <property fmtid="{D5CDD505-2E9C-101B-9397-08002B2CF9AE}" pid="3" name="MediaServiceImageTags">
    <vt:lpwstr/>
  </property>
</Properties>
</file>