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706" r:id="rId5"/>
    <p:sldMasterId id="2147483648" r:id="rId6"/>
  </p:sldMasterIdLst>
  <p:notesMasterIdLst>
    <p:notesMasterId r:id="rId23"/>
  </p:notesMasterIdLst>
  <p:handoutMasterIdLst>
    <p:handoutMasterId r:id="rId24"/>
  </p:handoutMasterIdLst>
  <p:sldIdLst>
    <p:sldId id="590" r:id="rId7"/>
    <p:sldId id="4330" r:id="rId8"/>
    <p:sldId id="4328" r:id="rId9"/>
    <p:sldId id="4302" r:id="rId10"/>
    <p:sldId id="4316" r:id="rId11"/>
    <p:sldId id="4319" r:id="rId12"/>
    <p:sldId id="4320" r:id="rId13"/>
    <p:sldId id="4318" r:id="rId14"/>
    <p:sldId id="4317" r:id="rId15"/>
    <p:sldId id="4322" r:id="rId16"/>
    <p:sldId id="4323" r:id="rId17"/>
    <p:sldId id="4324" r:id="rId18"/>
    <p:sldId id="4325" r:id="rId19"/>
    <p:sldId id="4326" r:id="rId20"/>
    <p:sldId id="4321" r:id="rId21"/>
    <p:sldId id="4314" r:id="rId2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50CE00-EB3B-4895-D877-37EA054D7052}" name="KEILA MARIA ALVES" initials="KA" userId="S::keila.alves@economia.gov.br::12cc8a5d-c51f-489f-827c-98b4d109cdcd" providerId="AD"/>
  <p188:author id="{2081844A-46A7-C1D2-2DD5-28116ADBFC31}" name="Ricardo Freitas da Silva" initials="RS" userId="S::ricardo.freitas@economia.gov.br::cd436c1d-5ea9-4652-94b5-9d05496bc28b" providerId="AD"/>
  <p188:author id="{054DD754-5870-9B36-365C-BF52E7601D0D}" name="Juliana Mota Loureiro" initials="JL" userId="S::juliana.loureiro@economia.gov.br::27a583ea-f362-4b0f-bb42-f1cc6d8c40e2" providerId="AD"/>
  <p188:author id="{6372B1C8-A286-C07E-DF7D-A227A6D2547A}" name="PRISCILA DE FIGUEIREDO AQUINO CARDOSO" initials="PC" userId="S::priscila.aquino@economia.gov.br::9bd53739-3237-4cbe-ba40-cb1562ddc262" providerId="AD"/>
  <p188:author id="{B620A3D8-CE00-70A7-2842-DC5DD3029B77}" name="Eloisa Dias Martins de Souza" initials="ES" userId="S::eloisa.souza@economia.gov.br::ed54507f-5bf1-450a-993f-ee4e324007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8F4"/>
    <a:srgbClr val="15374D"/>
    <a:srgbClr val="89C064"/>
    <a:srgbClr val="3259A0"/>
    <a:srgbClr val="83BC5C"/>
    <a:srgbClr val="5F86CD"/>
    <a:srgbClr val="FFFFFF"/>
    <a:srgbClr val="18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3EA21-35E1-4B7A-BD69-F6A2CFA1943E}" v="119" dt="2023-09-18T16:42:15.254"/>
    <p1510:client id="{2EB7F54D-11CD-444C-B7DD-2D768BB3BFF2}" v="8" dt="2023-08-31T14:35:32.257"/>
    <p1510:client id="{576099B3-78D9-49AA-B222-36CA86E8D0B5}" v="106" dt="2023-09-15T18:53:07.289"/>
    <p1510:client id="{67E0595D-C57B-4989-B604-3DF6EB2BA6E7}" v="33" dt="2023-09-18T16:01:36.387"/>
    <p1510:client id="{6C9609D2-4381-4E19-922B-BC763993078D}" v="9" dt="2023-09-19T13:48:58.542"/>
    <p1510:client id="{75A0AFE3-1C10-4A4B-BFF0-FA4CDF779E90}" v="87" dt="2023-09-18T15:56:45.207"/>
    <p1510:client id="{83851EEB-D5B9-4F38-939B-9C9852D40C7A}" v="5" dt="2023-09-15T15:30:53.614"/>
    <p1510:client id="{8D9F42E8-54DB-43E6-9DD0-CB839EE2AB5A}" v="7" dt="2023-09-19T01:04:47.364"/>
    <p1510:client id="{D432422A-31FC-4995-BA96-02466D4C4A50}" v="2140" dt="2023-09-15T15:21:30.114"/>
    <p1510:client id="{D7E5CA88-6702-262D-A9C9-5B650766AF0D}" v="4" dt="2023-09-19T15:21:53.157"/>
    <p1510:client id="{FA3A827E-8F55-479E-8669-D282835B4892}" v="3" dt="2023-09-18T17:42:30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 de órgãos que devem encaminhar PDP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PDP 2020</c:v>
                </c:pt>
                <c:pt idx="1">
                  <c:v>PDP 2021</c:v>
                </c:pt>
                <c:pt idx="2">
                  <c:v>PDP 2022</c:v>
                </c:pt>
                <c:pt idx="3">
                  <c:v>PDP 2023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181</c:v>
                </c:pt>
                <c:pt idx="1">
                  <c:v>182</c:v>
                </c:pt>
                <c:pt idx="2">
                  <c:v>185</c:v>
                </c:pt>
                <c:pt idx="3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4-4646-AEF1-2FB65687A32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Total que enviou dentro do prazo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PDP 2020</c:v>
                </c:pt>
                <c:pt idx="1">
                  <c:v>PDP 2021</c:v>
                </c:pt>
                <c:pt idx="2">
                  <c:v>PDP 2022</c:v>
                </c:pt>
                <c:pt idx="3">
                  <c:v>PDP 2023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171</c:v>
                </c:pt>
                <c:pt idx="1">
                  <c:v>167</c:v>
                </c:pt>
                <c:pt idx="2">
                  <c:v>181</c:v>
                </c:pt>
                <c:pt idx="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4-4646-AEF1-2FB65687A32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Total que não enviou dentro do prazo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PDP 2020</c:v>
                </c:pt>
                <c:pt idx="1">
                  <c:v>PDP 2021</c:v>
                </c:pt>
                <c:pt idx="2">
                  <c:v>PDP 2022</c:v>
                </c:pt>
                <c:pt idx="3">
                  <c:v>PDP 2023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4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4-4646-AEF1-2FB65687A3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161048"/>
        <c:axId val="480163928"/>
      </c:barChart>
      <c:catAx>
        <c:axId val="4801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0163928"/>
        <c:crosses val="autoZero"/>
        <c:auto val="1"/>
        <c:lblAlgn val="ctr"/>
        <c:lblOffset val="100"/>
        <c:noMultiLvlLbl val="0"/>
      </c:catAx>
      <c:valAx>
        <c:axId val="48016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01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Necessidades COM ações de desenvolvimento executadas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Planilha1!$B$2:$B$4</c:f>
              <c:numCache>
                <c:formatCode>0.00%</c:formatCode>
                <c:ptCount val="3"/>
                <c:pt idx="0">
                  <c:v>0.1739</c:v>
                </c:pt>
                <c:pt idx="1">
                  <c:v>0.2319</c:v>
                </c:pt>
                <c:pt idx="2">
                  <c:v>0.35670000000000002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67-43C6-BAC9-1B8BA3095FC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972000"/>
        <c:axId val="472969840"/>
      </c:lineChart>
      <c:catAx>
        <c:axId val="4729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2969840"/>
        <c:crosses val="autoZero"/>
        <c:auto val="1"/>
        <c:lblAlgn val="ctr"/>
        <c:lblOffset val="100"/>
        <c:noMultiLvlLbl val="0"/>
      </c:catAx>
      <c:valAx>
        <c:axId val="47296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297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7B15D-EDF5-4981-828C-F5F98850533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CE0169-C083-48AF-A7B6-D9C278FFD95E}">
      <dgm:prSet phldrT="[Texto]" custT="1"/>
      <dgm:spPr/>
      <dgm:t>
        <a:bodyPr/>
        <a:lstStyle/>
        <a:p>
          <a:pPr algn="l"/>
          <a:r>
            <a:rPr lang="pt-BR" sz="1600" b="1" dirty="0">
              <a:latin typeface="+mn-lt"/>
            </a:rPr>
            <a:t>Seleção Pública</a:t>
          </a:r>
        </a:p>
        <a:p>
          <a:pPr algn="l"/>
          <a:r>
            <a:rPr lang="pt-BR" sz="1600" b="1" dirty="0">
              <a:latin typeface="+mn-lt"/>
            </a:rPr>
            <a:t>(editais, provas e formação inicial)</a:t>
          </a:r>
        </a:p>
        <a:p>
          <a:pPr algn="l"/>
          <a:r>
            <a:rPr lang="pt-BR" sz="1600" b="1" dirty="0">
              <a:solidFill>
                <a:srgbClr val="FF0000"/>
              </a:solidFill>
              <a:latin typeface="+mn-lt"/>
            </a:rPr>
            <a:t>Concurso Público Nacional Unificado</a:t>
          </a:r>
        </a:p>
      </dgm:t>
    </dgm:pt>
    <dgm:pt modelId="{E84C2933-383E-4C54-A53C-61607320208E}" type="parTrans" cxnId="{857D6A1B-CE08-40B4-8C9D-16FD1D82EF15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FEC39D36-90D2-4712-87B5-6664CA4EB575}" type="sibTrans" cxnId="{857D6A1B-CE08-40B4-8C9D-16FD1D82EF15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F904E39B-4ACA-4348-A540-86ED7B4A873C}">
      <dgm:prSet phldrT="[Texto]" custT="1"/>
      <dgm:spPr/>
      <dgm:t>
        <a:bodyPr/>
        <a:lstStyle/>
        <a:p>
          <a:r>
            <a:rPr lang="pt-BR" sz="1600" b="1" kern="1200" dirty="0">
              <a:latin typeface="+mn-lt"/>
            </a:rPr>
            <a:t>Alocação, Ambientação e Estágio Probatório</a:t>
          </a:r>
        </a:p>
        <a:p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Planejamento e Dimensionamento da Força de Trabalho (DFT)</a:t>
          </a:r>
        </a:p>
      </dgm:t>
    </dgm:pt>
    <dgm:pt modelId="{73963C76-EE5A-40EB-8397-7D15F162E628}" type="parTrans" cxnId="{D66CD23C-26EC-45F6-B721-079130EB880A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DA51423E-AF7E-49C3-A010-1E08D32EA5AF}" type="sibTrans" cxnId="{D66CD23C-26EC-45F6-B721-079130EB880A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4D922817-2B62-4B72-ABDB-90CA41D5C75C}">
      <dgm:prSet phldrT="[Texto]" custT="1"/>
      <dgm:spPr/>
      <dgm:t>
        <a:bodyPr/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Progressão, Capacitação e Remuneração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Programa de Gestão e Desempenho (PGD)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Desenvolvimento e Desempenho de Pessoas (PDP)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none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Novo Sistema de Carreiras</a:t>
          </a: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Nova Estrutura Remuneratória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Formação e Valorização de Lideranças Públicas</a:t>
          </a:r>
        </a:p>
      </dgm:t>
    </dgm:pt>
    <dgm:pt modelId="{33697926-9379-476A-A5A9-B1FDB215F4E0}" type="parTrans" cxnId="{66AA6588-C0F9-41EB-9E5B-14C8882F6E1C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F1727D73-C651-4139-946B-033B9801B763}" type="sibTrans" cxnId="{66AA6588-C0F9-41EB-9E5B-14C8882F6E1C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1291E06B-EAB5-4271-90DC-1D33B52B4560}">
      <dgm:prSet custT="1"/>
      <dgm:spPr/>
      <dgm:t>
        <a:bodyPr/>
        <a:lstStyle/>
        <a:p>
          <a:r>
            <a:rPr lang="pt-BR" sz="1600" b="1" dirty="0">
              <a:latin typeface="+mn-lt"/>
            </a:rPr>
            <a:t>Transversalidade, Mobilidade e desenvolvimento na Carreira</a:t>
          </a: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Combate às heterogeneidades e desigualdades estruturais</a:t>
          </a: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Combate aos privilégios remuneratórios</a:t>
          </a:r>
        </a:p>
      </dgm:t>
    </dgm:pt>
    <dgm:pt modelId="{B2B2416D-B888-49A0-A119-49B16B9ECBF7}" type="parTrans" cxnId="{F7763783-B664-46FC-BF83-3C043CCC3E0B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02BFA84C-D894-43C0-AD0D-BBFA121B7B04}" type="sibTrans" cxnId="{F7763783-B664-46FC-BF83-3C043CCC3E0B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81E0A376-E19C-413E-A717-5D4376C61DDD}">
      <dgm:prSet phldrT="[Texto]" custT="1"/>
      <dgm:spPr/>
      <dgm:t>
        <a:bodyPr/>
        <a:lstStyle/>
        <a:p>
          <a:r>
            <a:rPr lang="pt-BR" sz="1600" b="1" dirty="0">
              <a:latin typeface="+mn-lt"/>
            </a:rPr>
            <a:t>Aposentação</a:t>
          </a: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Melhoria do Atendimento das </a:t>
          </a:r>
          <a:r>
            <a:rPr lang="pt-BR" sz="1600" b="1" dirty="0" err="1">
              <a:solidFill>
                <a:srgbClr val="FF0000"/>
              </a:solidFill>
              <a:latin typeface="+mn-lt"/>
            </a:rPr>
            <a:t>CAPE’s</a:t>
          </a:r>
          <a:endParaRPr lang="pt-BR" sz="1600" b="1" dirty="0">
            <a:solidFill>
              <a:srgbClr val="FF0000"/>
            </a:solidFill>
            <a:latin typeface="+mn-lt"/>
          </a:endParaRP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Fábrica de Digitalização de Processos Funcionais</a:t>
          </a: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Nova Unidade Gestora do RPPS para os 3 poderes da União em âmbito federal</a:t>
          </a:r>
        </a:p>
        <a:p>
          <a:endParaRPr lang="pt-BR" sz="1600" b="1" dirty="0">
            <a:latin typeface="+mn-lt"/>
          </a:endParaRPr>
        </a:p>
      </dgm:t>
    </dgm:pt>
    <dgm:pt modelId="{CD10B4C0-1D7A-42F9-99DA-4E0D2A942E16}" type="parTrans" cxnId="{E250562E-5C9E-476A-BF9A-D61CA6F7F0F0}">
      <dgm:prSet/>
      <dgm:spPr/>
      <dgm:t>
        <a:bodyPr/>
        <a:lstStyle/>
        <a:p>
          <a:endParaRPr lang="pt-BR"/>
        </a:p>
      </dgm:t>
    </dgm:pt>
    <dgm:pt modelId="{279A28CB-2594-4C13-9FCD-FBE0DE09D72D}" type="sibTrans" cxnId="{E250562E-5C9E-476A-BF9A-D61CA6F7F0F0}">
      <dgm:prSet/>
      <dgm:spPr/>
      <dgm:t>
        <a:bodyPr/>
        <a:lstStyle/>
        <a:p>
          <a:endParaRPr lang="pt-BR"/>
        </a:p>
      </dgm:t>
    </dgm:pt>
    <dgm:pt modelId="{861F3CEE-FC86-4D97-957A-732A24C95008}" type="pres">
      <dgm:prSet presAssocID="{4287B15D-EDF5-4981-828C-F5F988505335}" presName="rootnode" presStyleCnt="0">
        <dgm:presLayoutVars>
          <dgm:chMax/>
          <dgm:chPref/>
          <dgm:dir/>
          <dgm:animLvl val="lvl"/>
        </dgm:presLayoutVars>
      </dgm:prSet>
      <dgm:spPr/>
    </dgm:pt>
    <dgm:pt modelId="{8AA37D5C-EBCC-4D59-B537-1339C7968CFB}" type="pres">
      <dgm:prSet presAssocID="{97CE0169-C083-48AF-A7B6-D9C278FFD95E}" presName="composite" presStyleCnt="0"/>
      <dgm:spPr/>
    </dgm:pt>
    <dgm:pt modelId="{6C75630E-A047-4973-A181-3EC0D563D4AB}" type="pres">
      <dgm:prSet presAssocID="{97CE0169-C083-48AF-A7B6-D9C278FFD95E}" presName="LShape" presStyleLbl="alignNode1" presStyleIdx="0" presStyleCnt="9"/>
      <dgm:spPr/>
    </dgm:pt>
    <dgm:pt modelId="{9788C316-1C1B-4C3E-B3DF-A92565D89005}" type="pres">
      <dgm:prSet presAssocID="{97CE0169-C083-48AF-A7B6-D9C278FFD95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0520FFF-AFD0-418B-BAE8-30B4218F188C}" type="pres">
      <dgm:prSet presAssocID="{97CE0169-C083-48AF-A7B6-D9C278FFD95E}" presName="Triangle" presStyleLbl="alignNode1" presStyleIdx="1" presStyleCnt="9"/>
      <dgm:spPr/>
    </dgm:pt>
    <dgm:pt modelId="{F8D17261-165A-42E1-821F-66CA6693D914}" type="pres">
      <dgm:prSet presAssocID="{FEC39D36-90D2-4712-87B5-6664CA4EB575}" presName="sibTrans" presStyleCnt="0"/>
      <dgm:spPr/>
    </dgm:pt>
    <dgm:pt modelId="{6B53FE2E-70CF-4546-B385-79FBFF91A565}" type="pres">
      <dgm:prSet presAssocID="{FEC39D36-90D2-4712-87B5-6664CA4EB575}" presName="space" presStyleCnt="0"/>
      <dgm:spPr/>
    </dgm:pt>
    <dgm:pt modelId="{A2CC04D6-2382-4453-B099-C70C55A23AE9}" type="pres">
      <dgm:prSet presAssocID="{F904E39B-4ACA-4348-A540-86ED7B4A873C}" presName="composite" presStyleCnt="0"/>
      <dgm:spPr/>
    </dgm:pt>
    <dgm:pt modelId="{3FAD35E0-712C-4AC9-A196-48AC0A92AE7C}" type="pres">
      <dgm:prSet presAssocID="{F904E39B-4ACA-4348-A540-86ED7B4A873C}" presName="LShape" presStyleLbl="alignNode1" presStyleIdx="2" presStyleCnt="9"/>
      <dgm:spPr/>
    </dgm:pt>
    <dgm:pt modelId="{6C5FE0FA-F6BB-4D98-9AB9-53ECF7A881CE}" type="pres">
      <dgm:prSet presAssocID="{F904E39B-4ACA-4348-A540-86ED7B4A873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48C877B-E157-44FF-8D06-24BC477AEE01}" type="pres">
      <dgm:prSet presAssocID="{F904E39B-4ACA-4348-A540-86ED7B4A873C}" presName="Triangle" presStyleLbl="alignNode1" presStyleIdx="3" presStyleCnt="9"/>
      <dgm:spPr/>
    </dgm:pt>
    <dgm:pt modelId="{62E9C6B0-FB9D-4F7C-B8CD-63989E92466E}" type="pres">
      <dgm:prSet presAssocID="{DA51423E-AF7E-49C3-A010-1E08D32EA5AF}" presName="sibTrans" presStyleCnt="0"/>
      <dgm:spPr/>
    </dgm:pt>
    <dgm:pt modelId="{EA570E4A-59BC-44A7-B93F-1D4D66A44B39}" type="pres">
      <dgm:prSet presAssocID="{DA51423E-AF7E-49C3-A010-1E08D32EA5AF}" presName="space" presStyleCnt="0"/>
      <dgm:spPr/>
    </dgm:pt>
    <dgm:pt modelId="{E5E0EBF5-0E40-498A-868A-07FC12A11111}" type="pres">
      <dgm:prSet presAssocID="{4D922817-2B62-4B72-ABDB-90CA41D5C75C}" presName="composite" presStyleCnt="0"/>
      <dgm:spPr/>
    </dgm:pt>
    <dgm:pt modelId="{EEF557A0-F9FB-426D-B6EF-1AE9486EF4A9}" type="pres">
      <dgm:prSet presAssocID="{4D922817-2B62-4B72-ABDB-90CA41D5C75C}" presName="LShape" presStyleLbl="alignNode1" presStyleIdx="4" presStyleCnt="9"/>
      <dgm:spPr/>
    </dgm:pt>
    <dgm:pt modelId="{AF720897-1E73-4616-A507-D11E6D634E33}" type="pres">
      <dgm:prSet presAssocID="{4D922817-2B62-4B72-ABDB-90CA41D5C75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108B471-F1D5-4349-84E4-951E0319299C}" type="pres">
      <dgm:prSet presAssocID="{4D922817-2B62-4B72-ABDB-90CA41D5C75C}" presName="Triangle" presStyleLbl="alignNode1" presStyleIdx="5" presStyleCnt="9"/>
      <dgm:spPr/>
    </dgm:pt>
    <dgm:pt modelId="{DA3F8AD6-898F-44BF-B890-90FCF6FE048C}" type="pres">
      <dgm:prSet presAssocID="{F1727D73-C651-4139-946B-033B9801B763}" presName="sibTrans" presStyleCnt="0"/>
      <dgm:spPr/>
    </dgm:pt>
    <dgm:pt modelId="{A97737E2-B472-4368-9A97-3E79ABB99A6B}" type="pres">
      <dgm:prSet presAssocID="{F1727D73-C651-4139-946B-033B9801B763}" presName="space" presStyleCnt="0"/>
      <dgm:spPr/>
    </dgm:pt>
    <dgm:pt modelId="{767F4EFC-3972-4C5D-AD33-BD18A8A64590}" type="pres">
      <dgm:prSet presAssocID="{1291E06B-EAB5-4271-90DC-1D33B52B4560}" presName="composite" presStyleCnt="0"/>
      <dgm:spPr/>
    </dgm:pt>
    <dgm:pt modelId="{DE889E9D-E272-4B86-A3F9-763FCFA615F2}" type="pres">
      <dgm:prSet presAssocID="{1291E06B-EAB5-4271-90DC-1D33B52B4560}" presName="LShape" presStyleLbl="alignNode1" presStyleIdx="6" presStyleCnt="9"/>
      <dgm:spPr/>
    </dgm:pt>
    <dgm:pt modelId="{F498A9BF-0F00-416C-AEE6-A3F3C6E75C62}" type="pres">
      <dgm:prSet presAssocID="{1291E06B-EAB5-4271-90DC-1D33B52B456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4C8D7F0-6127-4D45-A1A9-AAF5B550B4CA}" type="pres">
      <dgm:prSet presAssocID="{1291E06B-EAB5-4271-90DC-1D33B52B4560}" presName="Triangle" presStyleLbl="alignNode1" presStyleIdx="7" presStyleCnt="9"/>
      <dgm:spPr/>
    </dgm:pt>
    <dgm:pt modelId="{92F1CFEF-1552-4718-80C6-B18746307A59}" type="pres">
      <dgm:prSet presAssocID="{02BFA84C-D894-43C0-AD0D-BBFA121B7B04}" presName="sibTrans" presStyleCnt="0"/>
      <dgm:spPr/>
    </dgm:pt>
    <dgm:pt modelId="{8F30177E-4AAA-4AA6-8C7C-E645EF720433}" type="pres">
      <dgm:prSet presAssocID="{02BFA84C-D894-43C0-AD0D-BBFA121B7B04}" presName="space" presStyleCnt="0"/>
      <dgm:spPr/>
    </dgm:pt>
    <dgm:pt modelId="{82C63325-42F1-4F04-9BA7-115029281C33}" type="pres">
      <dgm:prSet presAssocID="{81E0A376-E19C-413E-A717-5D4376C61DDD}" presName="composite" presStyleCnt="0"/>
      <dgm:spPr/>
    </dgm:pt>
    <dgm:pt modelId="{9BEB6120-345A-46EC-A358-C934706BD78C}" type="pres">
      <dgm:prSet presAssocID="{81E0A376-E19C-413E-A717-5D4376C61DDD}" presName="LShape" presStyleLbl="alignNode1" presStyleIdx="8" presStyleCnt="9"/>
      <dgm:spPr/>
    </dgm:pt>
    <dgm:pt modelId="{050FC107-5A1F-4B95-BBA3-1B3752550E3A}" type="pres">
      <dgm:prSet presAssocID="{81E0A376-E19C-413E-A717-5D4376C61DD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67DD515-F0C6-4509-B594-9C487C0EFA3B}" type="presOf" srcId="{F904E39B-4ACA-4348-A540-86ED7B4A873C}" destId="{6C5FE0FA-F6BB-4D98-9AB9-53ECF7A881CE}" srcOrd="0" destOrd="0" presId="urn:microsoft.com/office/officeart/2009/3/layout/StepUpProcess"/>
    <dgm:cxn modelId="{857D6A1B-CE08-40B4-8C9D-16FD1D82EF15}" srcId="{4287B15D-EDF5-4981-828C-F5F988505335}" destId="{97CE0169-C083-48AF-A7B6-D9C278FFD95E}" srcOrd="0" destOrd="0" parTransId="{E84C2933-383E-4C54-A53C-61607320208E}" sibTransId="{FEC39D36-90D2-4712-87B5-6664CA4EB575}"/>
    <dgm:cxn modelId="{A5B5B827-EF01-40E3-A952-076DDD117BC1}" type="presOf" srcId="{4287B15D-EDF5-4981-828C-F5F988505335}" destId="{861F3CEE-FC86-4D97-957A-732A24C95008}" srcOrd="0" destOrd="0" presId="urn:microsoft.com/office/officeart/2009/3/layout/StepUpProcess"/>
    <dgm:cxn modelId="{B225A82A-381E-4F38-BD40-E91DC70A387A}" type="presOf" srcId="{81E0A376-E19C-413E-A717-5D4376C61DDD}" destId="{050FC107-5A1F-4B95-BBA3-1B3752550E3A}" srcOrd="0" destOrd="0" presId="urn:microsoft.com/office/officeart/2009/3/layout/StepUpProcess"/>
    <dgm:cxn modelId="{E250562E-5C9E-476A-BF9A-D61CA6F7F0F0}" srcId="{4287B15D-EDF5-4981-828C-F5F988505335}" destId="{81E0A376-E19C-413E-A717-5D4376C61DDD}" srcOrd="4" destOrd="0" parTransId="{CD10B4C0-1D7A-42F9-99DA-4E0D2A942E16}" sibTransId="{279A28CB-2594-4C13-9FCD-FBE0DE09D72D}"/>
    <dgm:cxn modelId="{F738B435-758D-44F8-9C44-339DF6D9C07F}" type="presOf" srcId="{97CE0169-C083-48AF-A7B6-D9C278FFD95E}" destId="{9788C316-1C1B-4C3E-B3DF-A92565D89005}" srcOrd="0" destOrd="0" presId="urn:microsoft.com/office/officeart/2009/3/layout/StepUpProcess"/>
    <dgm:cxn modelId="{D66CD23C-26EC-45F6-B721-079130EB880A}" srcId="{4287B15D-EDF5-4981-828C-F5F988505335}" destId="{F904E39B-4ACA-4348-A540-86ED7B4A873C}" srcOrd="1" destOrd="0" parTransId="{73963C76-EE5A-40EB-8397-7D15F162E628}" sibTransId="{DA51423E-AF7E-49C3-A010-1E08D32EA5AF}"/>
    <dgm:cxn modelId="{BC815C67-C43E-4BBC-8E3C-4E8614877E27}" type="presOf" srcId="{1291E06B-EAB5-4271-90DC-1D33B52B4560}" destId="{F498A9BF-0F00-416C-AEE6-A3F3C6E75C62}" srcOrd="0" destOrd="0" presId="urn:microsoft.com/office/officeart/2009/3/layout/StepUpProcess"/>
    <dgm:cxn modelId="{36B2F97F-EC21-4E7A-8A6E-509BABAB314A}" type="presOf" srcId="{4D922817-2B62-4B72-ABDB-90CA41D5C75C}" destId="{AF720897-1E73-4616-A507-D11E6D634E33}" srcOrd="0" destOrd="0" presId="urn:microsoft.com/office/officeart/2009/3/layout/StepUpProcess"/>
    <dgm:cxn modelId="{F7763783-B664-46FC-BF83-3C043CCC3E0B}" srcId="{4287B15D-EDF5-4981-828C-F5F988505335}" destId="{1291E06B-EAB5-4271-90DC-1D33B52B4560}" srcOrd="3" destOrd="0" parTransId="{B2B2416D-B888-49A0-A119-49B16B9ECBF7}" sibTransId="{02BFA84C-D894-43C0-AD0D-BBFA121B7B04}"/>
    <dgm:cxn modelId="{66AA6588-C0F9-41EB-9E5B-14C8882F6E1C}" srcId="{4287B15D-EDF5-4981-828C-F5F988505335}" destId="{4D922817-2B62-4B72-ABDB-90CA41D5C75C}" srcOrd="2" destOrd="0" parTransId="{33697926-9379-476A-A5A9-B1FDB215F4E0}" sibTransId="{F1727D73-C651-4139-946B-033B9801B763}"/>
    <dgm:cxn modelId="{755E62F2-24EF-4A71-A0A8-7D6102AB84FD}" type="presParOf" srcId="{861F3CEE-FC86-4D97-957A-732A24C95008}" destId="{8AA37D5C-EBCC-4D59-B537-1339C7968CFB}" srcOrd="0" destOrd="0" presId="urn:microsoft.com/office/officeart/2009/3/layout/StepUpProcess"/>
    <dgm:cxn modelId="{AB740DF7-8167-4B13-9033-313A1CF3C522}" type="presParOf" srcId="{8AA37D5C-EBCC-4D59-B537-1339C7968CFB}" destId="{6C75630E-A047-4973-A181-3EC0D563D4AB}" srcOrd="0" destOrd="0" presId="urn:microsoft.com/office/officeart/2009/3/layout/StepUpProcess"/>
    <dgm:cxn modelId="{C3876D0B-D28A-426D-A261-F8622CF76D18}" type="presParOf" srcId="{8AA37D5C-EBCC-4D59-B537-1339C7968CFB}" destId="{9788C316-1C1B-4C3E-B3DF-A92565D89005}" srcOrd="1" destOrd="0" presId="urn:microsoft.com/office/officeart/2009/3/layout/StepUpProcess"/>
    <dgm:cxn modelId="{E3EB71A2-6D45-4C58-B332-10B7DFF2D73B}" type="presParOf" srcId="{8AA37D5C-EBCC-4D59-B537-1339C7968CFB}" destId="{20520FFF-AFD0-418B-BAE8-30B4218F188C}" srcOrd="2" destOrd="0" presId="urn:microsoft.com/office/officeart/2009/3/layout/StepUpProcess"/>
    <dgm:cxn modelId="{FDA3408E-3B07-44BF-BB91-CE90D93E8626}" type="presParOf" srcId="{861F3CEE-FC86-4D97-957A-732A24C95008}" destId="{F8D17261-165A-42E1-821F-66CA6693D914}" srcOrd="1" destOrd="0" presId="urn:microsoft.com/office/officeart/2009/3/layout/StepUpProcess"/>
    <dgm:cxn modelId="{9D59734F-B8A7-499D-A149-70A8CD432E59}" type="presParOf" srcId="{F8D17261-165A-42E1-821F-66CA6693D914}" destId="{6B53FE2E-70CF-4546-B385-79FBFF91A565}" srcOrd="0" destOrd="0" presId="urn:microsoft.com/office/officeart/2009/3/layout/StepUpProcess"/>
    <dgm:cxn modelId="{847B81BF-A75B-40D2-BE7C-19B4A38361B9}" type="presParOf" srcId="{861F3CEE-FC86-4D97-957A-732A24C95008}" destId="{A2CC04D6-2382-4453-B099-C70C55A23AE9}" srcOrd="2" destOrd="0" presId="urn:microsoft.com/office/officeart/2009/3/layout/StepUpProcess"/>
    <dgm:cxn modelId="{19C8A045-608C-4FEE-BF90-1B9A8E19FEA7}" type="presParOf" srcId="{A2CC04D6-2382-4453-B099-C70C55A23AE9}" destId="{3FAD35E0-712C-4AC9-A196-48AC0A92AE7C}" srcOrd="0" destOrd="0" presId="urn:microsoft.com/office/officeart/2009/3/layout/StepUpProcess"/>
    <dgm:cxn modelId="{2BFA1FF3-1DFE-45C1-961E-899DEF0CE7D4}" type="presParOf" srcId="{A2CC04D6-2382-4453-B099-C70C55A23AE9}" destId="{6C5FE0FA-F6BB-4D98-9AB9-53ECF7A881CE}" srcOrd="1" destOrd="0" presId="urn:microsoft.com/office/officeart/2009/3/layout/StepUpProcess"/>
    <dgm:cxn modelId="{8D64CC54-C1F5-4341-AA56-4EFEC5707C7D}" type="presParOf" srcId="{A2CC04D6-2382-4453-B099-C70C55A23AE9}" destId="{848C877B-E157-44FF-8D06-24BC477AEE01}" srcOrd="2" destOrd="0" presId="urn:microsoft.com/office/officeart/2009/3/layout/StepUpProcess"/>
    <dgm:cxn modelId="{E04FB76A-D625-432E-8FBC-213ECEF212DE}" type="presParOf" srcId="{861F3CEE-FC86-4D97-957A-732A24C95008}" destId="{62E9C6B0-FB9D-4F7C-B8CD-63989E92466E}" srcOrd="3" destOrd="0" presId="urn:microsoft.com/office/officeart/2009/3/layout/StepUpProcess"/>
    <dgm:cxn modelId="{E2C81E74-E771-484C-B1D0-D7B77728FE45}" type="presParOf" srcId="{62E9C6B0-FB9D-4F7C-B8CD-63989E92466E}" destId="{EA570E4A-59BC-44A7-B93F-1D4D66A44B39}" srcOrd="0" destOrd="0" presId="urn:microsoft.com/office/officeart/2009/3/layout/StepUpProcess"/>
    <dgm:cxn modelId="{BC98DE31-984B-4FD3-845B-28C0B2E78CC8}" type="presParOf" srcId="{861F3CEE-FC86-4D97-957A-732A24C95008}" destId="{E5E0EBF5-0E40-498A-868A-07FC12A11111}" srcOrd="4" destOrd="0" presId="urn:microsoft.com/office/officeart/2009/3/layout/StepUpProcess"/>
    <dgm:cxn modelId="{F1E6C56E-91AB-45EB-960E-ACB40A5F6400}" type="presParOf" srcId="{E5E0EBF5-0E40-498A-868A-07FC12A11111}" destId="{EEF557A0-F9FB-426D-B6EF-1AE9486EF4A9}" srcOrd="0" destOrd="0" presId="urn:microsoft.com/office/officeart/2009/3/layout/StepUpProcess"/>
    <dgm:cxn modelId="{4BEBA93D-C554-44AB-A09B-B3FC3B355B76}" type="presParOf" srcId="{E5E0EBF5-0E40-498A-868A-07FC12A11111}" destId="{AF720897-1E73-4616-A507-D11E6D634E33}" srcOrd="1" destOrd="0" presId="urn:microsoft.com/office/officeart/2009/3/layout/StepUpProcess"/>
    <dgm:cxn modelId="{9C1600B7-C5DA-49EB-ABA0-595FA661C7E0}" type="presParOf" srcId="{E5E0EBF5-0E40-498A-868A-07FC12A11111}" destId="{F108B471-F1D5-4349-84E4-951E0319299C}" srcOrd="2" destOrd="0" presId="urn:microsoft.com/office/officeart/2009/3/layout/StepUpProcess"/>
    <dgm:cxn modelId="{1E7CAA0C-28F4-4489-84F6-DEF2FCC897FD}" type="presParOf" srcId="{861F3CEE-FC86-4D97-957A-732A24C95008}" destId="{DA3F8AD6-898F-44BF-B890-90FCF6FE048C}" srcOrd="5" destOrd="0" presId="urn:microsoft.com/office/officeart/2009/3/layout/StepUpProcess"/>
    <dgm:cxn modelId="{F401F9FB-903C-4D2D-8265-B88C6FDBBC37}" type="presParOf" srcId="{DA3F8AD6-898F-44BF-B890-90FCF6FE048C}" destId="{A97737E2-B472-4368-9A97-3E79ABB99A6B}" srcOrd="0" destOrd="0" presId="urn:microsoft.com/office/officeart/2009/3/layout/StepUpProcess"/>
    <dgm:cxn modelId="{ADB031E1-08BA-426B-A71C-1FCD98E72C39}" type="presParOf" srcId="{861F3CEE-FC86-4D97-957A-732A24C95008}" destId="{767F4EFC-3972-4C5D-AD33-BD18A8A64590}" srcOrd="6" destOrd="0" presId="urn:microsoft.com/office/officeart/2009/3/layout/StepUpProcess"/>
    <dgm:cxn modelId="{0AEF0D5E-FBE9-4DC0-8A05-80BDD350664E}" type="presParOf" srcId="{767F4EFC-3972-4C5D-AD33-BD18A8A64590}" destId="{DE889E9D-E272-4B86-A3F9-763FCFA615F2}" srcOrd="0" destOrd="0" presId="urn:microsoft.com/office/officeart/2009/3/layout/StepUpProcess"/>
    <dgm:cxn modelId="{F4BD2284-EA38-4387-B7E5-F6DFA884B50D}" type="presParOf" srcId="{767F4EFC-3972-4C5D-AD33-BD18A8A64590}" destId="{F498A9BF-0F00-416C-AEE6-A3F3C6E75C62}" srcOrd="1" destOrd="0" presId="urn:microsoft.com/office/officeart/2009/3/layout/StepUpProcess"/>
    <dgm:cxn modelId="{F0771963-CC62-4882-9BF9-6B3FB3BEF65E}" type="presParOf" srcId="{767F4EFC-3972-4C5D-AD33-BD18A8A64590}" destId="{14C8D7F0-6127-4D45-A1A9-AAF5B550B4CA}" srcOrd="2" destOrd="0" presId="urn:microsoft.com/office/officeart/2009/3/layout/StepUpProcess"/>
    <dgm:cxn modelId="{FC4A29B7-35F2-493D-BD81-D68CA3E1AF0B}" type="presParOf" srcId="{861F3CEE-FC86-4D97-957A-732A24C95008}" destId="{92F1CFEF-1552-4718-80C6-B18746307A59}" srcOrd="7" destOrd="0" presId="urn:microsoft.com/office/officeart/2009/3/layout/StepUpProcess"/>
    <dgm:cxn modelId="{051A0228-D5D0-4F47-8FF5-8840E169ED44}" type="presParOf" srcId="{92F1CFEF-1552-4718-80C6-B18746307A59}" destId="{8F30177E-4AAA-4AA6-8C7C-E645EF720433}" srcOrd="0" destOrd="0" presId="urn:microsoft.com/office/officeart/2009/3/layout/StepUpProcess"/>
    <dgm:cxn modelId="{B6D1B896-820C-414D-83B7-6A7813B1E356}" type="presParOf" srcId="{861F3CEE-FC86-4D97-957A-732A24C95008}" destId="{82C63325-42F1-4F04-9BA7-115029281C33}" srcOrd="8" destOrd="0" presId="urn:microsoft.com/office/officeart/2009/3/layout/StepUpProcess"/>
    <dgm:cxn modelId="{73FCCAF2-DF9F-487E-8DEC-F7AEFD73F311}" type="presParOf" srcId="{82C63325-42F1-4F04-9BA7-115029281C33}" destId="{9BEB6120-345A-46EC-A358-C934706BD78C}" srcOrd="0" destOrd="0" presId="urn:microsoft.com/office/officeart/2009/3/layout/StepUpProcess"/>
    <dgm:cxn modelId="{9E3ED094-CEF8-4C44-A4B7-2E0A645514B0}" type="presParOf" srcId="{82C63325-42F1-4F04-9BA7-115029281C33}" destId="{050FC107-5A1F-4B95-BBA3-1B3752550E3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EFF2F-39EF-481A-8154-1C11B60933DE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1B49CF8-1981-4D29-A876-583C63484683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Órgãos e Entidades</a:t>
          </a:r>
        </a:p>
      </dgm:t>
    </dgm:pt>
    <dgm:pt modelId="{9D9E2071-9C58-4C4F-B188-D6886FBD10EB}" type="parTrans" cxnId="{B43B8432-56FB-41B8-A808-F0B26C79A5C3}">
      <dgm:prSet/>
      <dgm:spPr/>
      <dgm:t>
        <a:bodyPr/>
        <a:lstStyle/>
        <a:p>
          <a:endParaRPr lang="pt-BR"/>
        </a:p>
      </dgm:t>
    </dgm:pt>
    <dgm:pt modelId="{634C9FEF-426B-47E1-8AED-606CBF02D6F2}" type="sibTrans" cxnId="{B43B8432-56FB-41B8-A808-F0B26C79A5C3}">
      <dgm:prSet/>
      <dgm:spPr/>
      <dgm:t>
        <a:bodyPr/>
        <a:lstStyle/>
        <a:p>
          <a:endParaRPr lang="pt-BR"/>
        </a:p>
      </dgm:t>
    </dgm:pt>
    <dgm:pt modelId="{652073B5-1C72-4B1F-A417-995DAE96898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Planejamento</a:t>
          </a:r>
        </a:p>
        <a:p>
          <a:r>
            <a:rPr lang="pt-BR" dirty="0">
              <a:solidFill>
                <a:schemeClr val="tx1"/>
              </a:solidFill>
            </a:rPr>
            <a:t>Estratégia</a:t>
          </a:r>
        </a:p>
        <a:p>
          <a:r>
            <a:rPr lang="pt-BR" dirty="0">
              <a:solidFill>
                <a:schemeClr val="tx1"/>
              </a:solidFill>
            </a:rPr>
            <a:t>Autonomia</a:t>
          </a:r>
        </a:p>
        <a:p>
          <a:r>
            <a:rPr lang="pt-BR" dirty="0">
              <a:solidFill>
                <a:schemeClr val="tx1"/>
              </a:solidFill>
            </a:rPr>
            <a:t>Controle</a:t>
          </a:r>
        </a:p>
        <a:p>
          <a:r>
            <a:rPr lang="pt-BR" dirty="0">
              <a:solidFill>
                <a:schemeClr val="tx1"/>
              </a:solidFill>
            </a:rPr>
            <a:t>Clareza normativa</a:t>
          </a:r>
        </a:p>
        <a:p>
          <a:r>
            <a:rPr lang="pt-BR" dirty="0">
              <a:solidFill>
                <a:schemeClr val="tx1"/>
              </a:solidFill>
            </a:rPr>
            <a:t>Estreitamento de relação com o Órgão Central</a:t>
          </a:r>
        </a:p>
        <a:p>
          <a:r>
            <a:rPr lang="pt-BR" dirty="0">
              <a:solidFill>
                <a:schemeClr val="tx1"/>
              </a:solidFill>
            </a:rPr>
            <a:t>Otimização de recursos</a:t>
          </a:r>
        </a:p>
      </dgm:t>
    </dgm:pt>
    <dgm:pt modelId="{9351B793-D3E8-4894-8926-C076C012528D}" type="parTrans" cxnId="{DEEAE87C-6B38-4D5C-8574-1D9E9D923FFF}">
      <dgm:prSet/>
      <dgm:spPr/>
      <dgm:t>
        <a:bodyPr/>
        <a:lstStyle/>
        <a:p>
          <a:endParaRPr lang="pt-BR"/>
        </a:p>
      </dgm:t>
    </dgm:pt>
    <dgm:pt modelId="{973A0D71-6A35-4C2D-BE1C-8FD9F3C5BFE3}" type="sibTrans" cxnId="{DEEAE87C-6B38-4D5C-8574-1D9E9D923FFF}">
      <dgm:prSet/>
      <dgm:spPr/>
      <dgm:t>
        <a:bodyPr/>
        <a:lstStyle/>
        <a:p>
          <a:endParaRPr lang="pt-BR"/>
        </a:p>
      </dgm:t>
    </dgm:pt>
    <dgm:pt modelId="{80F9465A-DEF6-4368-B343-5E00E79E349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Órgão  Central</a:t>
          </a:r>
        </a:p>
      </dgm:t>
    </dgm:pt>
    <dgm:pt modelId="{9AAFAE4B-EFEB-4839-A630-677DD958102C}" type="parTrans" cxnId="{960CD733-87E2-406A-A1B2-C8D8763692C9}">
      <dgm:prSet/>
      <dgm:spPr/>
      <dgm:t>
        <a:bodyPr/>
        <a:lstStyle/>
        <a:p>
          <a:endParaRPr lang="pt-BR"/>
        </a:p>
      </dgm:t>
    </dgm:pt>
    <dgm:pt modelId="{0D27A562-6259-4841-BFBF-9B83BED88667}" type="sibTrans" cxnId="{960CD733-87E2-406A-A1B2-C8D8763692C9}">
      <dgm:prSet/>
      <dgm:spPr/>
      <dgm:t>
        <a:bodyPr/>
        <a:lstStyle/>
        <a:p>
          <a:endParaRPr lang="pt-BR"/>
        </a:p>
      </dgm:t>
    </dgm:pt>
    <dgm:pt modelId="{121C0E82-2F87-4060-A937-801441249A5C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Padronização</a:t>
          </a:r>
        </a:p>
        <a:p>
          <a:r>
            <a:rPr lang="pt-BR" dirty="0">
              <a:solidFill>
                <a:schemeClr val="tx1"/>
              </a:solidFill>
            </a:rPr>
            <a:t>Centralização da informação para aprimorar as evidências</a:t>
          </a:r>
        </a:p>
        <a:p>
          <a:r>
            <a:rPr lang="pt-BR" dirty="0">
              <a:solidFill>
                <a:schemeClr val="tx1"/>
              </a:solidFill>
            </a:rPr>
            <a:t>Papel de parceiro estratégico</a:t>
          </a:r>
        </a:p>
      </dgm:t>
    </dgm:pt>
    <dgm:pt modelId="{098ECFB0-3D83-43B7-A570-E309301BBE46}" type="parTrans" cxnId="{98D036A1-E139-443E-A12B-5F98E8EE37D0}">
      <dgm:prSet/>
      <dgm:spPr/>
      <dgm:t>
        <a:bodyPr/>
        <a:lstStyle/>
        <a:p>
          <a:endParaRPr lang="pt-BR"/>
        </a:p>
      </dgm:t>
    </dgm:pt>
    <dgm:pt modelId="{EAA886CB-9D98-4107-BF67-BA1A945DBECB}" type="sibTrans" cxnId="{98D036A1-E139-443E-A12B-5F98E8EE37D0}">
      <dgm:prSet/>
      <dgm:spPr/>
      <dgm:t>
        <a:bodyPr/>
        <a:lstStyle/>
        <a:p>
          <a:endParaRPr lang="pt-BR"/>
        </a:p>
      </dgm:t>
    </dgm:pt>
    <dgm:pt modelId="{3B8AF9CD-A995-4D48-9C7B-1D14821CB73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Enap e escolas de Gov.</a:t>
          </a:r>
        </a:p>
      </dgm:t>
    </dgm:pt>
    <dgm:pt modelId="{3E323F6A-2CE8-4F95-A1C3-944D71D04224}" type="parTrans" cxnId="{B3601CC7-2451-467D-ADC3-A5974346737C}">
      <dgm:prSet/>
      <dgm:spPr/>
      <dgm:t>
        <a:bodyPr/>
        <a:lstStyle/>
        <a:p>
          <a:endParaRPr lang="pt-BR"/>
        </a:p>
      </dgm:t>
    </dgm:pt>
    <dgm:pt modelId="{C8D3BD98-E3E7-4EB0-BA80-5B5962D9CBAA}" type="sibTrans" cxnId="{B3601CC7-2451-467D-ADC3-A5974346737C}">
      <dgm:prSet/>
      <dgm:spPr/>
      <dgm:t>
        <a:bodyPr/>
        <a:lstStyle/>
        <a:p>
          <a:endParaRPr lang="pt-BR"/>
        </a:p>
      </dgm:t>
    </dgm:pt>
    <dgm:pt modelId="{D9FB8F2E-2AE2-4F29-99B8-53B3806CD5A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Portfólio mais aderente às necessidades</a:t>
          </a:r>
        </a:p>
        <a:p>
          <a:r>
            <a:rPr lang="pt-BR" dirty="0">
              <a:solidFill>
                <a:schemeClr val="tx1"/>
              </a:solidFill>
            </a:rPr>
            <a:t>Foco nas ações transversais</a:t>
          </a:r>
        </a:p>
        <a:p>
          <a:r>
            <a:rPr lang="pt-BR" dirty="0">
              <a:solidFill>
                <a:schemeClr val="tx1"/>
              </a:solidFill>
            </a:rPr>
            <a:t>Parceria com Órgão Central </a:t>
          </a:r>
        </a:p>
        <a:p>
          <a:r>
            <a:rPr lang="pt-BR" dirty="0">
              <a:solidFill>
                <a:schemeClr val="tx1"/>
              </a:solidFill>
            </a:rPr>
            <a:t>Otimização de recursos</a:t>
          </a:r>
        </a:p>
      </dgm:t>
    </dgm:pt>
    <dgm:pt modelId="{199400C7-09C0-470E-8CED-710126CF3417}" type="parTrans" cxnId="{8ED06968-C492-4B73-9D5C-A688E964F9CC}">
      <dgm:prSet/>
      <dgm:spPr/>
      <dgm:t>
        <a:bodyPr/>
        <a:lstStyle/>
        <a:p>
          <a:endParaRPr lang="pt-BR"/>
        </a:p>
      </dgm:t>
    </dgm:pt>
    <dgm:pt modelId="{A3D2C447-C32B-43A5-BDF0-BA42A3529255}" type="sibTrans" cxnId="{8ED06968-C492-4B73-9D5C-A688E964F9CC}">
      <dgm:prSet/>
      <dgm:spPr/>
      <dgm:t>
        <a:bodyPr/>
        <a:lstStyle/>
        <a:p>
          <a:endParaRPr lang="pt-BR"/>
        </a:p>
      </dgm:t>
    </dgm:pt>
    <dgm:pt modelId="{24BAEF28-6C2A-4E69-AC08-47FDB5B998B2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Escuta em relação as suas necessidades</a:t>
          </a:r>
        </a:p>
        <a:p>
          <a:r>
            <a:rPr lang="pt-BR" dirty="0">
              <a:solidFill>
                <a:schemeClr val="tx1"/>
              </a:solidFill>
            </a:rPr>
            <a:t>Critérios e objetivos previamente definidos</a:t>
          </a:r>
        </a:p>
      </dgm:t>
    </dgm:pt>
    <dgm:pt modelId="{D317DAE8-5133-49D7-BFC3-16329AF72DCF}" type="parTrans" cxnId="{829E33C6-04FC-4E3E-8ADC-26065AECB99A}">
      <dgm:prSet/>
      <dgm:spPr/>
      <dgm:t>
        <a:bodyPr/>
        <a:lstStyle/>
        <a:p>
          <a:endParaRPr lang="pt-BR"/>
        </a:p>
      </dgm:t>
    </dgm:pt>
    <dgm:pt modelId="{0433D311-627E-4914-B80D-DAAF08810F88}" type="sibTrans" cxnId="{829E33C6-04FC-4E3E-8ADC-26065AECB99A}">
      <dgm:prSet/>
      <dgm:spPr/>
      <dgm:t>
        <a:bodyPr/>
        <a:lstStyle/>
        <a:p>
          <a:endParaRPr lang="pt-BR"/>
        </a:p>
      </dgm:t>
    </dgm:pt>
    <dgm:pt modelId="{429C186F-2765-4FBB-B47E-9B500C17E02C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Servidores</a:t>
          </a:r>
        </a:p>
      </dgm:t>
    </dgm:pt>
    <dgm:pt modelId="{0B4FCAF6-CD46-4565-B812-3BA7AEFF1462}" type="parTrans" cxnId="{48C596AA-7344-4AD4-A281-66D784CC04E4}">
      <dgm:prSet/>
      <dgm:spPr/>
      <dgm:t>
        <a:bodyPr/>
        <a:lstStyle/>
        <a:p>
          <a:endParaRPr lang="pt-BR"/>
        </a:p>
      </dgm:t>
    </dgm:pt>
    <dgm:pt modelId="{7C5706B2-8846-43CA-BB94-3DA05DFD05E2}" type="sibTrans" cxnId="{48C596AA-7344-4AD4-A281-66D784CC04E4}">
      <dgm:prSet/>
      <dgm:spPr/>
      <dgm:t>
        <a:bodyPr/>
        <a:lstStyle/>
        <a:p>
          <a:endParaRPr lang="pt-BR"/>
        </a:p>
      </dgm:t>
    </dgm:pt>
    <dgm:pt modelId="{A7409C70-A395-4735-AEE7-2497B2EFCF9F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Clareza nos critérios de afastamentos</a:t>
          </a:r>
        </a:p>
      </dgm:t>
    </dgm:pt>
    <dgm:pt modelId="{DCADF2C4-349F-4725-BEED-B87185F2E80F}" type="parTrans" cxnId="{87AD4F0A-CEDB-4473-B86F-3A7E1145C974}">
      <dgm:prSet/>
      <dgm:spPr/>
      <dgm:t>
        <a:bodyPr/>
        <a:lstStyle/>
        <a:p>
          <a:endParaRPr lang="pt-BR"/>
        </a:p>
      </dgm:t>
    </dgm:pt>
    <dgm:pt modelId="{6F972F6B-EC16-4637-8F56-AEB5FACFD362}" type="sibTrans" cxnId="{87AD4F0A-CEDB-4473-B86F-3A7E1145C974}">
      <dgm:prSet/>
      <dgm:spPr/>
      <dgm:t>
        <a:bodyPr/>
        <a:lstStyle/>
        <a:p>
          <a:endParaRPr lang="pt-BR"/>
        </a:p>
      </dgm:t>
    </dgm:pt>
    <dgm:pt modelId="{B632E7BF-92F9-442B-91D0-FFEACE8F04CD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Igualdade de oportunidades</a:t>
          </a:r>
        </a:p>
      </dgm:t>
    </dgm:pt>
    <dgm:pt modelId="{85E8A704-C194-4536-8ABC-0AD94DB48E1A}" type="parTrans" cxnId="{4FE25FCF-D964-4863-A9AD-4F7FCA70E714}">
      <dgm:prSet/>
      <dgm:spPr/>
      <dgm:t>
        <a:bodyPr/>
        <a:lstStyle/>
        <a:p>
          <a:endParaRPr lang="pt-BR"/>
        </a:p>
      </dgm:t>
    </dgm:pt>
    <dgm:pt modelId="{AC9FF58F-A573-440A-9A4E-F6B765F3E9FF}" type="sibTrans" cxnId="{4FE25FCF-D964-4863-A9AD-4F7FCA70E714}">
      <dgm:prSet/>
      <dgm:spPr/>
      <dgm:t>
        <a:bodyPr/>
        <a:lstStyle/>
        <a:p>
          <a:endParaRPr lang="pt-BR"/>
        </a:p>
      </dgm:t>
    </dgm:pt>
    <dgm:pt modelId="{9C4F60E2-D830-45DD-A92E-E547D92433D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Desenvolvimento ≠ de Capacitação</a:t>
          </a:r>
        </a:p>
      </dgm:t>
    </dgm:pt>
    <dgm:pt modelId="{419E6140-BAF2-4BB9-BECF-904415FE85E2}" type="parTrans" cxnId="{26DDF215-EB74-49B1-A36A-24B5A2CBCF32}">
      <dgm:prSet/>
      <dgm:spPr/>
      <dgm:t>
        <a:bodyPr/>
        <a:lstStyle/>
        <a:p>
          <a:endParaRPr lang="pt-BR"/>
        </a:p>
      </dgm:t>
    </dgm:pt>
    <dgm:pt modelId="{770645F9-F273-4965-A791-F03DCBF0421E}" type="sibTrans" cxnId="{26DDF215-EB74-49B1-A36A-24B5A2CBCF32}">
      <dgm:prSet/>
      <dgm:spPr/>
      <dgm:t>
        <a:bodyPr/>
        <a:lstStyle/>
        <a:p>
          <a:endParaRPr lang="pt-BR"/>
        </a:p>
      </dgm:t>
    </dgm:pt>
    <dgm:pt modelId="{C218A591-7CC8-4B32-9AC1-FFE8BB3904C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População</a:t>
          </a:r>
        </a:p>
      </dgm:t>
    </dgm:pt>
    <dgm:pt modelId="{E1E97085-02F8-4601-BB30-8326BE5B0B50}" type="parTrans" cxnId="{133AF44B-2D6B-4920-AABF-1F09420F74B9}">
      <dgm:prSet/>
      <dgm:spPr/>
      <dgm:t>
        <a:bodyPr/>
        <a:lstStyle/>
        <a:p>
          <a:endParaRPr lang="pt-BR"/>
        </a:p>
      </dgm:t>
    </dgm:pt>
    <dgm:pt modelId="{39140C6C-6ACF-47B6-B570-E7603C1C467B}" type="sibTrans" cxnId="{133AF44B-2D6B-4920-AABF-1F09420F74B9}">
      <dgm:prSet/>
      <dgm:spPr/>
      <dgm:t>
        <a:bodyPr/>
        <a:lstStyle/>
        <a:p>
          <a:endParaRPr lang="pt-BR"/>
        </a:p>
      </dgm:t>
    </dgm:pt>
    <dgm:pt modelId="{1D4850B3-60FA-4E15-A23E-42567A71318E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Melhora nos serviços públicos</a:t>
          </a:r>
        </a:p>
      </dgm:t>
    </dgm:pt>
    <dgm:pt modelId="{48B287D8-E5B0-45AA-AD05-320CA73D6AD6}" type="parTrans" cxnId="{3BD1FF76-DFF1-45C3-9FC4-2B26B84E4B0E}">
      <dgm:prSet/>
      <dgm:spPr/>
      <dgm:t>
        <a:bodyPr/>
        <a:lstStyle/>
        <a:p>
          <a:endParaRPr lang="pt-BR"/>
        </a:p>
      </dgm:t>
    </dgm:pt>
    <dgm:pt modelId="{B9C24DD7-BFE3-4B5D-8C20-784B815319E1}" type="sibTrans" cxnId="{3BD1FF76-DFF1-45C3-9FC4-2B26B84E4B0E}">
      <dgm:prSet/>
      <dgm:spPr/>
      <dgm:t>
        <a:bodyPr/>
        <a:lstStyle/>
        <a:p>
          <a:endParaRPr lang="pt-BR"/>
        </a:p>
      </dgm:t>
    </dgm:pt>
    <dgm:pt modelId="{69DE6F9B-3389-47E3-B66F-111239B9D0F8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Transparência nas informações</a:t>
          </a:r>
        </a:p>
      </dgm:t>
    </dgm:pt>
    <dgm:pt modelId="{B0AB7152-4536-4290-A239-59984AA0DDF9}" type="parTrans" cxnId="{C4E364AE-5E07-4070-BFFE-C535677F2621}">
      <dgm:prSet/>
      <dgm:spPr/>
      <dgm:t>
        <a:bodyPr/>
        <a:lstStyle/>
        <a:p>
          <a:endParaRPr lang="pt-BR"/>
        </a:p>
      </dgm:t>
    </dgm:pt>
    <dgm:pt modelId="{F4CD8D51-8B56-48A7-81EB-D1BB9A9F9BB3}" type="sibTrans" cxnId="{C4E364AE-5E07-4070-BFFE-C535677F2621}">
      <dgm:prSet/>
      <dgm:spPr/>
      <dgm:t>
        <a:bodyPr/>
        <a:lstStyle/>
        <a:p>
          <a:endParaRPr lang="pt-BR"/>
        </a:p>
      </dgm:t>
    </dgm:pt>
    <dgm:pt modelId="{E8EBEEB2-6EC6-41DC-941F-70DF22947D1A}" type="pres">
      <dgm:prSet presAssocID="{682EFF2F-39EF-481A-8154-1C11B60933DE}" presName="Name0" presStyleCnt="0">
        <dgm:presLayoutVars>
          <dgm:dir/>
          <dgm:animLvl val="lvl"/>
          <dgm:resizeHandles val="exact"/>
        </dgm:presLayoutVars>
      </dgm:prSet>
      <dgm:spPr/>
    </dgm:pt>
    <dgm:pt modelId="{98A8EBF3-B8B8-475A-9299-5DF150702D08}" type="pres">
      <dgm:prSet presAssocID="{11B49CF8-1981-4D29-A876-583C63484683}" presName="compositeNode" presStyleCnt="0">
        <dgm:presLayoutVars>
          <dgm:bulletEnabled val="1"/>
        </dgm:presLayoutVars>
      </dgm:prSet>
      <dgm:spPr/>
    </dgm:pt>
    <dgm:pt modelId="{556406F3-69F2-49BB-BDDE-5A9A801BC46B}" type="pres">
      <dgm:prSet presAssocID="{11B49CF8-1981-4D29-A876-583C63484683}" presName="bgRect" presStyleLbl="node1" presStyleIdx="0" presStyleCnt="5"/>
      <dgm:spPr/>
    </dgm:pt>
    <dgm:pt modelId="{B77EDFC6-6FBD-4AA2-91AF-94644BF50681}" type="pres">
      <dgm:prSet presAssocID="{11B49CF8-1981-4D29-A876-583C63484683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565BC7CA-8325-4B39-8A76-E2B7FFCCBC9A}" type="pres">
      <dgm:prSet presAssocID="{11B49CF8-1981-4D29-A876-583C63484683}" presName="childNode" presStyleLbl="node1" presStyleIdx="0" presStyleCnt="5">
        <dgm:presLayoutVars>
          <dgm:bulletEnabled val="1"/>
        </dgm:presLayoutVars>
      </dgm:prSet>
      <dgm:spPr/>
    </dgm:pt>
    <dgm:pt modelId="{F7E1EA8F-A8D8-4D05-B156-D24FF201A9E8}" type="pres">
      <dgm:prSet presAssocID="{634C9FEF-426B-47E1-8AED-606CBF02D6F2}" presName="hSp" presStyleCnt="0"/>
      <dgm:spPr/>
    </dgm:pt>
    <dgm:pt modelId="{64661A88-5222-4E90-BAD7-82FFAC35309D}" type="pres">
      <dgm:prSet presAssocID="{634C9FEF-426B-47E1-8AED-606CBF02D6F2}" presName="vProcSp" presStyleCnt="0"/>
      <dgm:spPr/>
    </dgm:pt>
    <dgm:pt modelId="{535FCD9A-A980-4852-A924-012FFD5EB0D9}" type="pres">
      <dgm:prSet presAssocID="{634C9FEF-426B-47E1-8AED-606CBF02D6F2}" presName="vSp1" presStyleCnt="0"/>
      <dgm:spPr/>
    </dgm:pt>
    <dgm:pt modelId="{9455BABB-6E98-4823-995B-9561921E8528}" type="pres">
      <dgm:prSet presAssocID="{634C9FEF-426B-47E1-8AED-606CBF02D6F2}" presName="simulatedConn" presStyleLbl="solidFgAcc1" presStyleIdx="0" presStyleCnt="4"/>
      <dgm:spPr/>
    </dgm:pt>
    <dgm:pt modelId="{9F63A5A6-142E-4139-BB68-AC6249F24ADC}" type="pres">
      <dgm:prSet presAssocID="{634C9FEF-426B-47E1-8AED-606CBF02D6F2}" presName="vSp2" presStyleCnt="0"/>
      <dgm:spPr/>
    </dgm:pt>
    <dgm:pt modelId="{38D20158-E415-4F97-997D-7D98B46C349D}" type="pres">
      <dgm:prSet presAssocID="{634C9FEF-426B-47E1-8AED-606CBF02D6F2}" presName="sibTrans" presStyleCnt="0"/>
      <dgm:spPr/>
    </dgm:pt>
    <dgm:pt modelId="{359922EE-4BE1-4FEA-85A8-C7FABF896C14}" type="pres">
      <dgm:prSet presAssocID="{80F9465A-DEF6-4368-B343-5E00E79E3498}" presName="compositeNode" presStyleCnt="0">
        <dgm:presLayoutVars>
          <dgm:bulletEnabled val="1"/>
        </dgm:presLayoutVars>
      </dgm:prSet>
      <dgm:spPr/>
    </dgm:pt>
    <dgm:pt modelId="{508C04C3-281B-4409-9820-A86202C481C3}" type="pres">
      <dgm:prSet presAssocID="{80F9465A-DEF6-4368-B343-5E00E79E3498}" presName="bgRect" presStyleLbl="node1" presStyleIdx="1" presStyleCnt="5"/>
      <dgm:spPr/>
    </dgm:pt>
    <dgm:pt modelId="{C4A100A7-5885-4EBB-9E81-2715DA98E53A}" type="pres">
      <dgm:prSet presAssocID="{80F9465A-DEF6-4368-B343-5E00E79E3498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C6869E66-8932-4BAA-9959-855EDD86A913}" type="pres">
      <dgm:prSet presAssocID="{80F9465A-DEF6-4368-B343-5E00E79E3498}" presName="childNode" presStyleLbl="node1" presStyleIdx="1" presStyleCnt="5">
        <dgm:presLayoutVars>
          <dgm:bulletEnabled val="1"/>
        </dgm:presLayoutVars>
      </dgm:prSet>
      <dgm:spPr/>
    </dgm:pt>
    <dgm:pt modelId="{FC691F36-24BD-49BF-ACFA-8B40DDD9A53E}" type="pres">
      <dgm:prSet presAssocID="{0D27A562-6259-4841-BFBF-9B83BED88667}" presName="hSp" presStyleCnt="0"/>
      <dgm:spPr/>
    </dgm:pt>
    <dgm:pt modelId="{D09E8EAF-0CD5-44FF-A094-0DAF1F40969F}" type="pres">
      <dgm:prSet presAssocID="{0D27A562-6259-4841-BFBF-9B83BED88667}" presName="vProcSp" presStyleCnt="0"/>
      <dgm:spPr/>
    </dgm:pt>
    <dgm:pt modelId="{A61D5942-31A7-43D6-B190-19D3A8AD3282}" type="pres">
      <dgm:prSet presAssocID="{0D27A562-6259-4841-BFBF-9B83BED88667}" presName="vSp1" presStyleCnt="0"/>
      <dgm:spPr/>
    </dgm:pt>
    <dgm:pt modelId="{AFC5A116-63FB-4226-8459-900EC3A24A03}" type="pres">
      <dgm:prSet presAssocID="{0D27A562-6259-4841-BFBF-9B83BED88667}" presName="simulatedConn" presStyleLbl="solidFgAcc1" presStyleIdx="1" presStyleCnt="4"/>
      <dgm:spPr/>
    </dgm:pt>
    <dgm:pt modelId="{82BCDF45-7848-40DE-B656-F5A0D76826C3}" type="pres">
      <dgm:prSet presAssocID="{0D27A562-6259-4841-BFBF-9B83BED88667}" presName="vSp2" presStyleCnt="0"/>
      <dgm:spPr/>
    </dgm:pt>
    <dgm:pt modelId="{5AA5CD72-C3EF-4AB7-B98C-E8E95849E2FE}" type="pres">
      <dgm:prSet presAssocID="{0D27A562-6259-4841-BFBF-9B83BED88667}" presName="sibTrans" presStyleCnt="0"/>
      <dgm:spPr/>
    </dgm:pt>
    <dgm:pt modelId="{01EFD2B2-223D-45F2-9D49-926F9D2965B4}" type="pres">
      <dgm:prSet presAssocID="{3B8AF9CD-A995-4D48-9C7B-1D14821CB732}" presName="compositeNode" presStyleCnt="0">
        <dgm:presLayoutVars>
          <dgm:bulletEnabled val="1"/>
        </dgm:presLayoutVars>
      </dgm:prSet>
      <dgm:spPr/>
    </dgm:pt>
    <dgm:pt modelId="{6790578A-ADD8-4015-B52D-450971A33742}" type="pres">
      <dgm:prSet presAssocID="{3B8AF9CD-A995-4D48-9C7B-1D14821CB732}" presName="bgRect" presStyleLbl="node1" presStyleIdx="2" presStyleCnt="5"/>
      <dgm:spPr/>
    </dgm:pt>
    <dgm:pt modelId="{0ABD323A-433E-423D-84A9-553E8992CD3A}" type="pres">
      <dgm:prSet presAssocID="{3B8AF9CD-A995-4D48-9C7B-1D14821CB732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87DD0AC0-7038-4BCD-91CD-A97F1EC2E44C}" type="pres">
      <dgm:prSet presAssocID="{3B8AF9CD-A995-4D48-9C7B-1D14821CB732}" presName="childNode" presStyleLbl="node1" presStyleIdx="2" presStyleCnt="5">
        <dgm:presLayoutVars>
          <dgm:bulletEnabled val="1"/>
        </dgm:presLayoutVars>
      </dgm:prSet>
      <dgm:spPr/>
    </dgm:pt>
    <dgm:pt modelId="{BC2B1D91-957A-461F-BABE-69CB49925B77}" type="pres">
      <dgm:prSet presAssocID="{C8D3BD98-E3E7-4EB0-BA80-5B5962D9CBAA}" presName="hSp" presStyleCnt="0"/>
      <dgm:spPr/>
    </dgm:pt>
    <dgm:pt modelId="{0C3B795F-7C0A-4255-AF67-4953CC7E963C}" type="pres">
      <dgm:prSet presAssocID="{C8D3BD98-E3E7-4EB0-BA80-5B5962D9CBAA}" presName="vProcSp" presStyleCnt="0"/>
      <dgm:spPr/>
    </dgm:pt>
    <dgm:pt modelId="{A5357C0D-3B38-416D-931C-7CF660F7F672}" type="pres">
      <dgm:prSet presAssocID="{C8D3BD98-E3E7-4EB0-BA80-5B5962D9CBAA}" presName="vSp1" presStyleCnt="0"/>
      <dgm:spPr/>
    </dgm:pt>
    <dgm:pt modelId="{7CCA6AC4-DD97-4B82-A92A-541BD3C7F80F}" type="pres">
      <dgm:prSet presAssocID="{C8D3BD98-E3E7-4EB0-BA80-5B5962D9CBAA}" presName="simulatedConn" presStyleLbl="solidFgAcc1" presStyleIdx="2" presStyleCnt="4"/>
      <dgm:spPr/>
    </dgm:pt>
    <dgm:pt modelId="{01B12854-8001-41FD-A443-1032057F144B}" type="pres">
      <dgm:prSet presAssocID="{C8D3BD98-E3E7-4EB0-BA80-5B5962D9CBAA}" presName="vSp2" presStyleCnt="0"/>
      <dgm:spPr/>
    </dgm:pt>
    <dgm:pt modelId="{2B3CE9F9-4065-4B6B-ABF5-EF72F4EA720C}" type="pres">
      <dgm:prSet presAssocID="{C8D3BD98-E3E7-4EB0-BA80-5B5962D9CBAA}" presName="sibTrans" presStyleCnt="0"/>
      <dgm:spPr/>
    </dgm:pt>
    <dgm:pt modelId="{70BC7309-1851-4798-91C1-F3132B975709}" type="pres">
      <dgm:prSet presAssocID="{429C186F-2765-4FBB-B47E-9B500C17E02C}" presName="compositeNode" presStyleCnt="0">
        <dgm:presLayoutVars>
          <dgm:bulletEnabled val="1"/>
        </dgm:presLayoutVars>
      </dgm:prSet>
      <dgm:spPr/>
    </dgm:pt>
    <dgm:pt modelId="{5B5C01A4-A386-4890-9219-5F41B6233123}" type="pres">
      <dgm:prSet presAssocID="{429C186F-2765-4FBB-B47E-9B500C17E02C}" presName="bgRect" presStyleLbl="node1" presStyleIdx="3" presStyleCnt="5"/>
      <dgm:spPr/>
    </dgm:pt>
    <dgm:pt modelId="{98B921DB-29EC-4F58-B3F0-F70FA1A617B3}" type="pres">
      <dgm:prSet presAssocID="{429C186F-2765-4FBB-B47E-9B500C17E02C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B1ABCC45-9537-4611-AD1D-0CD483D4BE4F}" type="pres">
      <dgm:prSet presAssocID="{429C186F-2765-4FBB-B47E-9B500C17E02C}" presName="childNode" presStyleLbl="node1" presStyleIdx="3" presStyleCnt="5">
        <dgm:presLayoutVars>
          <dgm:bulletEnabled val="1"/>
        </dgm:presLayoutVars>
      </dgm:prSet>
      <dgm:spPr/>
    </dgm:pt>
    <dgm:pt modelId="{772E4977-90FE-4562-A62C-F7146CA19534}" type="pres">
      <dgm:prSet presAssocID="{7C5706B2-8846-43CA-BB94-3DA05DFD05E2}" presName="hSp" presStyleCnt="0"/>
      <dgm:spPr/>
    </dgm:pt>
    <dgm:pt modelId="{F1544300-7F66-4F69-B90C-9D2FC3AA4FBD}" type="pres">
      <dgm:prSet presAssocID="{7C5706B2-8846-43CA-BB94-3DA05DFD05E2}" presName="vProcSp" presStyleCnt="0"/>
      <dgm:spPr/>
    </dgm:pt>
    <dgm:pt modelId="{10B3373F-ED78-42D1-AD6D-E7AE55E50E3B}" type="pres">
      <dgm:prSet presAssocID="{7C5706B2-8846-43CA-BB94-3DA05DFD05E2}" presName="vSp1" presStyleCnt="0"/>
      <dgm:spPr/>
    </dgm:pt>
    <dgm:pt modelId="{B4A4B3A3-4EA1-4861-B2AB-2DB1BB8E7B39}" type="pres">
      <dgm:prSet presAssocID="{7C5706B2-8846-43CA-BB94-3DA05DFD05E2}" presName="simulatedConn" presStyleLbl="solidFgAcc1" presStyleIdx="3" presStyleCnt="4"/>
      <dgm:spPr/>
    </dgm:pt>
    <dgm:pt modelId="{ED6180BA-447B-4554-9EBD-B76CB482FF69}" type="pres">
      <dgm:prSet presAssocID="{7C5706B2-8846-43CA-BB94-3DA05DFD05E2}" presName="vSp2" presStyleCnt="0"/>
      <dgm:spPr/>
    </dgm:pt>
    <dgm:pt modelId="{D5911F29-8DB9-4512-9CD4-7B6C2E5108D4}" type="pres">
      <dgm:prSet presAssocID="{7C5706B2-8846-43CA-BB94-3DA05DFD05E2}" presName="sibTrans" presStyleCnt="0"/>
      <dgm:spPr/>
    </dgm:pt>
    <dgm:pt modelId="{96317975-0473-4225-B3A2-59F9E0DD2B12}" type="pres">
      <dgm:prSet presAssocID="{C218A591-7CC8-4B32-9AC1-FFE8BB3904CE}" presName="compositeNode" presStyleCnt="0">
        <dgm:presLayoutVars>
          <dgm:bulletEnabled val="1"/>
        </dgm:presLayoutVars>
      </dgm:prSet>
      <dgm:spPr/>
    </dgm:pt>
    <dgm:pt modelId="{C1496401-D598-49D5-BC29-BF4BF5071A6C}" type="pres">
      <dgm:prSet presAssocID="{C218A591-7CC8-4B32-9AC1-FFE8BB3904CE}" presName="bgRect" presStyleLbl="node1" presStyleIdx="4" presStyleCnt="5"/>
      <dgm:spPr/>
    </dgm:pt>
    <dgm:pt modelId="{84A4A424-1E43-414D-8DE6-830AD896D314}" type="pres">
      <dgm:prSet presAssocID="{C218A591-7CC8-4B32-9AC1-FFE8BB3904CE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DED02280-E2C2-4710-8CF9-5D63BFD02F47}" type="pres">
      <dgm:prSet presAssocID="{C218A591-7CC8-4B32-9AC1-FFE8BB3904CE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CD186C09-DC20-487B-84C1-F72E9235AD8C}" type="presOf" srcId="{682EFF2F-39EF-481A-8154-1C11B60933DE}" destId="{E8EBEEB2-6EC6-41DC-941F-70DF22947D1A}" srcOrd="0" destOrd="0" presId="urn:microsoft.com/office/officeart/2005/8/layout/hProcess7"/>
    <dgm:cxn modelId="{87AD4F0A-CEDB-4473-B86F-3A7E1145C974}" srcId="{429C186F-2765-4FBB-B47E-9B500C17E02C}" destId="{A7409C70-A395-4735-AEE7-2497B2EFCF9F}" srcOrd="1" destOrd="0" parTransId="{DCADF2C4-349F-4725-BEED-B87185F2E80F}" sibTransId="{6F972F6B-EC16-4637-8F56-AEB5FACFD362}"/>
    <dgm:cxn modelId="{EE926013-4019-4FB8-AC4A-AC11570E9338}" type="presOf" srcId="{C218A591-7CC8-4B32-9AC1-FFE8BB3904CE}" destId="{84A4A424-1E43-414D-8DE6-830AD896D314}" srcOrd="1" destOrd="0" presId="urn:microsoft.com/office/officeart/2005/8/layout/hProcess7"/>
    <dgm:cxn modelId="{26DDF215-EB74-49B1-A36A-24B5A2CBCF32}" srcId="{429C186F-2765-4FBB-B47E-9B500C17E02C}" destId="{9C4F60E2-D830-45DD-A92E-E547D92433DB}" srcOrd="3" destOrd="0" parTransId="{419E6140-BAF2-4BB9-BECF-904415FE85E2}" sibTransId="{770645F9-F273-4965-A791-F03DCBF0421E}"/>
    <dgm:cxn modelId="{B43B8432-56FB-41B8-A808-F0B26C79A5C3}" srcId="{682EFF2F-39EF-481A-8154-1C11B60933DE}" destId="{11B49CF8-1981-4D29-A876-583C63484683}" srcOrd="0" destOrd="0" parTransId="{9D9E2071-9C58-4C4F-B188-D6886FBD10EB}" sibTransId="{634C9FEF-426B-47E1-8AED-606CBF02D6F2}"/>
    <dgm:cxn modelId="{960CD733-87E2-406A-A1B2-C8D8763692C9}" srcId="{682EFF2F-39EF-481A-8154-1C11B60933DE}" destId="{80F9465A-DEF6-4368-B343-5E00E79E3498}" srcOrd="1" destOrd="0" parTransId="{9AAFAE4B-EFEB-4839-A630-677DD958102C}" sibTransId="{0D27A562-6259-4841-BFBF-9B83BED88667}"/>
    <dgm:cxn modelId="{A46E2B37-90C0-459B-A183-C9F2DE32B447}" type="presOf" srcId="{80F9465A-DEF6-4368-B343-5E00E79E3498}" destId="{508C04C3-281B-4409-9820-A86202C481C3}" srcOrd="0" destOrd="0" presId="urn:microsoft.com/office/officeart/2005/8/layout/hProcess7"/>
    <dgm:cxn modelId="{82628147-D9E0-4FC4-A35E-A7B432D63195}" type="presOf" srcId="{429C186F-2765-4FBB-B47E-9B500C17E02C}" destId="{5B5C01A4-A386-4890-9219-5F41B6233123}" srcOrd="0" destOrd="0" presId="urn:microsoft.com/office/officeart/2005/8/layout/hProcess7"/>
    <dgm:cxn modelId="{8ED06968-C492-4B73-9D5C-A688E964F9CC}" srcId="{3B8AF9CD-A995-4D48-9C7B-1D14821CB732}" destId="{D9FB8F2E-2AE2-4F29-99B8-53B3806CD5AA}" srcOrd="0" destOrd="0" parTransId="{199400C7-09C0-470E-8CED-710126CF3417}" sibTransId="{A3D2C447-C32B-43A5-BDF0-BA42A3529255}"/>
    <dgm:cxn modelId="{133AF44B-2D6B-4920-AABF-1F09420F74B9}" srcId="{682EFF2F-39EF-481A-8154-1C11B60933DE}" destId="{C218A591-7CC8-4B32-9AC1-FFE8BB3904CE}" srcOrd="4" destOrd="0" parTransId="{E1E97085-02F8-4601-BB30-8326BE5B0B50}" sibTransId="{39140C6C-6ACF-47B6-B570-E7603C1C467B}"/>
    <dgm:cxn modelId="{DE119250-FC0B-45AC-8A04-CEC3BCB203AB}" type="presOf" srcId="{C218A591-7CC8-4B32-9AC1-FFE8BB3904CE}" destId="{C1496401-D598-49D5-BC29-BF4BF5071A6C}" srcOrd="0" destOrd="0" presId="urn:microsoft.com/office/officeart/2005/8/layout/hProcess7"/>
    <dgm:cxn modelId="{3BD1FF76-DFF1-45C3-9FC4-2B26B84E4B0E}" srcId="{C218A591-7CC8-4B32-9AC1-FFE8BB3904CE}" destId="{1D4850B3-60FA-4E15-A23E-42567A71318E}" srcOrd="0" destOrd="0" parTransId="{48B287D8-E5B0-45AA-AD05-320CA73D6AD6}" sibTransId="{B9C24DD7-BFE3-4B5D-8C20-784B815319E1}"/>
    <dgm:cxn modelId="{DEEAE87C-6B38-4D5C-8574-1D9E9D923FFF}" srcId="{11B49CF8-1981-4D29-A876-583C63484683}" destId="{652073B5-1C72-4B1F-A417-995DAE968981}" srcOrd="0" destOrd="0" parTransId="{9351B793-D3E8-4894-8926-C076C012528D}" sibTransId="{973A0D71-6A35-4C2D-BE1C-8FD9F3C5BFE3}"/>
    <dgm:cxn modelId="{1A245B80-E71E-4566-B797-8DBB9F0D6C5C}" type="presOf" srcId="{11B49CF8-1981-4D29-A876-583C63484683}" destId="{B77EDFC6-6FBD-4AA2-91AF-94644BF50681}" srcOrd="1" destOrd="0" presId="urn:microsoft.com/office/officeart/2005/8/layout/hProcess7"/>
    <dgm:cxn modelId="{59873B95-8909-4ABC-85DD-5551520E7BAA}" type="presOf" srcId="{24BAEF28-6C2A-4E69-AC08-47FDB5B998B2}" destId="{B1ABCC45-9537-4611-AD1D-0CD483D4BE4F}" srcOrd="0" destOrd="0" presId="urn:microsoft.com/office/officeart/2005/8/layout/hProcess7"/>
    <dgm:cxn modelId="{2F2B7796-CDD8-4D38-B001-0D67BD80D0F6}" type="presOf" srcId="{429C186F-2765-4FBB-B47E-9B500C17E02C}" destId="{98B921DB-29EC-4F58-B3F0-F70FA1A617B3}" srcOrd="1" destOrd="0" presId="urn:microsoft.com/office/officeart/2005/8/layout/hProcess7"/>
    <dgm:cxn modelId="{8CE1D89E-E491-4AEF-A430-1085CFFA3CB4}" type="presOf" srcId="{B632E7BF-92F9-442B-91D0-FFEACE8F04CD}" destId="{B1ABCC45-9537-4611-AD1D-0CD483D4BE4F}" srcOrd="0" destOrd="2" presId="urn:microsoft.com/office/officeart/2005/8/layout/hProcess7"/>
    <dgm:cxn modelId="{98D036A1-E139-443E-A12B-5F98E8EE37D0}" srcId="{80F9465A-DEF6-4368-B343-5E00E79E3498}" destId="{121C0E82-2F87-4060-A937-801441249A5C}" srcOrd="0" destOrd="0" parTransId="{098ECFB0-3D83-43B7-A570-E309301BBE46}" sibTransId="{EAA886CB-9D98-4107-BF67-BA1A945DBECB}"/>
    <dgm:cxn modelId="{E99FD5A9-F874-4EB2-B5A0-BE39F835B54F}" type="presOf" srcId="{A7409C70-A395-4735-AEE7-2497B2EFCF9F}" destId="{B1ABCC45-9537-4611-AD1D-0CD483D4BE4F}" srcOrd="0" destOrd="1" presId="urn:microsoft.com/office/officeart/2005/8/layout/hProcess7"/>
    <dgm:cxn modelId="{48C596AA-7344-4AD4-A281-66D784CC04E4}" srcId="{682EFF2F-39EF-481A-8154-1C11B60933DE}" destId="{429C186F-2765-4FBB-B47E-9B500C17E02C}" srcOrd="3" destOrd="0" parTransId="{0B4FCAF6-CD46-4565-B812-3BA7AEFF1462}" sibTransId="{7C5706B2-8846-43CA-BB94-3DA05DFD05E2}"/>
    <dgm:cxn modelId="{C4E364AE-5E07-4070-BFFE-C535677F2621}" srcId="{C218A591-7CC8-4B32-9AC1-FFE8BB3904CE}" destId="{69DE6F9B-3389-47E3-B66F-111239B9D0F8}" srcOrd="1" destOrd="0" parTransId="{B0AB7152-4536-4290-A239-59984AA0DDF9}" sibTransId="{F4CD8D51-8B56-48A7-81EB-D1BB9A9F9BB3}"/>
    <dgm:cxn modelId="{6486F8AE-9BE5-4046-9F45-45BD2E5D0E28}" type="presOf" srcId="{652073B5-1C72-4B1F-A417-995DAE968981}" destId="{565BC7CA-8325-4B39-8A76-E2B7FFCCBC9A}" srcOrd="0" destOrd="0" presId="urn:microsoft.com/office/officeart/2005/8/layout/hProcess7"/>
    <dgm:cxn modelId="{AA0403B3-830A-465A-A73B-0EECDE974756}" type="presOf" srcId="{1D4850B3-60FA-4E15-A23E-42567A71318E}" destId="{DED02280-E2C2-4710-8CF9-5D63BFD02F47}" srcOrd="0" destOrd="0" presId="urn:microsoft.com/office/officeart/2005/8/layout/hProcess7"/>
    <dgm:cxn modelId="{45C9D2B8-3CAB-4005-8733-0BDF31A9B91D}" type="presOf" srcId="{121C0E82-2F87-4060-A937-801441249A5C}" destId="{C6869E66-8932-4BAA-9959-855EDD86A913}" srcOrd="0" destOrd="0" presId="urn:microsoft.com/office/officeart/2005/8/layout/hProcess7"/>
    <dgm:cxn modelId="{22F64CBD-4BD6-47DC-8B41-3334C6E758F7}" type="presOf" srcId="{D9FB8F2E-2AE2-4F29-99B8-53B3806CD5AA}" destId="{87DD0AC0-7038-4BCD-91CD-A97F1EC2E44C}" srcOrd="0" destOrd="0" presId="urn:microsoft.com/office/officeart/2005/8/layout/hProcess7"/>
    <dgm:cxn modelId="{829E33C6-04FC-4E3E-8ADC-26065AECB99A}" srcId="{429C186F-2765-4FBB-B47E-9B500C17E02C}" destId="{24BAEF28-6C2A-4E69-AC08-47FDB5B998B2}" srcOrd="0" destOrd="0" parTransId="{D317DAE8-5133-49D7-BFC3-16329AF72DCF}" sibTransId="{0433D311-627E-4914-B80D-DAAF08810F88}"/>
    <dgm:cxn modelId="{B3601CC7-2451-467D-ADC3-A5974346737C}" srcId="{682EFF2F-39EF-481A-8154-1C11B60933DE}" destId="{3B8AF9CD-A995-4D48-9C7B-1D14821CB732}" srcOrd="2" destOrd="0" parTransId="{3E323F6A-2CE8-4F95-A1C3-944D71D04224}" sibTransId="{C8D3BD98-E3E7-4EB0-BA80-5B5962D9CBAA}"/>
    <dgm:cxn modelId="{31A424C9-20D6-457C-B015-96A6CE4D352A}" type="presOf" srcId="{11B49CF8-1981-4D29-A876-583C63484683}" destId="{556406F3-69F2-49BB-BDDE-5A9A801BC46B}" srcOrd="0" destOrd="0" presId="urn:microsoft.com/office/officeart/2005/8/layout/hProcess7"/>
    <dgm:cxn modelId="{AC5C5ACC-E3AB-4016-B27B-AF912F48ADEC}" type="presOf" srcId="{3B8AF9CD-A995-4D48-9C7B-1D14821CB732}" destId="{0ABD323A-433E-423D-84A9-553E8992CD3A}" srcOrd="1" destOrd="0" presId="urn:microsoft.com/office/officeart/2005/8/layout/hProcess7"/>
    <dgm:cxn modelId="{4AA728CD-564B-442F-B921-17BBDF85E741}" type="presOf" srcId="{9C4F60E2-D830-45DD-A92E-E547D92433DB}" destId="{B1ABCC45-9537-4611-AD1D-0CD483D4BE4F}" srcOrd="0" destOrd="3" presId="urn:microsoft.com/office/officeart/2005/8/layout/hProcess7"/>
    <dgm:cxn modelId="{4FE25FCF-D964-4863-A9AD-4F7FCA70E714}" srcId="{429C186F-2765-4FBB-B47E-9B500C17E02C}" destId="{B632E7BF-92F9-442B-91D0-FFEACE8F04CD}" srcOrd="2" destOrd="0" parTransId="{85E8A704-C194-4536-8ABC-0AD94DB48E1A}" sibTransId="{AC9FF58F-A573-440A-9A4E-F6B765F3E9FF}"/>
    <dgm:cxn modelId="{4A94A8DD-620B-4272-A2E0-601E7AC0CB38}" type="presOf" srcId="{3B8AF9CD-A995-4D48-9C7B-1D14821CB732}" destId="{6790578A-ADD8-4015-B52D-450971A33742}" srcOrd="0" destOrd="0" presId="urn:microsoft.com/office/officeart/2005/8/layout/hProcess7"/>
    <dgm:cxn modelId="{4CDE2EEA-5BEB-420A-9047-84A40BD5426B}" type="presOf" srcId="{80F9465A-DEF6-4368-B343-5E00E79E3498}" destId="{C4A100A7-5885-4EBB-9E81-2715DA98E53A}" srcOrd="1" destOrd="0" presId="urn:microsoft.com/office/officeart/2005/8/layout/hProcess7"/>
    <dgm:cxn modelId="{7FF589FB-E608-4F8D-A1B3-1B96601FD9F9}" type="presOf" srcId="{69DE6F9B-3389-47E3-B66F-111239B9D0F8}" destId="{DED02280-E2C2-4710-8CF9-5D63BFD02F47}" srcOrd="0" destOrd="1" presId="urn:microsoft.com/office/officeart/2005/8/layout/hProcess7"/>
    <dgm:cxn modelId="{AABBC534-2F90-415C-9E68-7EA3737524F2}" type="presParOf" srcId="{E8EBEEB2-6EC6-41DC-941F-70DF22947D1A}" destId="{98A8EBF3-B8B8-475A-9299-5DF150702D08}" srcOrd="0" destOrd="0" presId="urn:microsoft.com/office/officeart/2005/8/layout/hProcess7"/>
    <dgm:cxn modelId="{430FE317-4A9A-491F-873D-C7D95814FCB1}" type="presParOf" srcId="{98A8EBF3-B8B8-475A-9299-5DF150702D08}" destId="{556406F3-69F2-49BB-BDDE-5A9A801BC46B}" srcOrd="0" destOrd="0" presId="urn:microsoft.com/office/officeart/2005/8/layout/hProcess7"/>
    <dgm:cxn modelId="{B743D54D-CABB-4BAC-8EA1-1123D6A0AB46}" type="presParOf" srcId="{98A8EBF3-B8B8-475A-9299-5DF150702D08}" destId="{B77EDFC6-6FBD-4AA2-91AF-94644BF50681}" srcOrd="1" destOrd="0" presId="urn:microsoft.com/office/officeart/2005/8/layout/hProcess7"/>
    <dgm:cxn modelId="{B7F46A84-8DFE-4FA3-B116-65F74C61AE22}" type="presParOf" srcId="{98A8EBF3-B8B8-475A-9299-5DF150702D08}" destId="{565BC7CA-8325-4B39-8A76-E2B7FFCCBC9A}" srcOrd="2" destOrd="0" presId="urn:microsoft.com/office/officeart/2005/8/layout/hProcess7"/>
    <dgm:cxn modelId="{33B090C8-CB81-4FCB-A61C-624F303A5666}" type="presParOf" srcId="{E8EBEEB2-6EC6-41DC-941F-70DF22947D1A}" destId="{F7E1EA8F-A8D8-4D05-B156-D24FF201A9E8}" srcOrd="1" destOrd="0" presId="urn:microsoft.com/office/officeart/2005/8/layout/hProcess7"/>
    <dgm:cxn modelId="{9A652561-9ABA-4D39-AD62-0664B7DAEB48}" type="presParOf" srcId="{E8EBEEB2-6EC6-41DC-941F-70DF22947D1A}" destId="{64661A88-5222-4E90-BAD7-82FFAC35309D}" srcOrd="2" destOrd="0" presId="urn:microsoft.com/office/officeart/2005/8/layout/hProcess7"/>
    <dgm:cxn modelId="{2428E73B-AF4C-42C2-9E5D-AAB0F39F9584}" type="presParOf" srcId="{64661A88-5222-4E90-BAD7-82FFAC35309D}" destId="{535FCD9A-A980-4852-A924-012FFD5EB0D9}" srcOrd="0" destOrd="0" presId="urn:microsoft.com/office/officeart/2005/8/layout/hProcess7"/>
    <dgm:cxn modelId="{4F926893-6870-4F29-A381-9DFF5D7BB7B3}" type="presParOf" srcId="{64661A88-5222-4E90-BAD7-82FFAC35309D}" destId="{9455BABB-6E98-4823-995B-9561921E8528}" srcOrd="1" destOrd="0" presId="urn:microsoft.com/office/officeart/2005/8/layout/hProcess7"/>
    <dgm:cxn modelId="{48690C43-9374-45B0-A279-38D5EC7B7A13}" type="presParOf" srcId="{64661A88-5222-4E90-BAD7-82FFAC35309D}" destId="{9F63A5A6-142E-4139-BB68-AC6249F24ADC}" srcOrd="2" destOrd="0" presId="urn:microsoft.com/office/officeart/2005/8/layout/hProcess7"/>
    <dgm:cxn modelId="{DA6A318C-E732-4F01-88DE-707CDEA1B412}" type="presParOf" srcId="{E8EBEEB2-6EC6-41DC-941F-70DF22947D1A}" destId="{38D20158-E415-4F97-997D-7D98B46C349D}" srcOrd="3" destOrd="0" presId="urn:microsoft.com/office/officeart/2005/8/layout/hProcess7"/>
    <dgm:cxn modelId="{9F551B74-5F53-4CE4-A7AB-77AF310B96F0}" type="presParOf" srcId="{E8EBEEB2-6EC6-41DC-941F-70DF22947D1A}" destId="{359922EE-4BE1-4FEA-85A8-C7FABF896C14}" srcOrd="4" destOrd="0" presId="urn:microsoft.com/office/officeart/2005/8/layout/hProcess7"/>
    <dgm:cxn modelId="{B6038C9F-F969-4526-A753-0899F0F56C8A}" type="presParOf" srcId="{359922EE-4BE1-4FEA-85A8-C7FABF896C14}" destId="{508C04C3-281B-4409-9820-A86202C481C3}" srcOrd="0" destOrd="0" presId="urn:microsoft.com/office/officeart/2005/8/layout/hProcess7"/>
    <dgm:cxn modelId="{F3ACB428-13FF-428A-91FD-5748934FD61A}" type="presParOf" srcId="{359922EE-4BE1-4FEA-85A8-C7FABF896C14}" destId="{C4A100A7-5885-4EBB-9E81-2715DA98E53A}" srcOrd="1" destOrd="0" presId="urn:microsoft.com/office/officeart/2005/8/layout/hProcess7"/>
    <dgm:cxn modelId="{BBF78188-4CE7-4E1D-A1BD-31BC88FE138C}" type="presParOf" srcId="{359922EE-4BE1-4FEA-85A8-C7FABF896C14}" destId="{C6869E66-8932-4BAA-9959-855EDD86A913}" srcOrd="2" destOrd="0" presId="urn:microsoft.com/office/officeart/2005/8/layout/hProcess7"/>
    <dgm:cxn modelId="{044310C2-A2E4-402E-9818-8C98C0B6F890}" type="presParOf" srcId="{E8EBEEB2-6EC6-41DC-941F-70DF22947D1A}" destId="{FC691F36-24BD-49BF-ACFA-8B40DDD9A53E}" srcOrd="5" destOrd="0" presId="urn:microsoft.com/office/officeart/2005/8/layout/hProcess7"/>
    <dgm:cxn modelId="{10F064C4-516C-445B-923B-3AAB3BC1AB95}" type="presParOf" srcId="{E8EBEEB2-6EC6-41DC-941F-70DF22947D1A}" destId="{D09E8EAF-0CD5-44FF-A094-0DAF1F40969F}" srcOrd="6" destOrd="0" presId="urn:microsoft.com/office/officeart/2005/8/layout/hProcess7"/>
    <dgm:cxn modelId="{57676D34-D211-41A1-9BCC-B94616CE8E83}" type="presParOf" srcId="{D09E8EAF-0CD5-44FF-A094-0DAF1F40969F}" destId="{A61D5942-31A7-43D6-B190-19D3A8AD3282}" srcOrd="0" destOrd="0" presId="urn:microsoft.com/office/officeart/2005/8/layout/hProcess7"/>
    <dgm:cxn modelId="{F0B21B43-7037-4B2F-B83A-265E2976A8E6}" type="presParOf" srcId="{D09E8EAF-0CD5-44FF-A094-0DAF1F40969F}" destId="{AFC5A116-63FB-4226-8459-900EC3A24A03}" srcOrd="1" destOrd="0" presId="urn:microsoft.com/office/officeart/2005/8/layout/hProcess7"/>
    <dgm:cxn modelId="{D72E8E64-8987-4E82-9FB3-B847477ABA7B}" type="presParOf" srcId="{D09E8EAF-0CD5-44FF-A094-0DAF1F40969F}" destId="{82BCDF45-7848-40DE-B656-F5A0D76826C3}" srcOrd="2" destOrd="0" presId="urn:microsoft.com/office/officeart/2005/8/layout/hProcess7"/>
    <dgm:cxn modelId="{D997E92E-1251-4734-B24B-8D2E020CF133}" type="presParOf" srcId="{E8EBEEB2-6EC6-41DC-941F-70DF22947D1A}" destId="{5AA5CD72-C3EF-4AB7-B98C-E8E95849E2FE}" srcOrd="7" destOrd="0" presId="urn:microsoft.com/office/officeart/2005/8/layout/hProcess7"/>
    <dgm:cxn modelId="{E9E0DE13-9828-41EB-9B03-8CA5A8B9593A}" type="presParOf" srcId="{E8EBEEB2-6EC6-41DC-941F-70DF22947D1A}" destId="{01EFD2B2-223D-45F2-9D49-926F9D2965B4}" srcOrd="8" destOrd="0" presId="urn:microsoft.com/office/officeart/2005/8/layout/hProcess7"/>
    <dgm:cxn modelId="{3FD3977F-7562-4CF1-AE40-B8E11A7F055D}" type="presParOf" srcId="{01EFD2B2-223D-45F2-9D49-926F9D2965B4}" destId="{6790578A-ADD8-4015-B52D-450971A33742}" srcOrd="0" destOrd="0" presId="urn:microsoft.com/office/officeart/2005/8/layout/hProcess7"/>
    <dgm:cxn modelId="{016FB8FA-9184-4989-BA39-FE915EEC8641}" type="presParOf" srcId="{01EFD2B2-223D-45F2-9D49-926F9D2965B4}" destId="{0ABD323A-433E-423D-84A9-553E8992CD3A}" srcOrd="1" destOrd="0" presId="urn:microsoft.com/office/officeart/2005/8/layout/hProcess7"/>
    <dgm:cxn modelId="{50090E3C-6A99-4AD6-B5C2-22FE9123A0A6}" type="presParOf" srcId="{01EFD2B2-223D-45F2-9D49-926F9D2965B4}" destId="{87DD0AC0-7038-4BCD-91CD-A97F1EC2E44C}" srcOrd="2" destOrd="0" presId="urn:microsoft.com/office/officeart/2005/8/layout/hProcess7"/>
    <dgm:cxn modelId="{E180F299-F11C-4FB2-8DF8-DFC466CEE2DD}" type="presParOf" srcId="{E8EBEEB2-6EC6-41DC-941F-70DF22947D1A}" destId="{BC2B1D91-957A-461F-BABE-69CB49925B77}" srcOrd="9" destOrd="0" presId="urn:microsoft.com/office/officeart/2005/8/layout/hProcess7"/>
    <dgm:cxn modelId="{872F4F99-C60F-4FF5-9710-AF3A70ADCB39}" type="presParOf" srcId="{E8EBEEB2-6EC6-41DC-941F-70DF22947D1A}" destId="{0C3B795F-7C0A-4255-AF67-4953CC7E963C}" srcOrd="10" destOrd="0" presId="urn:microsoft.com/office/officeart/2005/8/layout/hProcess7"/>
    <dgm:cxn modelId="{24DB89FB-D7E7-456C-AFC1-C2FCAD0655D8}" type="presParOf" srcId="{0C3B795F-7C0A-4255-AF67-4953CC7E963C}" destId="{A5357C0D-3B38-416D-931C-7CF660F7F672}" srcOrd="0" destOrd="0" presId="urn:microsoft.com/office/officeart/2005/8/layout/hProcess7"/>
    <dgm:cxn modelId="{29E96A89-BE83-43E8-B2AB-CA9C32044288}" type="presParOf" srcId="{0C3B795F-7C0A-4255-AF67-4953CC7E963C}" destId="{7CCA6AC4-DD97-4B82-A92A-541BD3C7F80F}" srcOrd="1" destOrd="0" presId="urn:microsoft.com/office/officeart/2005/8/layout/hProcess7"/>
    <dgm:cxn modelId="{63E19233-9303-4BEE-BF57-1333E7BB6FC4}" type="presParOf" srcId="{0C3B795F-7C0A-4255-AF67-4953CC7E963C}" destId="{01B12854-8001-41FD-A443-1032057F144B}" srcOrd="2" destOrd="0" presId="urn:microsoft.com/office/officeart/2005/8/layout/hProcess7"/>
    <dgm:cxn modelId="{4B7BFD41-468B-409C-8372-AB99F779A5E4}" type="presParOf" srcId="{E8EBEEB2-6EC6-41DC-941F-70DF22947D1A}" destId="{2B3CE9F9-4065-4B6B-ABF5-EF72F4EA720C}" srcOrd="11" destOrd="0" presId="urn:microsoft.com/office/officeart/2005/8/layout/hProcess7"/>
    <dgm:cxn modelId="{37768C11-64E9-4AC1-AA77-7EABFA9D3289}" type="presParOf" srcId="{E8EBEEB2-6EC6-41DC-941F-70DF22947D1A}" destId="{70BC7309-1851-4798-91C1-F3132B975709}" srcOrd="12" destOrd="0" presId="urn:microsoft.com/office/officeart/2005/8/layout/hProcess7"/>
    <dgm:cxn modelId="{88D9B6E8-6294-4C5D-A05F-3F130173907A}" type="presParOf" srcId="{70BC7309-1851-4798-91C1-F3132B975709}" destId="{5B5C01A4-A386-4890-9219-5F41B6233123}" srcOrd="0" destOrd="0" presId="urn:microsoft.com/office/officeart/2005/8/layout/hProcess7"/>
    <dgm:cxn modelId="{DAB28D2C-AEB9-49B3-8B82-09947D6BC0DE}" type="presParOf" srcId="{70BC7309-1851-4798-91C1-F3132B975709}" destId="{98B921DB-29EC-4F58-B3F0-F70FA1A617B3}" srcOrd="1" destOrd="0" presId="urn:microsoft.com/office/officeart/2005/8/layout/hProcess7"/>
    <dgm:cxn modelId="{A7536738-45A3-4AD5-80F6-C5F55B5803AA}" type="presParOf" srcId="{70BC7309-1851-4798-91C1-F3132B975709}" destId="{B1ABCC45-9537-4611-AD1D-0CD483D4BE4F}" srcOrd="2" destOrd="0" presId="urn:microsoft.com/office/officeart/2005/8/layout/hProcess7"/>
    <dgm:cxn modelId="{05F71D3B-BD8C-4E22-9285-7B19AF29C4C1}" type="presParOf" srcId="{E8EBEEB2-6EC6-41DC-941F-70DF22947D1A}" destId="{772E4977-90FE-4562-A62C-F7146CA19534}" srcOrd="13" destOrd="0" presId="urn:microsoft.com/office/officeart/2005/8/layout/hProcess7"/>
    <dgm:cxn modelId="{FCE2582D-04E9-4777-BD7A-9B5867A5A832}" type="presParOf" srcId="{E8EBEEB2-6EC6-41DC-941F-70DF22947D1A}" destId="{F1544300-7F66-4F69-B90C-9D2FC3AA4FBD}" srcOrd="14" destOrd="0" presId="urn:microsoft.com/office/officeart/2005/8/layout/hProcess7"/>
    <dgm:cxn modelId="{20D922AE-07C4-4039-99F4-18CF199276F4}" type="presParOf" srcId="{F1544300-7F66-4F69-B90C-9D2FC3AA4FBD}" destId="{10B3373F-ED78-42D1-AD6D-E7AE55E50E3B}" srcOrd="0" destOrd="0" presId="urn:microsoft.com/office/officeart/2005/8/layout/hProcess7"/>
    <dgm:cxn modelId="{32317E28-55FA-4AFB-AE3C-A6F3C22052F9}" type="presParOf" srcId="{F1544300-7F66-4F69-B90C-9D2FC3AA4FBD}" destId="{B4A4B3A3-4EA1-4861-B2AB-2DB1BB8E7B39}" srcOrd="1" destOrd="0" presId="urn:microsoft.com/office/officeart/2005/8/layout/hProcess7"/>
    <dgm:cxn modelId="{03F62AC6-65CD-4EAB-80AC-BC7F6B756FD3}" type="presParOf" srcId="{F1544300-7F66-4F69-B90C-9D2FC3AA4FBD}" destId="{ED6180BA-447B-4554-9EBD-B76CB482FF69}" srcOrd="2" destOrd="0" presId="urn:microsoft.com/office/officeart/2005/8/layout/hProcess7"/>
    <dgm:cxn modelId="{C5A78C1E-9FB5-4C83-8809-8041F3476C04}" type="presParOf" srcId="{E8EBEEB2-6EC6-41DC-941F-70DF22947D1A}" destId="{D5911F29-8DB9-4512-9CD4-7B6C2E5108D4}" srcOrd="15" destOrd="0" presId="urn:microsoft.com/office/officeart/2005/8/layout/hProcess7"/>
    <dgm:cxn modelId="{4BB51DEB-DEF9-451F-AAED-31D0D2B430BB}" type="presParOf" srcId="{E8EBEEB2-6EC6-41DC-941F-70DF22947D1A}" destId="{96317975-0473-4225-B3A2-59F9E0DD2B12}" srcOrd="16" destOrd="0" presId="urn:microsoft.com/office/officeart/2005/8/layout/hProcess7"/>
    <dgm:cxn modelId="{EA185190-A20A-4135-8224-2A076F39CB8C}" type="presParOf" srcId="{96317975-0473-4225-B3A2-59F9E0DD2B12}" destId="{C1496401-D598-49D5-BC29-BF4BF5071A6C}" srcOrd="0" destOrd="0" presId="urn:microsoft.com/office/officeart/2005/8/layout/hProcess7"/>
    <dgm:cxn modelId="{A520079A-3916-4E3D-A100-FAA25B4A1478}" type="presParOf" srcId="{96317975-0473-4225-B3A2-59F9E0DD2B12}" destId="{84A4A424-1E43-414D-8DE6-830AD896D314}" srcOrd="1" destOrd="0" presId="urn:microsoft.com/office/officeart/2005/8/layout/hProcess7"/>
    <dgm:cxn modelId="{6FA05DED-F6D1-4EFD-B125-63585CF4050A}" type="presParOf" srcId="{96317975-0473-4225-B3A2-59F9E0DD2B12}" destId="{DED02280-E2C2-4710-8CF9-5D63BFD02F4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5630E-A047-4973-A181-3EC0D563D4AB}">
      <dsp:nvSpPr>
        <dsp:cNvPr id="0" name=""/>
        <dsp:cNvSpPr/>
      </dsp:nvSpPr>
      <dsp:spPr>
        <a:xfrm rot="5400000">
          <a:off x="432678" y="2322382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8C316-1C1B-4C3E-B3DF-A92565D89005}">
      <dsp:nvSpPr>
        <dsp:cNvPr id="0" name=""/>
        <dsp:cNvSpPr/>
      </dsp:nvSpPr>
      <dsp:spPr>
        <a:xfrm>
          <a:off x="215972" y="2967820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Seleção Pública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(editais, provas e formação inicial)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Concurso Público Nacional Unificado</a:t>
          </a:r>
        </a:p>
      </dsp:txBody>
      <dsp:txXfrm>
        <a:off x="215972" y="2967820"/>
        <a:ext cx="1950252" cy="1709510"/>
      </dsp:txXfrm>
    </dsp:sp>
    <dsp:sp modelId="{20520FFF-AFD0-418B-BAE8-30B4218F188C}">
      <dsp:nvSpPr>
        <dsp:cNvPr id="0" name=""/>
        <dsp:cNvSpPr/>
      </dsp:nvSpPr>
      <dsp:spPr>
        <a:xfrm>
          <a:off x="1798252" y="2163345"/>
          <a:ext cx="367972" cy="3679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D35E0-712C-4AC9-A196-48AC0A92AE7C}">
      <dsp:nvSpPr>
        <dsp:cNvPr id="0" name=""/>
        <dsp:cNvSpPr/>
      </dsp:nvSpPr>
      <dsp:spPr>
        <a:xfrm rot="5400000">
          <a:off x="2820167" y="1731595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FE0FA-F6BB-4D98-9AB9-53ECF7A881CE}">
      <dsp:nvSpPr>
        <dsp:cNvPr id="0" name=""/>
        <dsp:cNvSpPr/>
      </dsp:nvSpPr>
      <dsp:spPr>
        <a:xfrm>
          <a:off x="2603462" y="2377033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Alocação, Ambientação e Estágio Probatório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Planejamento e Dimensionamento da Força de Trabalho (DFT)</a:t>
          </a:r>
        </a:p>
      </dsp:txBody>
      <dsp:txXfrm>
        <a:off x="2603462" y="2377033"/>
        <a:ext cx="1950252" cy="1709510"/>
      </dsp:txXfrm>
    </dsp:sp>
    <dsp:sp modelId="{848C877B-E157-44FF-8D06-24BC477AEE01}">
      <dsp:nvSpPr>
        <dsp:cNvPr id="0" name=""/>
        <dsp:cNvSpPr/>
      </dsp:nvSpPr>
      <dsp:spPr>
        <a:xfrm>
          <a:off x="4185742" y="1572558"/>
          <a:ext cx="367972" cy="3679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557A0-F9FB-426D-B6EF-1AE9486EF4A9}">
      <dsp:nvSpPr>
        <dsp:cNvPr id="0" name=""/>
        <dsp:cNvSpPr/>
      </dsp:nvSpPr>
      <dsp:spPr>
        <a:xfrm rot="5400000">
          <a:off x="5207657" y="1140809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20897-1E73-4616-A507-D11E6D634E33}">
      <dsp:nvSpPr>
        <dsp:cNvPr id="0" name=""/>
        <dsp:cNvSpPr/>
      </dsp:nvSpPr>
      <dsp:spPr>
        <a:xfrm>
          <a:off x="4990951" y="1786247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Progressão, Capacitação e Remuneração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Programa de Gestão e Desempenho (PGD)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Desenvolvimento e Desempenho de Pessoas (PDP)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none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Novo Sistema de Carreiras</a:t>
          </a: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Nova Estrutura Remuneratória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Formação e Valorização de Lideranças Públicas</a:t>
          </a:r>
        </a:p>
      </dsp:txBody>
      <dsp:txXfrm>
        <a:off x="4990951" y="1786247"/>
        <a:ext cx="1950252" cy="1709510"/>
      </dsp:txXfrm>
    </dsp:sp>
    <dsp:sp modelId="{F108B471-F1D5-4349-84E4-951E0319299C}">
      <dsp:nvSpPr>
        <dsp:cNvPr id="0" name=""/>
        <dsp:cNvSpPr/>
      </dsp:nvSpPr>
      <dsp:spPr>
        <a:xfrm>
          <a:off x="6573231" y="981771"/>
          <a:ext cx="367972" cy="3679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89E9D-E272-4B86-A3F9-763FCFA615F2}">
      <dsp:nvSpPr>
        <dsp:cNvPr id="0" name=""/>
        <dsp:cNvSpPr/>
      </dsp:nvSpPr>
      <dsp:spPr>
        <a:xfrm rot="5400000">
          <a:off x="7595146" y="550022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8A9BF-0F00-416C-AEE6-A3F3C6E75C62}">
      <dsp:nvSpPr>
        <dsp:cNvPr id="0" name=""/>
        <dsp:cNvSpPr/>
      </dsp:nvSpPr>
      <dsp:spPr>
        <a:xfrm>
          <a:off x="7378441" y="1195460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Transversalidade, Mobilidade e desenvolvimento na Carreira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Combate às heterogeneidades e desigualdades estruturais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Combate aos privilégios remuneratórios</a:t>
          </a:r>
        </a:p>
      </dsp:txBody>
      <dsp:txXfrm>
        <a:off x="7378441" y="1195460"/>
        <a:ext cx="1950252" cy="1709510"/>
      </dsp:txXfrm>
    </dsp:sp>
    <dsp:sp modelId="{14C8D7F0-6127-4D45-A1A9-AAF5B550B4CA}">
      <dsp:nvSpPr>
        <dsp:cNvPr id="0" name=""/>
        <dsp:cNvSpPr/>
      </dsp:nvSpPr>
      <dsp:spPr>
        <a:xfrm>
          <a:off x="8960721" y="390985"/>
          <a:ext cx="367972" cy="3679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B6120-345A-46EC-A358-C934706BD78C}">
      <dsp:nvSpPr>
        <dsp:cNvPr id="0" name=""/>
        <dsp:cNvSpPr/>
      </dsp:nvSpPr>
      <dsp:spPr>
        <a:xfrm rot="5400000">
          <a:off x="9982636" y="-40764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FC107-5A1F-4B95-BBA3-1B3752550E3A}">
      <dsp:nvSpPr>
        <dsp:cNvPr id="0" name=""/>
        <dsp:cNvSpPr/>
      </dsp:nvSpPr>
      <dsp:spPr>
        <a:xfrm>
          <a:off x="9765930" y="604673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Aposentação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Melhoria do Atendimento das </a:t>
          </a:r>
          <a:r>
            <a:rPr lang="pt-BR" sz="1600" b="1" kern="1200" dirty="0" err="1">
              <a:solidFill>
                <a:srgbClr val="FF0000"/>
              </a:solidFill>
              <a:latin typeface="+mn-lt"/>
            </a:rPr>
            <a:t>CAPE’s</a:t>
          </a:r>
          <a:endParaRPr lang="pt-BR" sz="1600" b="1" kern="1200" dirty="0">
            <a:solidFill>
              <a:srgbClr val="FF0000"/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Fábrica de Digitalização de Processos Funcionais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Nova Unidade Gestora do RPPS para os 3 poderes da União em âmbito federal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>
            <a:latin typeface="+mn-lt"/>
          </a:endParaRPr>
        </a:p>
      </dsp:txBody>
      <dsp:txXfrm>
        <a:off x="9765930" y="604673"/>
        <a:ext cx="1950252" cy="1709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406F3-69F2-49BB-BDDE-5A9A801BC46B}">
      <dsp:nvSpPr>
        <dsp:cNvPr id="0" name=""/>
        <dsp:cNvSpPr/>
      </dsp:nvSpPr>
      <dsp:spPr>
        <a:xfrm>
          <a:off x="6306" y="918102"/>
          <a:ext cx="2201694" cy="2642032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  <a:effectLst/>
            </a:rPr>
            <a:t>Órgãos e Entidades</a:t>
          </a:r>
        </a:p>
      </dsp:txBody>
      <dsp:txXfrm rot="16200000">
        <a:off x="-856757" y="1781166"/>
        <a:ext cx="2166466" cy="440338"/>
      </dsp:txXfrm>
    </dsp:sp>
    <dsp:sp modelId="{565BC7CA-8325-4B39-8A76-E2B7FFCCBC9A}">
      <dsp:nvSpPr>
        <dsp:cNvPr id="0" name=""/>
        <dsp:cNvSpPr/>
      </dsp:nvSpPr>
      <dsp:spPr>
        <a:xfrm>
          <a:off x="446645" y="918102"/>
          <a:ext cx="1640262" cy="26420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Planejamento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Estratégia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Autonomia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Controle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Clareza normativa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Estreitamento de relação com o Órgão Central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Otimização de recursos</a:t>
          </a:r>
        </a:p>
      </dsp:txBody>
      <dsp:txXfrm>
        <a:off x="446645" y="918102"/>
        <a:ext cx="1640262" cy="2642032"/>
      </dsp:txXfrm>
    </dsp:sp>
    <dsp:sp modelId="{508C04C3-281B-4409-9820-A86202C481C3}">
      <dsp:nvSpPr>
        <dsp:cNvPr id="0" name=""/>
        <dsp:cNvSpPr/>
      </dsp:nvSpPr>
      <dsp:spPr>
        <a:xfrm>
          <a:off x="2285059" y="918102"/>
          <a:ext cx="2201694" cy="2642032"/>
        </a:xfrm>
        <a:prstGeom prst="roundRect">
          <a:avLst>
            <a:gd name="adj" fmla="val 5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Órgão  Central</a:t>
          </a:r>
        </a:p>
      </dsp:txBody>
      <dsp:txXfrm rot="16200000">
        <a:off x="1421995" y="1781166"/>
        <a:ext cx="2166466" cy="440338"/>
      </dsp:txXfrm>
    </dsp:sp>
    <dsp:sp modelId="{9455BABB-6E98-4823-995B-9561921E8528}">
      <dsp:nvSpPr>
        <dsp:cNvPr id="0" name=""/>
        <dsp:cNvSpPr/>
      </dsp:nvSpPr>
      <dsp:spPr>
        <a:xfrm rot="5400000">
          <a:off x="2102003" y="3017057"/>
          <a:ext cx="388128" cy="33025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69E66-8932-4BAA-9959-855EDD86A913}">
      <dsp:nvSpPr>
        <dsp:cNvPr id="0" name=""/>
        <dsp:cNvSpPr/>
      </dsp:nvSpPr>
      <dsp:spPr>
        <a:xfrm>
          <a:off x="2725398" y="918102"/>
          <a:ext cx="1640262" cy="26420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Padronização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Centralização da informação para aprimorar as evidências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Papel de parceiro estratégico</a:t>
          </a:r>
        </a:p>
      </dsp:txBody>
      <dsp:txXfrm>
        <a:off x="2725398" y="918102"/>
        <a:ext cx="1640262" cy="2642032"/>
      </dsp:txXfrm>
    </dsp:sp>
    <dsp:sp modelId="{6790578A-ADD8-4015-B52D-450971A33742}">
      <dsp:nvSpPr>
        <dsp:cNvPr id="0" name=""/>
        <dsp:cNvSpPr/>
      </dsp:nvSpPr>
      <dsp:spPr>
        <a:xfrm>
          <a:off x="4563812" y="918102"/>
          <a:ext cx="2201694" cy="2642032"/>
        </a:xfrm>
        <a:prstGeom prst="roundRect">
          <a:avLst>
            <a:gd name="adj" fmla="val 5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Enap e escolas de Gov.</a:t>
          </a:r>
        </a:p>
      </dsp:txBody>
      <dsp:txXfrm rot="16200000">
        <a:off x="3700748" y="1781166"/>
        <a:ext cx="2166466" cy="440338"/>
      </dsp:txXfrm>
    </dsp:sp>
    <dsp:sp modelId="{AFC5A116-63FB-4226-8459-900EC3A24A03}">
      <dsp:nvSpPr>
        <dsp:cNvPr id="0" name=""/>
        <dsp:cNvSpPr/>
      </dsp:nvSpPr>
      <dsp:spPr>
        <a:xfrm rot="5400000">
          <a:off x="4380757" y="3017057"/>
          <a:ext cx="388128" cy="33025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D0AC0-7038-4BCD-91CD-A97F1EC2E44C}">
      <dsp:nvSpPr>
        <dsp:cNvPr id="0" name=""/>
        <dsp:cNvSpPr/>
      </dsp:nvSpPr>
      <dsp:spPr>
        <a:xfrm>
          <a:off x="5004151" y="918102"/>
          <a:ext cx="1640262" cy="26420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Portfólio mais aderente às necessidades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Foco nas ações transversais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Parceria com Órgão Central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Otimização de recursos</a:t>
          </a:r>
        </a:p>
      </dsp:txBody>
      <dsp:txXfrm>
        <a:off x="5004151" y="918102"/>
        <a:ext cx="1640262" cy="2642032"/>
      </dsp:txXfrm>
    </dsp:sp>
    <dsp:sp modelId="{5B5C01A4-A386-4890-9219-5F41B6233123}">
      <dsp:nvSpPr>
        <dsp:cNvPr id="0" name=""/>
        <dsp:cNvSpPr/>
      </dsp:nvSpPr>
      <dsp:spPr>
        <a:xfrm>
          <a:off x="6842566" y="918102"/>
          <a:ext cx="2201694" cy="2642032"/>
        </a:xfrm>
        <a:prstGeom prst="roundRect">
          <a:avLst>
            <a:gd name="adj" fmla="val 5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Servidores</a:t>
          </a:r>
        </a:p>
      </dsp:txBody>
      <dsp:txXfrm rot="16200000">
        <a:off x="5979502" y="1781166"/>
        <a:ext cx="2166466" cy="440338"/>
      </dsp:txXfrm>
    </dsp:sp>
    <dsp:sp modelId="{7CCA6AC4-DD97-4B82-A92A-541BD3C7F80F}">
      <dsp:nvSpPr>
        <dsp:cNvPr id="0" name=""/>
        <dsp:cNvSpPr/>
      </dsp:nvSpPr>
      <dsp:spPr>
        <a:xfrm rot="5400000">
          <a:off x="6659510" y="3017057"/>
          <a:ext cx="388128" cy="33025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BCC45-9537-4611-AD1D-0CD483D4BE4F}">
      <dsp:nvSpPr>
        <dsp:cNvPr id="0" name=""/>
        <dsp:cNvSpPr/>
      </dsp:nvSpPr>
      <dsp:spPr>
        <a:xfrm>
          <a:off x="7282905" y="918102"/>
          <a:ext cx="1640262" cy="26420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Escuta em relação as suas necessidades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Critérios e objetivos previamente definidos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Clareza nos critérios de afastamentos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Igualdade de oportunidades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Desenvolvimento ≠ de Capacitação</a:t>
          </a:r>
        </a:p>
      </dsp:txBody>
      <dsp:txXfrm>
        <a:off x="7282905" y="918102"/>
        <a:ext cx="1640262" cy="2642032"/>
      </dsp:txXfrm>
    </dsp:sp>
    <dsp:sp modelId="{C1496401-D598-49D5-BC29-BF4BF5071A6C}">
      <dsp:nvSpPr>
        <dsp:cNvPr id="0" name=""/>
        <dsp:cNvSpPr/>
      </dsp:nvSpPr>
      <dsp:spPr>
        <a:xfrm>
          <a:off x="9121319" y="918102"/>
          <a:ext cx="2201694" cy="2642032"/>
        </a:xfrm>
        <a:prstGeom prst="roundRect">
          <a:avLst>
            <a:gd name="adj" fmla="val 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População</a:t>
          </a:r>
        </a:p>
      </dsp:txBody>
      <dsp:txXfrm rot="16200000">
        <a:off x="8258255" y="1781166"/>
        <a:ext cx="2166466" cy="440338"/>
      </dsp:txXfrm>
    </dsp:sp>
    <dsp:sp modelId="{B4A4B3A3-4EA1-4861-B2AB-2DB1BB8E7B39}">
      <dsp:nvSpPr>
        <dsp:cNvPr id="0" name=""/>
        <dsp:cNvSpPr/>
      </dsp:nvSpPr>
      <dsp:spPr>
        <a:xfrm rot="5400000">
          <a:off x="8938263" y="3017057"/>
          <a:ext cx="388128" cy="33025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02280-E2C2-4710-8CF9-5D63BFD02F47}">
      <dsp:nvSpPr>
        <dsp:cNvPr id="0" name=""/>
        <dsp:cNvSpPr/>
      </dsp:nvSpPr>
      <dsp:spPr>
        <a:xfrm>
          <a:off x="9561658" y="918102"/>
          <a:ext cx="1640262" cy="26420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Melhora nos serviços públicos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Transparência nas informações</a:t>
          </a:r>
        </a:p>
      </dsp:txBody>
      <dsp:txXfrm>
        <a:off x="9561658" y="918102"/>
        <a:ext cx="1640262" cy="264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4D0E127-AB55-DD4C-4BB6-AC699F6FB4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E18A08-B382-B06A-40C9-2C754B6B1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9BB1-0A1E-4E0A-B983-A1EE1A94805E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136D0A-5475-F5BA-B36A-52852B7E1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11C26E-AB56-045D-34A6-7988D0F1B9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F0FA0-729A-4A8D-B190-C2F9D615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46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6E90-F207-4466-8CEB-4444C948C3C3}" type="datetimeFigureOut">
              <a:t>19/09/2023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83DA1-739F-452A-91CD-2A98C843D23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68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5756-82DA-438D-AAE7-D84418D93E8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74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7E70B-3910-41EF-B07D-A0D63D99D1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59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40388-A1D8-5786-A651-6882F8ED0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C81A20-0DA9-00A1-04E3-FC766710E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1F414-4E9F-5440-616B-A49BC4B8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971733-17C0-EC9A-BA50-C20480D5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200B8A-931C-93A0-4725-69EC67AB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86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F682B-E3DA-98B3-5A54-24B400C9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015704-6169-051E-4CE6-3AAF667E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D0E8DF-1583-A30D-596E-FE4133B4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9B085E-95DE-94B7-783F-C8E81E49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7436BC-63FD-2E2B-7E6B-3DD0E75F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2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3F1799-13AC-FB07-C6D5-B9ED767E1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EA2B91-FC61-084E-8BEB-57B2B0902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661157-FBAE-64B0-6FBB-203E902C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52C18C-CAC6-4A05-0BD8-4FB7C336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018C3-6EB4-1DBB-7F5B-F508582D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4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66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3C733-EC4A-5C47-A06D-86587C763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10775-89FB-E1B4-08C6-08B66968D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B1E1B9-822F-AE52-408D-63DAD524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373A24-7BD2-197E-F04F-89256993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FDF899-D9E3-5E80-FCEE-B40657C8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49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903A2-F4AD-F390-5FBA-FCC1C885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A8C872-185D-9055-6895-210609460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93AB8-BA20-BA1C-1077-5704EB08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C256A7-5B40-7524-C6FA-25D6CA5C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8E7F65-E416-A3C1-7A7A-75027EE2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33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B03E0-C909-0B98-74FB-9102D6EF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E727D7-BF41-18D0-63AB-42221F799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9F650B-5407-E276-DF03-770AE837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D46969-37AE-2CEA-FFE0-F734FA98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319FED-A220-B807-042E-262D7F9E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13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3D0A3-9B2E-8A11-AC20-15A0F7F6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EF0822-BB81-0653-63ED-A854EF398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88EB57-B295-4F70-2F75-4C5DBEBB0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A9C23F-B49B-2EDD-900D-E2240821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4D5B8A-1760-F255-BAC1-3B8DC0FD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4637FD-9867-FBC3-4E33-6FF92ED6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08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16D17-BB76-7C40-9F27-1225C10B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D8936B-4BBB-4E1E-9DAD-98E2B3795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22E5E3-E28E-CEDF-FDF6-B30942C41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EDD968-F575-38AD-066C-D92284267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265A3A-B438-3C12-0176-6289F3BD2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81AFE6-D301-2D5B-B656-41FED078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211F7C-5268-19C9-F329-F2D94D65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C9081F3-C7DE-ABD9-AEBB-D6CE4AED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888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BB521-71E5-4335-CAB6-C1B277E7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697CE8-20FC-CA23-3CA9-95699A91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46EF4-9D93-BD40-A5C1-3BFD4EFD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899894-71F3-41EC-3ABB-0B85F739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370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B53DB6-8689-E68C-D078-F8C20C78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AFF6DA-71A4-D6D0-B950-17272E9E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3466FF-7624-9BD5-E3B1-CBE12A97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A0CC-698E-E868-D6FA-D5ADE8FB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6EE6A0-549E-D538-B4FE-0ED9DBA55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53ADD4-B988-5CD8-A6D4-3E1A21C3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A94AFE-C7C1-4E97-856A-20F30845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B3F215-DACD-3B68-D23B-8090FBB6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625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5FF18-606B-92DF-CDC5-C8432366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3D5BB-EFF2-FE9B-74B5-8DE4DBB3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94AD2C-EAB9-D070-4BC4-FFDABAC82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007622-AB1A-F17F-289F-4DCE0B6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6E5E5E-9E65-7DC4-142D-171F0566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4AA686-C238-90F2-1314-A890839D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19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EB1AB-B4C9-49E0-053A-4844FE1C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66C61E3-0217-B7BE-E355-C37138B9B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74B837-D1B5-D168-43E1-CF17056A2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60CCE6-67BB-04B0-BFA3-EA25C6AE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326B60-9E9B-3AAF-A8F1-B871F363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A1DD0-F90B-4042-9451-41F66E53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93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6E8B6-7099-BE0A-7622-5FB858DA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E915DC-E6FC-20D0-B3ED-0E686763E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8E21D9-B77F-F056-0546-DE125117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71ABAB-CEB7-7FE2-2E60-A5C9CE52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716C0-19DE-0FE3-7E58-52DC349D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204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465527-F0EF-22D8-BBBF-469FFAB4F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97683-7D94-B58F-F358-72DEB6E26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29DC22-3487-C390-F85C-10D4DE72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FACCC1-2C55-5165-7462-FE5A07FD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8E9418-FE7D-D980-DF14-2200D198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169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4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84A2E-08A7-85AB-DA1F-E76FE36C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9523A4-AF2E-5014-CFF1-A9E395551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15357C-3E96-CF80-7F61-773D94BA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0D15E-28C9-5075-4E03-B3225FA3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1CF1B8-8106-78E9-E3CB-1593F511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622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68F0D-FDD8-FA4C-BD10-1703FBD6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04265D-34D8-A91B-8072-D3606356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CB102A-25DD-A63B-E643-63508BBA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B5DC09-C91D-A57F-7EAC-3C5A95F5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CC9B49-59EB-FA0C-493A-AA9E1A9B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306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8FE0E-EDB6-BE4D-B296-CD5641C0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AF2DC0-DFCB-707B-993F-B525CF209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21F070-1B3A-73A6-DFCD-510F8768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8D60EF-309B-26C9-F8F2-4B4344BE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8F493C-7361-A8BC-BF9D-F6E0B516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912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77D95-4CB1-15B1-746C-FF951AF0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5C1888-1041-D0CC-003B-BA2431077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B8895D-2859-C943-1C78-8FE914512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F2E53F-10B1-673E-AA0A-01041B6CB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8D3AB3-1F6B-D1F1-FE54-C4EE6591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A4892A-552E-CAA9-150F-8053F929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318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EFD38-CACD-A9C1-A30D-150BBA4F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3A72E4-4389-AC2A-B3D0-8E8B7087E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286707-45D2-4EEC-BD62-FC7778C2B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6C30446-9805-328E-B3BF-DA42A39B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A7CBEB-8742-513A-05CB-D2E3390A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1B3687-5358-1870-2B6C-42AA3D13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38454B-B079-29AC-BC06-095D7C9E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D7B57F-9E79-B9F3-B060-869A5940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6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40939-59FA-25AA-072A-85736A11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B8D866-E76C-FA0E-1D14-B259076FF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104BAE-C148-2F49-620D-52DEBE6B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0AADD2-D6CB-4E01-4BB0-5A80A10C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73521C-55A6-BAAC-CC05-5247DC15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566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6FE36-7E01-46E9-4B53-4158E093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4A475B-15F0-B0B1-4DC5-1B4A22B7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4F9532-2EC1-C93A-43D3-4619D43C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C23756-96F0-94CB-0A07-3144D7B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908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F9DD1C-255E-DD29-0F56-F5BACFAC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5DE666-E83F-7DDA-F892-1FDC27CF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8BC749-E668-180E-6A23-718D1CEB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81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DCA61-D661-836E-426B-F4FFDD24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C0C4D6-769A-076B-C9DE-9D6AF7BEB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6E9866-8F0B-B90F-37CB-AB1260092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AE1F85-7497-0C61-C05F-DED7CB0C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6DD085-9ADE-42A3-1F77-BEFFB6FF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8582A5-8733-031E-A7A8-0D2C8360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78548-05AB-B1D9-9962-4FE9FD67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EB748F0-4B4B-45C6-3C55-18BAB69D1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F2D9D9-27E0-729B-53DC-891C525B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A6E98F-8A27-C197-12A5-DF8CDD72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DABE2A-33B8-F93F-1B81-FE57E864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E3606C-8BB7-00AF-6EE6-D7F5F373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168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0CDAC-9C2D-4016-E695-E92ACBF4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2C08CB-ADBC-A250-41A7-6D80F1E10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CB343C-663D-398A-18B8-11CDDB0A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57C8C0-F4C1-3155-2B40-6DA0F19E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25CB0A-5F58-00E1-BAE9-D923EF9B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813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49CF0A-9504-AB7E-BD22-57FF6451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A1C6E6-C74B-BD84-1086-295411DA0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6846FE-D3DA-8685-1082-1ED7C947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C0DFFA-3CA7-C2F4-F4A4-FB79A580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A9A055-1174-49C4-E78B-BFB813D5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70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6787F-BD0F-1E14-B350-AD62F3FA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08F16-C7D4-59B6-474B-1B449055A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6A9F5-FE95-8D7F-4F28-BAF097EC7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9B5139-03B4-777F-2E06-B64FE2E8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153E36-06EF-C25C-0DA3-27E4D46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A5BD92-428A-2CCE-E3C6-9328144F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9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5C988-C9E1-1BDD-0FF7-791FC4B5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97801B-ACB8-89F2-7750-B71844BC3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411CD6-52E7-3AF4-3705-53EBFB8C4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237FD5-BC81-9528-B2CD-E2534E6E8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1DB99B-6052-B7F4-C97A-FA7029FBC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ABC53D-F61A-DACB-BA43-3E7B8570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7A861C-2934-6206-3A78-60467EA9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76121C3-2573-2399-B814-5E93ED34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78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8EFD7-4A0B-D6B1-372B-46EDAD5B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7C9454-62FD-E1BD-DA60-44EA3A69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B2E8C1-5E3D-C27E-0F23-8FC2F091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EF5AE2-C8DC-55DD-0327-B7A72BAC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02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51E10D-E9FC-D33E-578C-42B993CC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73E104-16E7-D36B-84E5-582DB322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601BEE-7FA5-DB57-66D8-E012F30F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93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B204B-63B2-B387-4819-F6072B07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C6916-8E84-E816-0DBA-0F4BE1BC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15E86-13A1-C441-8F9A-AFA4EDE27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D7C92B-ED93-5B8D-EDDD-D36A91F4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48B85F-1B62-15AF-6039-7DF87AF1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ED39BA-B8D2-A069-1F3C-BA381822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8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942E2-56D0-4A2B-ED0C-672915DA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586A56-824F-50F0-3FDD-AA5604B2F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B82DEC-F873-B203-F598-0ED4FF4BF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2748A5-4610-7629-06A6-D713E85E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8CBDBD-9F39-F8C3-7409-8AFB4B3F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00FD9F-97D0-FD5E-2BDA-3DDB2F11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3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733F4FE-9ABA-6864-A188-FD31B81D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DF1E5-2222-6CA5-5431-42FA5BA9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999DBA-0612-CCCA-1550-39E7405E4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1FDC2-0FE2-40DE-AB51-A6CD913D5EE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708F28-CDD9-020C-33D6-C38FC6440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72E480-17B6-C01E-1249-A931CAC1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7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6" r:id="rId3"/>
    <p:sldLayoutId id="2147483688" r:id="rId4"/>
    <p:sldLayoutId id="2147483689" r:id="rId5"/>
    <p:sldLayoutId id="2147483699" r:id="rId6"/>
    <p:sldLayoutId id="2147483690" r:id="rId7"/>
    <p:sldLayoutId id="2147483701" r:id="rId8"/>
    <p:sldLayoutId id="2147483703" r:id="rId9"/>
    <p:sldLayoutId id="2147483691" r:id="rId10"/>
    <p:sldLayoutId id="2147483702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AB1C50-5E63-C72F-D7B2-5BF4E988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57DD37-0657-163B-03E1-FE77F900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F3A5E-FB0C-574C-CDF2-98F4485C3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AB6D-8E63-42A5-A193-CD7544987C8B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8FADFB-3751-174B-2CF2-1DE42A9DF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6048C7-EE1F-BEC1-9ABC-07BC9B53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2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7451FB-1A7C-4A80-87C8-A821C92C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1AFF01-311E-4968-89E2-E950F505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100D58-159A-0082-6AA9-08D7540F4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7855-10B0-41C9-8115-0D72109775E2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04B68A-D734-0321-1044-839235FD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CE98B1-318F-EF81-67D9-81E0C652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D1A3-1FEF-42D4-8623-D633BEBA0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6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5A4D0B-0CA0-FEE5-8C4E-4AEF41919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552" y="0"/>
            <a:ext cx="7156704" cy="6858000"/>
          </a:xfrm>
          <a:prstGeom prst="rect">
            <a:avLst/>
          </a:prstGeom>
        </p:spPr>
      </p:pic>
      <p:pic>
        <p:nvPicPr>
          <p:cNvPr id="5" name="Imagem 4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F9C15446-BE00-61F6-39D1-0DFA560E8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6" y="5752219"/>
            <a:ext cx="2897588" cy="65361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EED6E21-C186-EB7F-EBFC-8CBD2615046D}"/>
              </a:ext>
            </a:extLst>
          </p:cNvPr>
          <p:cNvSpPr/>
          <p:nvPr/>
        </p:nvSpPr>
        <p:spPr>
          <a:xfrm>
            <a:off x="861136" y="2133600"/>
            <a:ext cx="985593" cy="1198551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187B5A-FCC5-4FF5-AE6F-821CA47CD77C}"/>
              </a:ext>
            </a:extLst>
          </p:cNvPr>
          <p:cNvSpPr txBox="1"/>
          <p:nvPr/>
        </p:nvSpPr>
        <p:spPr>
          <a:xfrm>
            <a:off x="861136" y="2133600"/>
            <a:ext cx="700126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dirty="0">
                <a:solidFill>
                  <a:srgbClr val="183EFF"/>
                </a:solidFill>
                <a:latin typeface="Verdana Pro Cond Black"/>
                <a:ea typeface="Verdana"/>
                <a:cs typeface="Poppins Black"/>
              </a:rPr>
              <a:t>   	</a:t>
            </a:r>
            <a:r>
              <a:rPr lang="pt-BR" sz="3200" dirty="0">
                <a:solidFill>
                  <a:srgbClr val="183EFF"/>
                </a:solidFill>
                <a:latin typeface="Verdana Pro Cond Black"/>
                <a:ea typeface="Verdana"/>
                <a:cs typeface="Poppins Black"/>
              </a:rPr>
              <a:t>GESTÃO DE DESEMPENHO</a:t>
            </a:r>
          </a:p>
          <a:p>
            <a:r>
              <a:rPr lang="pt-BR" sz="3200" dirty="0">
                <a:solidFill>
                  <a:srgbClr val="183EFF"/>
                </a:solidFill>
                <a:latin typeface="Verdana Pro Cond Black"/>
                <a:ea typeface="Verdana"/>
                <a:cs typeface="Poppins Black"/>
              </a:rPr>
              <a:t>	E DESENVOLVIMENTO DE 	PESSOAS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5C1A619-CA5C-6C1B-6C06-311109E3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A88D-D0B6-4B78-863C-4A56A55FE6E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18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6395E-01C3-208A-97D8-18A517245B30}"/>
              </a:ext>
            </a:extLst>
          </p:cNvPr>
          <p:cNvSpPr txBox="1"/>
          <p:nvPr/>
        </p:nvSpPr>
        <p:spPr>
          <a:xfrm>
            <a:off x="578455" y="1553025"/>
            <a:ext cx="11354686" cy="523196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>
              <a:spcBef>
                <a:spcPts val="1800"/>
              </a:spcBef>
              <a:buClr>
                <a:srgbClr val="FFCF00"/>
              </a:buClr>
            </a:pPr>
            <a:endParaRPr lang="pt-BR" sz="2800" dirty="0">
              <a:solidFill>
                <a:srgbClr val="3C3C3C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C57E6-ED74-BB5E-553D-F07C3F497FCC}"/>
              </a:ext>
            </a:extLst>
          </p:cNvPr>
          <p:cNvSpPr/>
          <p:nvPr/>
        </p:nvSpPr>
        <p:spPr>
          <a:xfrm>
            <a:off x="578455" y="4260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1CDE72-0FC4-84D3-4566-FFF8375BDB9C}"/>
              </a:ext>
            </a:extLst>
          </p:cNvPr>
          <p:cNvSpPr txBox="1"/>
          <p:nvPr/>
        </p:nvSpPr>
        <p:spPr>
          <a:xfrm>
            <a:off x="1131019" y="585432"/>
            <a:ext cx="10482526" cy="394314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 </a:t>
            </a:r>
            <a:r>
              <a:rPr lang="pt-BR" sz="34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DESENVOLVIMENTO DE PESSOAS - CENÁRIO ATUAL</a:t>
            </a:r>
            <a:endParaRPr lang="pt-BR" sz="34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14" name="Sinal de Subtração 13">
            <a:extLst>
              <a:ext uri="{FF2B5EF4-FFF2-40B4-BE49-F238E27FC236}">
                <a16:creationId xmlns:a16="http://schemas.microsoft.com/office/drawing/2014/main" id="{99EFCBA0-7EA2-262B-F54F-6F5219B04EEF}"/>
              </a:ext>
            </a:extLst>
          </p:cNvPr>
          <p:cNvSpPr/>
          <p:nvPr/>
        </p:nvSpPr>
        <p:spPr>
          <a:xfrm>
            <a:off x="-1398104" y="1017420"/>
            <a:ext cx="14988208" cy="270657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42D3D4-C0E1-3460-5EA3-112AF315803B}"/>
              </a:ext>
            </a:extLst>
          </p:cNvPr>
          <p:cNvSpPr/>
          <p:nvPr/>
        </p:nvSpPr>
        <p:spPr>
          <a:xfrm>
            <a:off x="258859" y="1961427"/>
            <a:ext cx="11568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pt-BR" sz="2400" dirty="0"/>
              <a:t>Decreto nº 5.707/2006 – Instituiu a PNDP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Decreto nº 9.991/2019 – Aprimorou a PNDP com os objetivos de:</a:t>
            </a:r>
          </a:p>
          <a:p>
            <a:pPr lvl="1"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Agrupar 1">
            <a:extLst>
              <a:ext uri="{FF2B5EF4-FFF2-40B4-BE49-F238E27FC236}">
                <a16:creationId xmlns:a16="http://schemas.microsoft.com/office/drawing/2014/main" id="{3A12FB97-A9B4-31DF-F008-890696EA0F5B}"/>
              </a:ext>
            </a:extLst>
          </p:cNvPr>
          <p:cNvGrpSpPr/>
          <p:nvPr/>
        </p:nvGrpSpPr>
        <p:grpSpPr>
          <a:xfrm>
            <a:off x="56528" y="3460008"/>
            <a:ext cx="9676572" cy="2434904"/>
            <a:chOff x="-659861" y="5270500"/>
            <a:chExt cx="9676572" cy="2434904"/>
          </a:xfrm>
          <a:solidFill>
            <a:schemeClr val="accent2"/>
          </a:solidFill>
        </p:grpSpPr>
        <p:sp>
          <p:nvSpPr>
            <p:cNvPr id="17" name="Retângulo de cantos arredondados 32">
              <a:extLst>
                <a:ext uri="{FF2B5EF4-FFF2-40B4-BE49-F238E27FC236}">
                  <a16:creationId xmlns:a16="http://schemas.microsoft.com/office/drawing/2014/main" id="{52F1410E-D640-AE51-CDD1-4F75D3D3F3CD}"/>
                </a:ext>
              </a:extLst>
            </p:cNvPr>
            <p:cNvSpPr/>
            <p:nvPr/>
          </p:nvSpPr>
          <p:spPr>
            <a:xfrm>
              <a:off x="1623386" y="5270500"/>
              <a:ext cx="2229010" cy="685739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Padronização</a:t>
              </a:r>
            </a:p>
          </p:txBody>
        </p:sp>
        <p:sp>
          <p:nvSpPr>
            <p:cNvPr id="18" name="Retângulo de cantos arredondados 33">
              <a:extLst>
                <a:ext uri="{FF2B5EF4-FFF2-40B4-BE49-F238E27FC236}">
                  <a16:creationId xmlns:a16="http://schemas.microsoft.com/office/drawing/2014/main" id="{CECEC1DA-8D3E-F822-5619-EF0B5EA95765}"/>
                </a:ext>
              </a:extLst>
            </p:cNvPr>
            <p:cNvSpPr/>
            <p:nvPr/>
          </p:nvSpPr>
          <p:spPr>
            <a:xfrm>
              <a:off x="3916004" y="5285395"/>
              <a:ext cx="2798665" cy="68574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Identificação de necessidades transversais</a:t>
              </a:r>
            </a:p>
          </p:txBody>
        </p:sp>
        <p:sp>
          <p:nvSpPr>
            <p:cNvPr id="19" name="Retângulo de cantos arredondados 34">
              <a:extLst>
                <a:ext uri="{FF2B5EF4-FFF2-40B4-BE49-F238E27FC236}">
                  <a16:creationId xmlns:a16="http://schemas.microsoft.com/office/drawing/2014/main" id="{7EDC2177-88F3-9A34-D35B-620FB40E86D3}"/>
                </a:ext>
              </a:extLst>
            </p:cNvPr>
            <p:cNvSpPr/>
            <p:nvPr/>
          </p:nvSpPr>
          <p:spPr>
            <a:xfrm>
              <a:off x="6833127" y="5270500"/>
              <a:ext cx="2183584" cy="685739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Otimização de recursos</a:t>
              </a:r>
            </a:p>
          </p:txBody>
        </p:sp>
        <p:sp>
          <p:nvSpPr>
            <p:cNvPr id="20" name="Retângulo de cantos arredondados 35">
              <a:extLst>
                <a:ext uri="{FF2B5EF4-FFF2-40B4-BE49-F238E27FC236}">
                  <a16:creationId xmlns:a16="http://schemas.microsoft.com/office/drawing/2014/main" id="{63D09559-5C30-D4CF-2F3F-A0B5F96B67D8}"/>
                </a:ext>
              </a:extLst>
            </p:cNvPr>
            <p:cNvSpPr/>
            <p:nvPr/>
          </p:nvSpPr>
          <p:spPr>
            <a:xfrm>
              <a:off x="-659861" y="6939627"/>
              <a:ext cx="6142116" cy="765777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Definição clara de critérios de acesso</a:t>
              </a:r>
            </a:p>
          </p:txBody>
        </p:sp>
      </p:grpSp>
      <p:sp>
        <p:nvSpPr>
          <p:cNvPr id="21" name="Retângulo de cantos arredondados 36">
            <a:extLst>
              <a:ext uri="{FF2B5EF4-FFF2-40B4-BE49-F238E27FC236}">
                <a16:creationId xmlns:a16="http://schemas.microsoft.com/office/drawing/2014/main" id="{7E70FA0D-91ED-1E8C-86A5-50CB0C1EA329}"/>
              </a:ext>
            </a:extLst>
          </p:cNvPr>
          <p:cNvSpPr/>
          <p:nvPr/>
        </p:nvSpPr>
        <p:spPr>
          <a:xfrm>
            <a:off x="6357820" y="5129135"/>
            <a:ext cx="5743378" cy="765777"/>
          </a:xfrm>
          <a:prstGeom prst="roundRect">
            <a:avLst/>
          </a:prstGeom>
          <a:solidFill>
            <a:schemeClr val="accent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Maior transparência e igualdade nas oportunidades</a:t>
            </a:r>
          </a:p>
        </p:txBody>
      </p:sp>
      <p:sp>
        <p:nvSpPr>
          <p:cNvPr id="22" name="Retângulo de cantos arredondados 12">
            <a:extLst>
              <a:ext uri="{FF2B5EF4-FFF2-40B4-BE49-F238E27FC236}">
                <a16:creationId xmlns:a16="http://schemas.microsoft.com/office/drawing/2014/main" id="{866C2147-127A-4FD4-384C-D7357B2D2980}"/>
              </a:ext>
            </a:extLst>
          </p:cNvPr>
          <p:cNvSpPr/>
          <p:nvPr/>
        </p:nvSpPr>
        <p:spPr>
          <a:xfrm>
            <a:off x="9851559" y="3474904"/>
            <a:ext cx="2249639" cy="685739"/>
          </a:xfrm>
          <a:prstGeom prst="roundRect">
            <a:avLst/>
          </a:prstGeom>
          <a:solidFill>
            <a:schemeClr val="accent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Gerenciamento de riscos</a:t>
            </a:r>
          </a:p>
        </p:txBody>
      </p:sp>
      <p:sp>
        <p:nvSpPr>
          <p:cNvPr id="23" name="Retângulo de cantos arredondados 13">
            <a:extLst>
              <a:ext uri="{FF2B5EF4-FFF2-40B4-BE49-F238E27FC236}">
                <a16:creationId xmlns:a16="http://schemas.microsoft.com/office/drawing/2014/main" id="{A4ACB31C-D85B-D51E-0CCB-B761860D82CF}"/>
              </a:ext>
            </a:extLst>
          </p:cNvPr>
          <p:cNvSpPr/>
          <p:nvPr/>
        </p:nvSpPr>
        <p:spPr>
          <a:xfrm>
            <a:off x="47157" y="3460009"/>
            <a:ext cx="2229010" cy="685739"/>
          </a:xfrm>
          <a:prstGeom prst="roundRect">
            <a:avLst/>
          </a:prstGeom>
          <a:solidFill>
            <a:schemeClr val="accent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Cultura de planejamento</a:t>
            </a:r>
          </a:p>
        </p:txBody>
      </p:sp>
      <p:sp>
        <p:nvSpPr>
          <p:cNvPr id="24" name="Retângulo de cantos arredondados 36">
            <a:extLst>
              <a:ext uri="{FF2B5EF4-FFF2-40B4-BE49-F238E27FC236}">
                <a16:creationId xmlns:a16="http://schemas.microsoft.com/office/drawing/2014/main" id="{6DCC404C-FA5A-8BC1-C887-FDBCDB5D0F28}"/>
              </a:ext>
            </a:extLst>
          </p:cNvPr>
          <p:cNvSpPr/>
          <p:nvPr/>
        </p:nvSpPr>
        <p:spPr>
          <a:xfrm>
            <a:off x="56528" y="4253591"/>
            <a:ext cx="12059293" cy="765777"/>
          </a:xfrm>
          <a:prstGeom prst="roundRect">
            <a:avLst/>
          </a:prstGeom>
          <a:solidFill>
            <a:schemeClr val="accent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Melhoria contínua a cada ciclo de planejamento</a:t>
            </a:r>
          </a:p>
        </p:txBody>
      </p:sp>
      <p:sp>
        <p:nvSpPr>
          <p:cNvPr id="25" name="Retângulo de cantos arredondados 36">
            <a:extLst>
              <a:ext uri="{FF2B5EF4-FFF2-40B4-BE49-F238E27FC236}">
                <a16:creationId xmlns:a16="http://schemas.microsoft.com/office/drawing/2014/main" id="{F5D30712-FB11-364C-24E2-8013F180A4BA}"/>
              </a:ext>
            </a:extLst>
          </p:cNvPr>
          <p:cNvSpPr/>
          <p:nvPr/>
        </p:nvSpPr>
        <p:spPr>
          <a:xfrm>
            <a:off x="47157" y="6022204"/>
            <a:ext cx="12054041" cy="765777"/>
          </a:xfrm>
          <a:prstGeom prst="roundRect">
            <a:avLst/>
          </a:prstGeom>
          <a:solidFill>
            <a:schemeClr val="accent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/>
              <a:t>Regulamentação dos afastamentos previstos nos artigos 87, 95, 96-A e 102 da Lei nº 8.112/90</a:t>
            </a:r>
            <a:endParaRPr lang="pt-BR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1B138FC1-F531-D173-477E-2DC6DA4B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83" y="1248079"/>
            <a:ext cx="10146162" cy="1325563"/>
          </a:xfrm>
        </p:spPr>
        <p:txBody>
          <a:bodyPr>
            <a:normAutofit/>
          </a:bodyPr>
          <a:lstStyle/>
          <a:p>
            <a:r>
              <a:rPr lang="pt-BR" sz="3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Nacional de Desenvolvimento de Pessoas - PNDP</a:t>
            </a:r>
            <a:br>
              <a:rPr lang="pt-BR" dirty="0"/>
            </a:br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361E2429-1708-266D-495A-218680109C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05" b="57952"/>
          <a:stretch/>
        </p:blipFill>
        <p:spPr>
          <a:xfrm>
            <a:off x="260923" y="1047940"/>
            <a:ext cx="1206461" cy="11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6395E-01C3-208A-97D8-18A517245B30}"/>
              </a:ext>
            </a:extLst>
          </p:cNvPr>
          <p:cNvSpPr txBox="1"/>
          <p:nvPr/>
        </p:nvSpPr>
        <p:spPr>
          <a:xfrm>
            <a:off x="578455" y="1553025"/>
            <a:ext cx="11354686" cy="523196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>
              <a:spcBef>
                <a:spcPts val="1800"/>
              </a:spcBef>
              <a:buClr>
                <a:srgbClr val="FFCF00"/>
              </a:buClr>
            </a:pPr>
            <a:endParaRPr lang="pt-BR" sz="2800" dirty="0">
              <a:solidFill>
                <a:srgbClr val="3C3C3C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C57E6-ED74-BB5E-553D-F07C3F497FCC}"/>
              </a:ext>
            </a:extLst>
          </p:cNvPr>
          <p:cNvSpPr/>
          <p:nvPr/>
        </p:nvSpPr>
        <p:spPr>
          <a:xfrm>
            <a:off x="578455" y="4260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1CDE72-0FC4-84D3-4566-FFF8375BDB9C}"/>
              </a:ext>
            </a:extLst>
          </p:cNvPr>
          <p:cNvSpPr txBox="1"/>
          <p:nvPr/>
        </p:nvSpPr>
        <p:spPr>
          <a:xfrm>
            <a:off x="1131019" y="585432"/>
            <a:ext cx="10482526" cy="394314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 </a:t>
            </a:r>
            <a:r>
              <a:rPr lang="pt-BR" sz="34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DESENVOLVIMENTO DE PESSOAS - CENÁRIO ATUAL</a:t>
            </a:r>
            <a:endParaRPr lang="pt-BR" sz="34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14" name="Sinal de Subtração 13">
            <a:extLst>
              <a:ext uri="{FF2B5EF4-FFF2-40B4-BE49-F238E27FC236}">
                <a16:creationId xmlns:a16="http://schemas.microsoft.com/office/drawing/2014/main" id="{99EFCBA0-7EA2-262B-F54F-6F5219B04EEF}"/>
              </a:ext>
            </a:extLst>
          </p:cNvPr>
          <p:cNvSpPr/>
          <p:nvPr/>
        </p:nvSpPr>
        <p:spPr>
          <a:xfrm>
            <a:off x="-1398104" y="1017420"/>
            <a:ext cx="14988208" cy="270657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96FA0D-13AB-065F-A473-E1A34F7BF69E}"/>
              </a:ext>
            </a:extLst>
          </p:cNvPr>
          <p:cNvSpPr txBox="1"/>
          <p:nvPr/>
        </p:nvSpPr>
        <p:spPr>
          <a:xfrm>
            <a:off x="2061984" y="1679394"/>
            <a:ext cx="6928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Benefícios aos atores envolvidos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099775B-78B8-7161-C3F2-A0ED3AE36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217104"/>
              </p:ext>
            </p:extLst>
          </p:nvPr>
        </p:nvGraphicFramePr>
        <p:xfrm>
          <a:off x="319596" y="1564167"/>
          <a:ext cx="11329320" cy="44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78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6395E-01C3-208A-97D8-18A517245B30}"/>
              </a:ext>
            </a:extLst>
          </p:cNvPr>
          <p:cNvSpPr txBox="1"/>
          <p:nvPr/>
        </p:nvSpPr>
        <p:spPr>
          <a:xfrm>
            <a:off x="578455" y="1182024"/>
            <a:ext cx="9941584" cy="1754302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marL="0" algn="just" defTabSz="914400" rtl="0" eaLnBrk="1" latinLnBrk="0" hangingPunct="1"/>
            <a:r>
              <a:rPr lang="pt-BR" dirty="0">
                <a:solidFill>
                  <a:schemeClr val="dk1"/>
                </a:solidFill>
              </a:rPr>
              <a:t>Os instrumentos da PDNP:</a:t>
            </a:r>
          </a:p>
          <a:p>
            <a:pPr marL="0" algn="just" defTabSz="914400" rtl="0" eaLnBrk="1" latinLnBrk="0" hangingPunct="1"/>
            <a:endParaRPr lang="pt-BR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algn="just" defTabSz="914400" rtl="0" eaLnBrk="1" latinLnBrk="0" hangingPunct="1"/>
            <a:r>
              <a:rPr lang="pt-BR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 - o </a:t>
            </a:r>
            <a:r>
              <a:rPr lang="pt-BR" kern="1200" dirty="0">
                <a:effectLst/>
                <a:latin typeface="+mn-lt"/>
                <a:ea typeface="+mn-ea"/>
                <a:cs typeface="+mn-cs"/>
              </a:rPr>
              <a:t>Plano de Desenvolvimento de Pessoas – PDP;</a:t>
            </a:r>
          </a:p>
          <a:p>
            <a:pPr marL="0" algn="just" defTabSz="914400" rtl="0" eaLnBrk="1" latinLnBrk="0" hangingPunct="1"/>
            <a:r>
              <a:rPr lang="pt-BR" kern="1200" dirty="0">
                <a:effectLst/>
                <a:latin typeface="+mn-lt"/>
                <a:ea typeface="+mn-ea"/>
                <a:cs typeface="+mn-cs"/>
              </a:rPr>
              <a:t>II - o relatório anual de execução do PDP </a:t>
            </a:r>
            <a:r>
              <a:rPr lang="pt-BR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(antigo REPAC);</a:t>
            </a:r>
          </a:p>
          <a:p>
            <a:pPr marL="0" algn="just" defTabSz="914400" rtl="0" eaLnBrk="1" latinLnBrk="0" hangingPunct="1"/>
            <a:r>
              <a:rPr lang="pt-BR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III - o Plano Consolidado de Necessidades de Desenvolvimento;</a:t>
            </a:r>
          </a:p>
          <a:p>
            <a:pPr marL="0" algn="just" defTabSz="914400" rtl="0" eaLnBrk="1" latinLnBrk="0" hangingPunct="1"/>
            <a:r>
              <a:rPr lang="pt-BR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IV - o relatório consolidado de execução do PDP.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C57E6-ED74-BB5E-553D-F07C3F497FCC}"/>
              </a:ext>
            </a:extLst>
          </p:cNvPr>
          <p:cNvSpPr/>
          <p:nvPr/>
        </p:nvSpPr>
        <p:spPr>
          <a:xfrm>
            <a:off x="578455" y="4260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1CDE72-0FC4-84D3-4566-FFF8375BDB9C}"/>
              </a:ext>
            </a:extLst>
          </p:cNvPr>
          <p:cNvSpPr txBox="1"/>
          <p:nvPr/>
        </p:nvSpPr>
        <p:spPr>
          <a:xfrm>
            <a:off x="1131019" y="585432"/>
            <a:ext cx="10482526" cy="394314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 </a:t>
            </a:r>
            <a:r>
              <a:rPr lang="pt-BR" sz="34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DESENVOLVIMENTO DE PESSOAS - CENÁRIO ATUAL</a:t>
            </a:r>
            <a:endParaRPr lang="pt-BR" sz="34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14" name="Sinal de Subtração 13">
            <a:extLst>
              <a:ext uri="{FF2B5EF4-FFF2-40B4-BE49-F238E27FC236}">
                <a16:creationId xmlns:a16="http://schemas.microsoft.com/office/drawing/2014/main" id="{99EFCBA0-7EA2-262B-F54F-6F5219B04EEF}"/>
              </a:ext>
            </a:extLst>
          </p:cNvPr>
          <p:cNvSpPr/>
          <p:nvPr/>
        </p:nvSpPr>
        <p:spPr>
          <a:xfrm>
            <a:off x="-1398104" y="1017420"/>
            <a:ext cx="14988208" cy="270657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pSp>
        <p:nvGrpSpPr>
          <p:cNvPr id="3" name="Grupo 8">
            <a:extLst>
              <a:ext uri="{FF2B5EF4-FFF2-40B4-BE49-F238E27FC236}">
                <a16:creationId xmlns:a16="http://schemas.microsoft.com/office/drawing/2014/main" id="{15A8E426-E359-D45B-FF70-C4230B0BB669}"/>
              </a:ext>
            </a:extLst>
          </p:cNvPr>
          <p:cNvGrpSpPr/>
          <p:nvPr/>
        </p:nvGrpSpPr>
        <p:grpSpPr>
          <a:xfrm>
            <a:off x="2496829" y="3172318"/>
            <a:ext cx="7680144" cy="3363890"/>
            <a:chOff x="472851" y="1753254"/>
            <a:chExt cx="7779826" cy="3480741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46E9B9A9-05EC-9ECE-E9A6-31AA6868CC16}"/>
                </a:ext>
              </a:extLst>
            </p:cNvPr>
            <p:cNvGrpSpPr/>
            <p:nvPr/>
          </p:nvGrpSpPr>
          <p:grpSpPr>
            <a:xfrm>
              <a:off x="1012723" y="3028480"/>
              <a:ext cx="800078" cy="801041"/>
              <a:chOff x="1350296" y="2894973"/>
              <a:chExt cx="1066771" cy="1068054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A203B2CA-6FDC-4A23-3164-9C9CEBFD0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895" y="2894973"/>
                <a:ext cx="533172" cy="534027"/>
              </a:xfrm>
              <a:custGeom>
                <a:avLst/>
                <a:gdLst>
                  <a:gd name="T0" fmla="*/ 0 w 3054"/>
                  <a:gd name="T1" fmla="*/ 0 h 3054"/>
                  <a:gd name="T2" fmla="*/ 3054 w 3054"/>
                  <a:gd name="T3" fmla="*/ 3054 h 3054"/>
                  <a:gd name="T4" fmla="*/ 2291 w 3054"/>
                  <a:gd name="T5" fmla="*/ 3054 h 3054"/>
                  <a:gd name="T6" fmla="*/ 0 w 3054"/>
                  <a:gd name="T7" fmla="*/ 763 h 3054"/>
                  <a:gd name="T8" fmla="*/ 0 w 3054"/>
                  <a:gd name="T9" fmla="*/ 0 h 3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4" h="3054">
                    <a:moveTo>
                      <a:pt x="0" y="0"/>
                    </a:moveTo>
                    <a:cubicBezTo>
                      <a:pt x="1687" y="0"/>
                      <a:pt x="3054" y="1367"/>
                      <a:pt x="3054" y="3054"/>
                    </a:cubicBezTo>
                    <a:lnTo>
                      <a:pt x="2291" y="3054"/>
                    </a:lnTo>
                    <a:cubicBezTo>
                      <a:pt x="2291" y="1789"/>
                      <a:pt x="1265" y="763"/>
                      <a:pt x="0" y="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5C8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93C263C1-F4C2-B6DD-56FA-1DF6539AC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296" y="3429000"/>
                <a:ext cx="533599" cy="534027"/>
              </a:xfrm>
              <a:custGeom>
                <a:avLst/>
                <a:gdLst>
                  <a:gd name="T0" fmla="*/ 3055 w 3055"/>
                  <a:gd name="T1" fmla="*/ 3055 h 3055"/>
                  <a:gd name="T2" fmla="*/ 0 w 3055"/>
                  <a:gd name="T3" fmla="*/ 0 h 3055"/>
                  <a:gd name="T4" fmla="*/ 764 w 3055"/>
                  <a:gd name="T5" fmla="*/ 0 h 3055"/>
                  <a:gd name="T6" fmla="*/ 3055 w 3055"/>
                  <a:gd name="T7" fmla="*/ 2291 h 3055"/>
                  <a:gd name="T8" fmla="*/ 3055 w 3055"/>
                  <a:gd name="T9" fmla="*/ 3055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3055">
                    <a:moveTo>
                      <a:pt x="3055" y="3055"/>
                    </a:moveTo>
                    <a:cubicBezTo>
                      <a:pt x="1368" y="3055"/>
                      <a:pt x="0" y="1687"/>
                      <a:pt x="0" y="0"/>
                    </a:cubicBezTo>
                    <a:lnTo>
                      <a:pt x="764" y="0"/>
                    </a:lnTo>
                    <a:cubicBezTo>
                      <a:pt x="764" y="1266"/>
                      <a:pt x="1789" y="2291"/>
                      <a:pt x="3055" y="2291"/>
                    </a:cubicBezTo>
                    <a:lnTo>
                      <a:pt x="3055" y="305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5F272034-FD3E-AD0D-17E0-8D61E0D6D030}"/>
                </a:ext>
              </a:extLst>
            </p:cNvPr>
            <p:cNvGrpSpPr/>
            <p:nvPr/>
          </p:nvGrpSpPr>
          <p:grpSpPr>
            <a:xfrm>
              <a:off x="7111181" y="3028480"/>
              <a:ext cx="800078" cy="801041"/>
              <a:chOff x="9481574" y="2894973"/>
              <a:chExt cx="1066771" cy="1068054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FAB01D74-2A7A-EBD5-37F4-A73051EE7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5173" y="2894973"/>
                <a:ext cx="533172" cy="534027"/>
              </a:xfrm>
              <a:custGeom>
                <a:avLst/>
                <a:gdLst>
                  <a:gd name="T0" fmla="*/ 0 w 3054"/>
                  <a:gd name="T1" fmla="*/ 0 h 3054"/>
                  <a:gd name="T2" fmla="*/ 3054 w 3054"/>
                  <a:gd name="T3" fmla="*/ 3054 h 3054"/>
                  <a:gd name="T4" fmla="*/ 2291 w 3054"/>
                  <a:gd name="T5" fmla="*/ 3054 h 3054"/>
                  <a:gd name="T6" fmla="*/ 0 w 3054"/>
                  <a:gd name="T7" fmla="*/ 763 h 3054"/>
                  <a:gd name="T8" fmla="*/ 0 w 3054"/>
                  <a:gd name="T9" fmla="*/ 0 h 3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4" h="3054">
                    <a:moveTo>
                      <a:pt x="0" y="0"/>
                    </a:moveTo>
                    <a:cubicBezTo>
                      <a:pt x="1687" y="0"/>
                      <a:pt x="3054" y="1367"/>
                      <a:pt x="3054" y="3054"/>
                    </a:cubicBezTo>
                    <a:lnTo>
                      <a:pt x="2291" y="3054"/>
                    </a:lnTo>
                    <a:cubicBezTo>
                      <a:pt x="2291" y="1789"/>
                      <a:pt x="1265" y="763"/>
                      <a:pt x="0" y="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5F108132-86DB-9642-34CB-4C83D1060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574" y="3429000"/>
                <a:ext cx="533599" cy="534027"/>
              </a:xfrm>
              <a:custGeom>
                <a:avLst/>
                <a:gdLst>
                  <a:gd name="T0" fmla="*/ 3055 w 3055"/>
                  <a:gd name="T1" fmla="*/ 3055 h 3055"/>
                  <a:gd name="T2" fmla="*/ 0 w 3055"/>
                  <a:gd name="T3" fmla="*/ 0 h 3055"/>
                  <a:gd name="T4" fmla="*/ 764 w 3055"/>
                  <a:gd name="T5" fmla="*/ 0 h 3055"/>
                  <a:gd name="T6" fmla="*/ 3055 w 3055"/>
                  <a:gd name="T7" fmla="*/ 2291 h 3055"/>
                  <a:gd name="T8" fmla="*/ 3055 w 3055"/>
                  <a:gd name="T9" fmla="*/ 3055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3055">
                    <a:moveTo>
                      <a:pt x="3055" y="3055"/>
                    </a:moveTo>
                    <a:cubicBezTo>
                      <a:pt x="1368" y="3055"/>
                      <a:pt x="0" y="1687"/>
                      <a:pt x="0" y="0"/>
                    </a:cubicBezTo>
                    <a:lnTo>
                      <a:pt x="764" y="0"/>
                    </a:lnTo>
                    <a:cubicBezTo>
                      <a:pt x="764" y="1266"/>
                      <a:pt x="1789" y="2291"/>
                      <a:pt x="3055" y="2291"/>
                    </a:cubicBezTo>
                    <a:lnTo>
                      <a:pt x="3055" y="3055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30E28566-347C-DDD4-4F33-FAA819942ACA}"/>
                </a:ext>
              </a:extLst>
            </p:cNvPr>
            <p:cNvGrpSpPr/>
            <p:nvPr/>
          </p:nvGrpSpPr>
          <p:grpSpPr>
            <a:xfrm>
              <a:off x="5078362" y="3028480"/>
              <a:ext cx="800078" cy="801041"/>
              <a:chOff x="6771148" y="2894973"/>
              <a:chExt cx="1066771" cy="1068054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970A7878-C36F-2BB5-BD9C-C43DE5CFE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747" y="2894973"/>
                <a:ext cx="533172" cy="534027"/>
              </a:xfrm>
              <a:custGeom>
                <a:avLst/>
                <a:gdLst>
                  <a:gd name="T0" fmla="*/ 0 w 3054"/>
                  <a:gd name="T1" fmla="*/ 0 h 3054"/>
                  <a:gd name="T2" fmla="*/ 3054 w 3054"/>
                  <a:gd name="T3" fmla="*/ 3054 h 3054"/>
                  <a:gd name="T4" fmla="*/ 2291 w 3054"/>
                  <a:gd name="T5" fmla="*/ 3054 h 3054"/>
                  <a:gd name="T6" fmla="*/ 0 w 3054"/>
                  <a:gd name="T7" fmla="*/ 763 h 3054"/>
                  <a:gd name="T8" fmla="*/ 0 w 3054"/>
                  <a:gd name="T9" fmla="*/ 0 h 3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4" h="3054">
                    <a:moveTo>
                      <a:pt x="0" y="0"/>
                    </a:moveTo>
                    <a:cubicBezTo>
                      <a:pt x="1687" y="0"/>
                      <a:pt x="3054" y="1367"/>
                      <a:pt x="3054" y="3054"/>
                    </a:cubicBezTo>
                    <a:lnTo>
                      <a:pt x="2291" y="3054"/>
                    </a:lnTo>
                    <a:cubicBezTo>
                      <a:pt x="2291" y="1789"/>
                      <a:pt x="1265" y="763"/>
                      <a:pt x="0" y="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28534F94-AA96-B0ED-0AD8-81CE2A912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1148" y="3429000"/>
                <a:ext cx="533599" cy="534027"/>
              </a:xfrm>
              <a:custGeom>
                <a:avLst/>
                <a:gdLst>
                  <a:gd name="T0" fmla="*/ 3055 w 3055"/>
                  <a:gd name="T1" fmla="*/ 3055 h 3055"/>
                  <a:gd name="T2" fmla="*/ 0 w 3055"/>
                  <a:gd name="T3" fmla="*/ 0 h 3055"/>
                  <a:gd name="T4" fmla="*/ 764 w 3055"/>
                  <a:gd name="T5" fmla="*/ 0 h 3055"/>
                  <a:gd name="T6" fmla="*/ 3055 w 3055"/>
                  <a:gd name="T7" fmla="*/ 2291 h 3055"/>
                  <a:gd name="T8" fmla="*/ 3055 w 3055"/>
                  <a:gd name="T9" fmla="*/ 3055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3055">
                    <a:moveTo>
                      <a:pt x="3055" y="3055"/>
                    </a:moveTo>
                    <a:cubicBezTo>
                      <a:pt x="1368" y="3055"/>
                      <a:pt x="0" y="1687"/>
                      <a:pt x="0" y="0"/>
                    </a:cubicBezTo>
                    <a:lnTo>
                      <a:pt x="764" y="0"/>
                    </a:lnTo>
                    <a:cubicBezTo>
                      <a:pt x="764" y="1266"/>
                      <a:pt x="1789" y="2291"/>
                      <a:pt x="3055" y="2291"/>
                    </a:cubicBezTo>
                    <a:lnTo>
                      <a:pt x="3055" y="3055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CADE7136-2F01-CD47-1F75-DF5EF3B6918E}"/>
                </a:ext>
              </a:extLst>
            </p:cNvPr>
            <p:cNvGrpSpPr/>
            <p:nvPr/>
          </p:nvGrpSpPr>
          <p:grpSpPr>
            <a:xfrm>
              <a:off x="3045542" y="3028480"/>
              <a:ext cx="800078" cy="801041"/>
              <a:chOff x="4060722" y="2894973"/>
              <a:chExt cx="1066771" cy="1068054"/>
            </a:xfrm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16901D3C-D94B-D3D7-C909-B7B7006AE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321" y="2894973"/>
                <a:ext cx="533172" cy="534027"/>
              </a:xfrm>
              <a:custGeom>
                <a:avLst/>
                <a:gdLst>
                  <a:gd name="T0" fmla="*/ 0 w 3054"/>
                  <a:gd name="T1" fmla="*/ 0 h 3054"/>
                  <a:gd name="T2" fmla="*/ 3054 w 3054"/>
                  <a:gd name="T3" fmla="*/ 3054 h 3054"/>
                  <a:gd name="T4" fmla="*/ 2291 w 3054"/>
                  <a:gd name="T5" fmla="*/ 3054 h 3054"/>
                  <a:gd name="T6" fmla="*/ 0 w 3054"/>
                  <a:gd name="T7" fmla="*/ 763 h 3054"/>
                  <a:gd name="T8" fmla="*/ 0 w 3054"/>
                  <a:gd name="T9" fmla="*/ 0 h 3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4" h="3054">
                    <a:moveTo>
                      <a:pt x="0" y="0"/>
                    </a:moveTo>
                    <a:cubicBezTo>
                      <a:pt x="1687" y="0"/>
                      <a:pt x="3054" y="1367"/>
                      <a:pt x="3054" y="3054"/>
                    </a:cubicBezTo>
                    <a:lnTo>
                      <a:pt x="2291" y="3054"/>
                    </a:lnTo>
                    <a:cubicBezTo>
                      <a:pt x="2291" y="1789"/>
                      <a:pt x="1265" y="763"/>
                      <a:pt x="0" y="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7A2F87FD-63C6-C5B1-5B53-4D9F0EE41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722" y="3429000"/>
                <a:ext cx="533599" cy="534027"/>
              </a:xfrm>
              <a:custGeom>
                <a:avLst/>
                <a:gdLst>
                  <a:gd name="T0" fmla="*/ 3055 w 3055"/>
                  <a:gd name="T1" fmla="*/ 3055 h 3055"/>
                  <a:gd name="T2" fmla="*/ 0 w 3055"/>
                  <a:gd name="T3" fmla="*/ 0 h 3055"/>
                  <a:gd name="T4" fmla="*/ 764 w 3055"/>
                  <a:gd name="T5" fmla="*/ 0 h 3055"/>
                  <a:gd name="T6" fmla="*/ 3055 w 3055"/>
                  <a:gd name="T7" fmla="*/ 2291 h 3055"/>
                  <a:gd name="T8" fmla="*/ 3055 w 3055"/>
                  <a:gd name="T9" fmla="*/ 3055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3055">
                    <a:moveTo>
                      <a:pt x="3055" y="3055"/>
                    </a:moveTo>
                    <a:cubicBezTo>
                      <a:pt x="1368" y="3055"/>
                      <a:pt x="0" y="1687"/>
                      <a:pt x="0" y="0"/>
                    </a:cubicBezTo>
                    <a:lnTo>
                      <a:pt x="764" y="0"/>
                    </a:lnTo>
                    <a:cubicBezTo>
                      <a:pt x="764" y="1266"/>
                      <a:pt x="1789" y="2291"/>
                      <a:pt x="3055" y="2291"/>
                    </a:cubicBezTo>
                    <a:lnTo>
                      <a:pt x="3055" y="305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11" name="Oval 54">
              <a:extLst>
                <a:ext uri="{FF2B5EF4-FFF2-40B4-BE49-F238E27FC236}">
                  <a16:creationId xmlns:a16="http://schemas.microsoft.com/office/drawing/2014/main" id="{278BE464-CCB3-9AAF-2D89-4C8C8CED70C5}"/>
                </a:ext>
              </a:extLst>
            </p:cNvPr>
            <p:cNvSpPr/>
            <p:nvPr/>
          </p:nvSpPr>
          <p:spPr>
            <a:xfrm>
              <a:off x="1225123" y="3240881"/>
              <a:ext cx="376238" cy="37623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Oval 55">
              <a:extLst>
                <a:ext uri="{FF2B5EF4-FFF2-40B4-BE49-F238E27FC236}">
                  <a16:creationId xmlns:a16="http://schemas.microsoft.com/office/drawing/2014/main" id="{E2E789C4-79AD-5DE4-1806-7D03108EA5DB}"/>
                </a:ext>
              </a:extLst>
            </p:cNvPr>
            <p:cNvSpPr/>
            <p:nvPr/>
          </p:nvSpPr>
          <p:spPr>
            <a:xfrm>
              <a:off x="3257728" y="3240881"/>
              <a:ext cx="376238" cy="376238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Oval 56">
              <a:extLst>
                <a:ext uri="{FF2B5EF4-FFF2-40B4-BE49-F238E27FC236}">
                  <a16:creationId xmlns:a16="http://schemas.microsoft.com/office/drawing/2014/main" id="{3BFF6221-6A6B-1B0B-4CF9-4A240001BFBF}"/>
                </a:ext>
              </a:extLst>
            </p:cNvPr>
            <p:cNvSpPr/>
            <p:nvPr/>
          </p:nvSpPr>
          <p:spPr>
            <a:xfrm>
              <a:off x="5290334" y="3240881"/>
              <a:ext cx="376238" cy="37623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57">
              <a:extLst>
                <a:ext uri="{FF2B5EF4-FFF2-40B4-BE49-F238E27FC236}">
                  <a16:creationId xmlns:a16="http://schemas.microsoft.com/office/drawing/2014/main" id="{818646BF-FF17-ACF7-32EA-EFA3574EAE7E}"/>
                </a:ext>
              </a:extLst>
            </p:cNvPr>
            <p:cNvSpPr/>
            <p:nvPr/>
          </p:nvSpPr>
          <p:spPr>
            <a:xfrm>
              <a:off x="7322941" y="3240881"/>
              <a:ext cx="376238" cy="376238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60">
              <a:extLst>
                <a:ext uri="{FF2B5EF4-FFF2-40B4-BE49-F238E27FC236}">
                  <a16:creationId xmlns:a16="http://schemas.microsoft.com/office/drawing/2014/main" id="{CEDAF130-1BDA-E0F4-9FD3-B23820F9CF9C}"/>
                </a:ext>
              </a:extLst>
            </p:cNvPr>
            <p:cNvSpPr/>
            <p:nvPr/>
          </p:nvSpPr>
          <p:spPr>
            <a:xfrm>
              <a:off x="1308146" y="3324225"/>
              <a:ext cx="209550" cy="209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Oval 61">
              <a:extLst>
                <a:ext uri="{FF2B5EF4-FFF2-40B4-BE49-F238E27FC236}">
                  <a16:creationId xmlns:a16="http://schemas.microsoft.com/office/drawing/2014/main" id="{CEBB16F9-C2CA-B532-5EC2-0F7FCC9F5BE5}"/>
                </a:ext>
              </a:extLst>
            </p:cNvPr>
            <p:cNvSpPr/>
            <p:nvPr/>
          </p:nvSpPr>
          <p:spPr>
            <a:xfrm>
              <a:off x="3340859" y="3324225"/>
              <a:ext cx="209550" cy="209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Oval 62">
              <a:extLst>
                <a:ext uri="{FF2B5EF4-FFF2-40B4-BE49-F238E27FC236}">
                  <a16:creationId xmlns:a16="http://schemas.microsoft.com/office/drawing/2014/main" id="{6AC9C362-318F-E1B7-133C-C67A666364AE}"/>
                </a:ext>
              </a:extLst>
            </p:cNvPr>
            <p:cNvSpPr/>
            <p:nvPr/>
          </p:nvSpPr>
          <p:spPr>
            <a:xfrm>
              <a:off x="5373572" y="3324225"/>
              <a:ext cx="209550" cy="209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Oval 63">
              <a:extLst>
                <a:ext uri="{FF2B5EF4-FFF2-40B4-BE49-F238E27FC236}">
                  <a16:creationId xmlns:a16="http://schemas.microsoft.com/office/drawing/2014/main" id="{B83C3632-DB7B-0A94-4C6A-4F9484D54915}"/>
                </a:ext>
              </a:extLst>
            </p:cNvPr>
            <p:cNvSpPr/>
            <p:nvPr/>
          </p:nvSpPr>
          <p:spPr>
            <a:xfrm>
              <a:off x="7406285" y="3324225"/>
              <a:ext cx="209550" cy="2095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0" name="Straight Connector 3">
              <a:extLst>
                <a:ext uri="{FF2B5EF4-FFF2-40B4-BE49-F238E27FC236}">
                  <a16:creationId xmlns:a16="http://schemas.microsoft.com/office/drawing/2014/main" id="{F3958C41-13E6-CF87-6DD8-1E1DE0890968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1412921" y="3533775"/>
              <a:ext cx="0" cy="830495"/>
            </a:xfrm>
            <a:prstGeom prst="line">
              <a:avLst/>
            </a:prstGeom>
            <a:ln w="28575" cap="rnd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7">
              <a:extLst>
                <a:ext uri="{FF2B5EF4-FFF2-40B4-BE49-F238E27FC236}">
                  <a16:creationId xmlns:a16="http://schemas.microsoft.com/office/drawing/2014/main" id="{6E167271-77DA-29F7-72D1-F8E13468E752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>
              <a:off x="5478347" y="3533775"/>
              <a:ext cx="214" cy="830617"/>
            </a:xfrm>
            <a:prstGeom prst="line">
              <a:avLst/>
            </a:prstGeom>
            <a:ln w="28575" cap="rnd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8">
              <a:extLst>
                <a:ext uri="{FF2B5EF4-FFF2-40B4-BE49-F238E27FC236}">
                  <a16:creationId xmlns:a16="http://schemas.microsoft.com/office/drawing/2014/main" id="{B951D369-38BC-25BD-4977-5779345F1BAE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H="1">
              <a:off x="3445634" y="2429846"/>
              <a:ext cx="106" cy="894378"/>
            </a:xfrm>
            <a:prstGeom prst="line">
              <a:avLst/>
            </a:prstGeom>
            <a:ln w="28575" cap="rnd">
              <a:solidFill>
                <a:schemeClr val="accent3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9">
              <a:extLst>
                <a:ext uri="{FF2B5EF4-FFF2-40B4-BE49-F238E27FC236}">
                  <a16:creationId xmlns:a16="http://schemas.microsoft.com/office/drawing/2014/main" id="{BC61A6BC-A2BE-0CDE-4F82-B83DC2192463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7511059" y="2479117"/>
              <a:ext cx="320" cy="845108"/>
            </a:xfrm>
            <a:prstGeom prst="line">
              <a:avLst/>
            </a:prstGeom>
            <a:ln w="28575" cap="rnd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864F72F9-1B98-F461-5DFC-DD6087395519}"/>
                </a:ext>
              </a:extLst>
            </p:cNvPr>
            <p:cNvSpPr txBox="1"/>
            <p:nvPr/>
          </p:nvSpPr>
          <p:spPr>
            <a:xfrm>
              <a:off x="472851" y="1795521"/>
              <a:ext cx="2141903" cy="88686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400" b="1" dirty="0"/>
                <a:t>Entrega dos PDPs </a:t>
              </a:r>
              <a:r>
                <a:rPr lang="en-US" sz="1400" b="1" dirty="0" err="1"/>
                <a:t>pelos</a:t>
              </a:r>
              <a:r>
                <a:rPr lang="en-US" sz="1400" b="1" dirty="0"/>
                <a:t> </a:t>
              </a:r>
              <a:r>
                <a:rPr lang="en-US" sz="1400" b="1" dirty="0" err="1"/>
                <a:t>órgãos</a:t>
              </a:r>
              <a:r>
                <a:rPr lang="en-US" sz="1400" b="1" dirty="0"/>
                <a:t>/</a:t>
              </a:r>
              <a:r>
                <a:rPr lang="en-US" sz="1400" b="1" dirty="0" err="1"/>
                <a:t>entidades</a:t>
              </a:r>
              <a:endParaRPr lang="en-US" sz="1400" b="1" dirty="0"/>
            </a:p>
          </p:txBody>
        </p:sp>
        <p:sp>
          <p:nvSpPr>
            <p:cNvPr id="25" name="TextBox 52">
              <a:extLst>
                <a:ext uri="{FF2B5EF4-FFF2-40B4-BE49-F238E27FC236}">
                  <a16:creationId xmlns:a16="http://schemas.microsoft.com/office/drawing/2014/main" id="{3EBA6771-85B8-514B-A9F5-8DE60C32B376}"/>
                </a:ext>
              </a:extLst>
            </p:cNvPr>
            <p:cNvSpPr txBox="1"/>
            <p:nvPr/>
          </p:nvSpPr>
          <p:spPr>
            <a:xfrm>
              <a:off x="2547012" y="3837636"/>
              <a:ext cx="1879925" cy="88686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400" b="1" dirty="0" err="1"/>
                <a:t>Órgão</a:t>
              </a:r>
              <a:r>
                <a:rPr lang="en-US" sz="1400" b="1" dirty="0"/>
                <a:t> Central </a:t>
              </a:r>
              <a:r>
                <a:rPr lang="en-US" sz="1400" b="1" dirty="0" err="1"/>
                <a:t>envia</a:t>
              </a:r>
              <a:r>
                <a:rPr lang="en-US" sz="1400" b="1" dirty="0"/>
                <a:t> </a:t>
              </a:r>
              <a:r>
                <a:rPr lang="en-US" sz="1400" b="1" dirty="0" err="1"/>
                <a:t>consolidado</a:t>
              </a:r>
              <a:r>
                <a:rPr lang="en-US" sz="1400" b="1" dirty="0"/>
                <a:t> à Enap</a:t>
              </a:r>
            </a:p>
          </p:txBody>
        </p:sp>
        <p:sp>
          <p:nvSpPr>
            <p:cNvPr id="26" name="TextBox 59">
              <a:extLst>
                <a:ext uri="{FF2B5EF4-FFF2-40B4-BE49-F238E27FC236}">
                  <a16:creationId xmlns:a16="http://schemas.microsoft.com/office/drawing/2014/main" id="{B2F96719-BC03-7135-A2CB-626A396679F1}"/>
                </a:ext>
              </a:extLst>
            </p:cNvPr>
            <p:cNvSpPr txBox="1"/>
            <p:nvPr/>
          </p:nvSpPr>
          <p:spPr>
            <a:xfrm>
              <a:off x="4617197" y="2249771"/>
              <a:ext cx="1721885" cy="61668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pt-BR" sz="1400" b="1" dirty="0"/>
                <a:t>Enap</a:t>
              </a:r>
              <a:r>
                <a:rPr lang="en-US" sz="1400" b="1" dirty="0"/>
                <a:t> encaminha devolutiva </a:t>
              </a:r>
              <a:r>
                <a:rPr lang="en-US" sz="1400" b="1" dirty="0" err="1"/>
                <a:t>ao</a:t>
              </a:r>
              <a:r>
                <a:rPr lang="en-US" sz="1400" b="1" dirty="0"/>
                <a:t> </a:t>
              </a:r>
              <a:r>
                <a:rPr lang="en-US" sz="1400" b="1" dirty="0" err="1"/>
                <a:t>Órgão</a:t>
              </a:r>
              <a:r>
                <a:rPr lang="en-US" sz="1400" b="1" dirty="0"/>
                <a:t> Central</a:t>
              </a:r>
            </a:p>
          </p:txBody>
        </p:sp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AD631634-A135-F701-CF65-C42BFF2A7D13}"/>
                </a:ext>
              </a:extLst>
            </p:cNvPr>
            <p:cNvSpPr txBox="1"/>
            <p:nvPr/>
          </p:nvSpPr>
          <p:spPr>
            <a:xfrm>
              <a:off x="6784615" y="4364270"/>
              <a:ext cx="1468062" cy="61668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400" b="1" dirty="0" err="1"/>
                <a:t>Órgão</a:t>
              </a:r>
              <a:r>
                <a:rPr lang="en-US" sz="1400" b="1" dirty="0"/>
                <a:t> Central faz devolutiva </a:t>
              </a:r>
              <a:r>
                <a:rPr lang="en-US" sz="1400" b="1" dirty="0" err="1"/>
                <a:t>aos</a:t>
              </a:r>
              <a:r>
                <a:rPr lang="en-US" sz="1400" b="1" dirty="0"/>
                <a:t> </a:t>
              </a:r>
              <a:r>
                <a:rPr lang="en-US" sz="1400" b="1" dirty="0" err="1"/>
                <a:t>órgãos</a:t>
              </a:r>
              <a:r>
                <a:rPr lang="en-US" sz="1400" b="1" dirty="0"/>
                <a:t>/</a:t>
              </a:r>
              <a:r>
                <a:rPr lang="en-US" sz="1400" b="1" dirty="0" err="1"/>
                <a:t>entidades</a:t>
              </a:r>
              <a:endParaRPr lang="en-US" sz="1400" b="1" dirty="0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84FFAA8E-A3BE-F9FC-945D-F395C4BDEF40}"/>
                </a:ext>
              </a:extLst>
            </p:cNvPr>
            <p:cNvSpPr txBox="1"/>
            <p:nvPr/>
          </p:nvSpPr>
          <p:spPr>
            <a:xfrm>
              <a:off x="1052077" y="4660140"/>
              <a:ext cx="731666" cy="57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30/9</a:t>
              </a:r>
            </a:p>
          </p:txBody>
        </p:sp>
        <p:sp>
          <p:nvSpPr>
            <p:cNvPr id="29" name="TextBox 68">
              <a:extLst>
                <a:ext uri="{FF2B5EF4-FFF2-40B4-BE49-F238E27FC236}">
                  <a16:creationId xmlns:a16="http://schemas.microsoft.com/office/drawing/2014/main" id="{493C4993-C6CA-E683-745B-60041EBBB766}"/>
                </a:ext>
              </a:extLst>
            </p:cNvPr>
            <p:cNvSpPr txBox="1"/>
            <p:nvPr/>
          </p:nvSpPr>
          <p:spPr>
            <a:xfrm>
              <a:off x="3014632" y="1753254"/>
              <a:ext cx="861891" cy="57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</a:rPr>
                <a:t>20/10</a:t>
              </a:r>
            </a:p>
          </p:txBody>
        </p:sp>
        <p:sp>
          <p:nvSpPr>
            <p:cNvPr id="30" name="TextBox 69">
              <a:extLst>
                <a:ext uri="{FF2B5EF4-FFF2-40B4-BE49-F238E27FC236}">
                  <a16:creationId xmlns:a16="http://schemas.microsoft.com/office/drawing/2014/main" id="{B7F66D71-A244-B7C9-7532-BC28E43AF295}"/>
                </a:ext>
              </a:extLst>
            </p:cNvPr>
            <p:cNvSpPr txBox="1"/>
            <p:nvPr/>
          </p:nvSpPr>
          <p:spPr>
            <a:xfrm>
              <a:off x="5086261" y="4660138"/>
              <a:ext cx="783756" cy="521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10/11</a:t>
              </a:r>
            </a:p>
          </p:txBody>
        </p:sp>
        <p:sp>
          <p:nvSpPr>
            <p:cNvPr id="31" name="TextBox 70">
              <a:extLst>
                <a:ext uri="{FF2B5EF4-FFF2-40B4-BE49-F238E27FC236}">
                  <a16:creationId xmlns:a16="http://schemas.microsoft.com/office/drawing/2014/main" id="{5F1D9690-F517-F0C1-B62A-F72D43E2DDBC}"/>
                </a:ext>
              </a:extLst>
            </p:cNvPr>
            <p:cNvSpPr txBox="1"/>
            <p:nvPr/>
          </p:nvSpPr>
          <p:spPr>
            <a:xfrm>
              <a:off x="7126768" y="1768475"/>
              <a:ext cx="783757" cy="521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/>
                  </a:solidFill>
                </a:rPr>
                <a:t>30/11</a:t>
              </a: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069F094-EF96-F784-EFEB-E2CB460F4CC6}"/>
              </a:ext>
            </a:extLst>
          </p:cNvPr>
          <p:cNvSpPr txBox="1"/>
          <p:nvPr/>
        </p:nvSpPr>
        <p:spPr>
          <a:xfrm rot="16200000">
            <a:off x="690843" y="4708411"/>
            <a:ext cx="3004252" cy="369308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marL="0" algn="ctr" defTabSz="914400" rtl="0" eaLnBrk="1" latinLnBrk="0" hangingPunct="1"/>
            <a:r>
              <a:rPr lang="pt-BR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CRONOGRAMA DO PDP</a:t>
            </a:r>
            <a:endParaRPr lang="pt-BR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D9D6115A-2B32-F392-149A-B8CFF112F719}"/>
              </a:ext>
            </a:extLst>
          </p:cNvPr>
          <p:cNvSpPr/>
          <p:nvPr/>
        </p:nvSpPr>
        <p:spPr>
          <a:xfrm>
            <a:off x="1672603" y="2965142"/>
            <a:ext cx="8788893" cy="35710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51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6395E-01C3-208A-97D8-18A517245B30}"/>
              </a:ext>
            </a:extLst>
          </p:cNvPr>
          <p:cNvSpPr txBox="1"/>
          <p:nvPr/>
        </p:nvSpPr>
        <p:spPr>
          <a:xfrm>
            <a:off x="578455" y="1553025"/>
            <a:ext cx="11354686" cy="523196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>
              <a:spcBef>
                <a:spcPts val="1800"/>
              </a:spcBef>
              <a:buClr>
                <a:srgbClr val="FFCF00"/>
              </a:buClr>
            </a:pPr>
            <a:endParaRPr lang="pt-BR" sz="2800" dirty="0">
              <a:solidFill>
                <a:srgbClr val="3C3C3C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C57E6-ED74-BB5E-553D-F07C3F497FCC}"/>
              </a:ext>
            </a:extLst>
          </p:cNvPr>
          <p:cNvSpPr/>
          <p:nvPr/>
        </p:nvSpPr>
        <p:spPr>
          <a:xfrm>
            <a:off x="578455" y="4260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1CDE72-0FC4-84D3-4566-FFF8375BDB9C}"/>
              </a:ext>
            </a:extLst>
          </p:cNvPr>
          <p:cNvSpPr txBox="1"/>
          <p:nvPr/>
        </p:nvSpPr>
        <p:spPr>
          <a:xfrm>
            <a:off x="1131019" y="585432"/>
            <a:ext cx="10482526" cy="394314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 </a:t>
            </a:r>
            <a:r>
              <a:rPr lang="pt-BR" sz="34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DESENVOLVIMENTO DE PESSOAS - CENÁRIO ATUAL</a:t>
            </a:r>
            <a:endParaRPr lang="pt-BR" sz="34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14" name="Sinal de Subtração 13">
            <a:extLst>
              <a:ext uri="{FF2B5EF4-FFF2-40B4-BE49-F238E27FC236}">
                <a16:creationId xmlns:a16="http://schemas.microsoft.com/office/drawing/2014/main" id="{99EFCBA0-7EA2-262B-F54F-6F5219B04EEF}"/>
              </a:ext>
            </a:extLst>
          </p:cNvPr>
          <p:cNvSpPr/>
          <p:nvPr/>
        </p:nvSpPr>
        <p:spPr>
          <a:xfrm>
            <a:off x="-1398104" y="1017420"/>
            <a:ext cx="14988208" cy="270657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198A71-CF69-CC36-BA59-025A9977CD50}"/>
              </a:ext>
            </a:extLst>
          </p:cNvPr>
          <p:cNvSpPr txBox="1"/>
          <p:nvPr/>
        </p:nvSpPr>
        <p:spPr>
          <a:xfrm>
            <a:off x="578455" y="1445291"/>
            <a:ext cx="61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O Plano Consolidado de Necessidades de Desenvolvimento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702198-5A65-2C38-E4B3-1111E60E56B3}"/>
              </a:ext>
            </a:extLst>
          </p:cNvPr>
          <p:cNvSpPr txBox="1"/>
          <p:nvPr/>
        </p:nvSpPr>
        <p:spPr>
          <a:xfrm>
            <a:off x="508950" y="1988694"/>
            <a:ext cx="4943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dk1"/>
                </a:solidFill>
              </a:rPr>
              <a:t>Número de órgãos e entidades que enviaram seus PDP no prazo estabelecido no Decreto nº 9.991/2019 (30/09 de cada ano)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AC95FB-428C-502B-EE4D-E552FB7084BC}"/>
              </a:ext>
            </a:extLst>
          </p:cNvPr>
          <p:cNvSpPr txBox="1"/>
          <p:nvPr/>
        </p:nvSpPr>
        <p:spPr>
          <a:xfrm>
            <a:off x="6522489" y="1971837"/>
            <a:ext cx="4245709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dk1"/>
                </a:solidFill>
              </a:rPr>
              <a:t>Temas transversais mais solicitados pelos órgãos e entidades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DD75F4A-C232-456C-BD41-2AC6A3A09CC1}"/>
              </a:ext>
            </a:extLst>
          </p:cNvPr>
          <p:cNvCxnSpPr>
            <a:cxnSpLocks/>
          </p:cNvCxnSpPr>
          <p:nvPr/>
        </p:nvCxnSpPr>
        <p:spPr>
          <a:xfrm>
            <a:off x="5839485" y="2076221"/>
            <a:ext cx="0" cy="438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B6CE528-44A2-B811-32A8-398404ECB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922220"/>
              </p:ext>
            </p:extLst>
          </p:nvPr>
        </p:nvGraphicFramePr>
        <p:xfrm>
          <a:off x="280658" y="3169229"/>
          <a:ext cx="5400040" cy="315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95C24B50-28D1-5696-07A8-2E967C1D8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82748"/>
              </p:ext>
            </p:extLst>
          </p:nvPr>
        </p:nvGraphicFramePr>
        <p:xfrm>
          <a:off x="6105644" y="2845687"/>
          <a:ext cx="5488940" cy="3206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435">
                  <a:extLst>
                    <a:ext uri="{9D8B030D-6E8A-4147-A177-3AD203B41FA5}">
                      <a16:colId xmlns:a16="http://schemas.microsoft.com/office/drawing/2014/main" val="340181277"/>
                    </a:ext>
                  </a:extLst>
                </a:gridCol>
                <a:gridCol w="1829435">
                  <a:extLst>
                    <a:ext uri="{9D8B030D-6E8A-4147-A177-3AD203B41FA5}">
                      <a16:colId xmlns:a16="http://schemas.microsoft.com/office/drawing/2014/main" val="61748278"/>
                    </a:ext>
                  </a:extLst>
                </a:gridCol>
                <a:gridCol w="1830070">
                  <a:extLst>
                    <a:ext uri="{9D8B030D-6E8A-4147-A177-3AD203B41FA5}">
                      <a16:colId xmlns:a16="http://schemas.microsoft.com/office/drawing/2014/main" val="21775201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MAIOR TEMA GERAL POR OCORRÊNCIA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MAIOR TEMA GERAL PRO Nº DE AGENTES PÚBLICOS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MAIOR TEMA GERAL POR CRITÉRIO DUPLO: OCORRÊNCIA + AGENTES PÚBLICOS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941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Estratégia, Projetos e Processos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Estratégia, Projetos e Processos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Estratégia, Projetos e Processos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90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Logística e compras Públicas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Gestão de Pessoas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Gestão de Pessoas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58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Gestão de Pessoas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Educação e Docência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Educação e Docência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44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Comunicação Institucional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Tópicos Específicos de Educação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Tópicos Específicos de Educação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878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Tecnologia da Informação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Comunicação Institucional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Comunicação Institucional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245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Orçamento e Finanças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Tecnologia da Informação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Logística e compras Públicas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859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Educação e Docência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Logística e compras Públicas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Tecnologia da Informação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532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Administração de Setores Específicos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Liderança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Liderança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531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Análise e Ciência de Dados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Inovação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Inovação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44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Direito Público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>
                          <a:solidFill>
                            <a:schemeClr val="tx1"/>
                          </a:solidFill>
                          <a:effectLst/>
                        </a:rPr>
                        <a:t>Línguas Estrangeiras Modernas</a:t>
                      </a:r>
                      <a:endParaRPr lang="pt-BR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kern="100" dirty="0">
                          <a:solidFill>
                            <a:schemeClr val="tx1"/>
                          </a:solidFill>
                          <a:effectLst/>
                        </a:rPr>
                        <a:t>Línguas Estrangeiras Modernas</a:t>
                      </a:r>
                      <a:endParaRPr lang="pt-B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5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8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6395E-01C3-208A-97D8-18A517245B30}"/>
              </a:ext>
            </a:extLst>
          </p:cNvPr>
          <p:cNvSpPr txBox="1"/>
          <p:nvPr/>
        </p:nvSpPr>
        <p:spPr>
          <a:xfrm>
            <a:off x="578455" y="1553025"/>
            <a:ext cx="11354686" cy="523196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>
              <a:spcBef>
                <a:spcPts val="1800"/>
              </a:spcBef>
              <a:buClr>
                <a:srgbClr val="FFCF00"/>
              </a:buClr>
            </a:pPr>
            <a:endParaRPr lang="pt-BR" sz="2800" dirty="0">
              <a:solidFill>
                <a:srgbClr val="3C3C3C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C57E6-ED74-BB5E-553D-F07C3F497FCC}"/>
              </a:ext>
            </a:extLst>
          </p:cNvPr>
          <p:cNvSpPr/>
          <p:nvPr/>
        </p:nvSpPr>
        <p:spPr>
          <a:xfrm>
            <a:off x="578455" y="4260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1CDE72-0FC4-84D3-4566-FFF8375BDB9C}"/>
              </a:ext>
            </a:extLst>
          </p:cNvPr>
          <p:cNvSpPr txBox="1"/>
          <p:nvPr/>
        </p:nvSpPr>
        <p:spPr>
          <a:xfrm>
            <a:off x="1131019" y="585432"/>
            <a:ext cx="10482526" cy="394314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 </a:t>
            </a:r>
            <a:r>
              <a:rPr lang="pt-BR" sz="34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DESENVOLVIMENTO DE PESSOAS - CENÁRIO ATUAL</a:t>
            </a:r>
            <a:endParaRPr lang="pt-BR" sz="34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14" name="Sinal de Subtração 13">
            <a:extLst>
              <a:ext uri="{FF2B5EF4-FFF2-40B4-BE49-F238E27FC236}">
                <a16:creationId xmlns:a16="http://schemas.microsoft.com/office/drawing/2014/main" id="{99EFCBA0-7EA2-262B-F54F-6F5219B04EEF}"/>
              </a:ext>
            </a:extLst>
          </p:cNvPr>
          <p:cNvSpPr/>
          <p:nvPr/>
        </p:nvSpPr>
        <p:spPr>
          <a:xfrm>
            <a:off x="-1398104" y="1017420"/>
            <a:ext cx="14988208" cy="270657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198A71-CF69-CC36-BA59-025A9977CD50}"/>
              </a:ext>
            </a:extLst>
          </p:cNvPr>
          <p:cNvSpPr txBox="1"/>
          <p:nvPr/>
        </p:nvSpPr>
        <p:spPr>
          <a:xfrm>
            <a:off x="578455" y="1445291"/>
            <a:ext cx="61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O relatório consolidado de execução do PDP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702198-5A65-2C38-E4B3-1111E60E56B3}"/>
              </a:ext>
            </a:extLst>
          </p:cNvPr>
          <p:cNvSpPr txBox="1"/>
          <p:nvPr/>
        </p:nvSpPr>
        <p:spPr>
          <a:xfrm>
            <a:off x="578455" y="1922357"/>
            <a:ext cx="4943456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dk1"/>
                </a:solidFill>
              </a:rPr>
              <a:t>Necessidades de desenvolvimento indicadas nos PDP cujas ações de desenvolvimento foram executadas (2020-2022)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AC95FB-428C-502B-EE4D-E552FB7084BC}"/>
              </a:ext>
            </a:extLst>
          </p:cNvPr>
          <p:cNvSpPr txBox="1"/>
          <p:nvPr/>
        </p:nvSpPr>
        <p:spPr>
          <a:xfrm>
            <a:off x="6522489" y="1971837"/>
            <a:ext cx="4245709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dk1"/>
                </a:solidFill>
              </a:rPr>
              <a:t>A efetividade das ações de desenvolvimento executadas em relação aos </a:t>
            </a:r>
            <a:r>
              <a:rPr lang="pt-BR" dirty="0" err="1">
                <a:solidFill>
                  <a:schemeClr val="dk1"/>
                </a:solidFill>
              </a:rPr>
              <a:t>PDPs</a:t>
            </a:r>
            <a:r>
              <a:rPr lang="pt-BR" dirty="0">
                <a:solidFill>
                  <a:schemeClr val="dk1"/>
                </a:solidFill>
              </a:rPr>
              <a:t> (2020-2022):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DD75F4A-C232-456C-BD41-2AC6A3A09CC1}"/>
              </a:ext>
            </a:extLst>
          </p:cNvPr>
          <p:cNvCxnSpPr>
            <a:cxnSpLocks/>
          </p:cNvCxnSpPr>
          <p:nvPr/>
        </p:nvCxnSpPr>
        <p:spPr>
          <a:xfrm>
            <a:off x="5839485" y="2076221"/>
            <a:ext cx="0" cy="438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E40F84D-9729-25A1-9F3C-41A175633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261664"/>
              </p:ext>
            </p:extLst>
          </p:nvPr>
        </p:nvGraphicFramePr>
        <p:xfrm>
          <a:off x="219723" y="3122333"/>
          <a:ext cx="5400040" cy="315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991014E-AE80-AA41-315F-4BD0ECC8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65190"/>
              </p:ext>
            </p:extLst>
          </p:nvPr>
        </p:nvGraphicFramePr>
        <p:xfrm>
          <a:off x="6286952" y="3557752"/>
          <a:ext cx="5393690" cy="1139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230">
                  <a:extLst>
                    <a:ext uri="{9D8B030D-6E8A-4147-A177-3AD203B41FA5}">
                      <a16:colId xmlns:a16="http://schemas.microsoft.com/office/drawing/2014/main" val="3600289732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3424605696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4249188337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1946087336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2604291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Ano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Necessidades atendidas integralmente 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Necessidades atendidas parcialmente 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Necessidades atendidas limitadamente 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Necessidades não atendidas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95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2020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56,90%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35,34%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7,21%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0,55%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335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2021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60,60%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32,53%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5,88%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0,40%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07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2022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57,42%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33,63%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>
                          <a:effectLst/>
                        </a:rPr>
                        <a:t>8,21%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 dirty="0">
                          <a:effectLst/>
                        </a:rPr>
                        <a:t>0,73%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62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28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Uma imagem contendo lápis&#10;&#10;Descrição gerada automaticamente">
            <a:extLst>
              <a:ext uri="{FF2B5EF4-FFF2-40B4-BE49-F238E27FC236}">
                <a16:creationId xmlns:a16="http://schemas.microsoft.com/office/drawing/2014/main" id="{3A49D0CB-6059-21A0-7E7A-4B026C8EF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7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Imagem 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4AEA152-FD6D-16A3-9D1F-835F60309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40" y="6002203"/>
            <a:ext cx="2576503" cy="58118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008E967-C458-461B-DA29-7BD7992968A1}"/>
              </a:ext>
            </a:extLst>
          </p:cNvPr>
          <p:cNvSpPr/>
          <p:nvPr/>
        </p:nvSpPr>
        <p:spPr>
          <a:xfrm>
            <a:off x="479943" y="586421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D26B77-4D54-7CF3-6472-D5D03F352155}"/>
              </a:ext>
            </a:extLst>
          </p:cNvPr>
          <p:cNvSpPr txBox="1"/>
          <p:nvPr/>
        </p:nvSpPr>
        <p:spPr>
          <a:xfrm>
            <a:off x="1183341" y="585868"/>
            <a:ext cx="903329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algn="just"/>
            <a:r>
              <a:rPr lang="pt-BR" sz="3200" spc="0" dirty="0">
                <a:solidFill>
                  <a:srgbClr val="183EFF"/>
                </a:solidFill>
                <a:latin typeface="Verdana Pro Cond Black"/>
              </a:rPr>
              <a:t>Desafios atuais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D41B55-967F-19D6-0670-2D0C62FFAA7B}"/>
              </a:ext>
            </a:extLst>
          </p:cNvPr>
          <p:cNvSpPr txBox="1"/>
          <p:nvPr/>
        </p:nvSpPr>
        <p:spPr>
          <a:xfrm>
            <a:off x="363985" y="1506871"/>
            <a:ext cx="1124800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evisão do Decreto e da IN a partir de necessidades de aprimoramentos identificadas ao longo dos anos e em pesquisa realizada em 2022;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Melhorias sistêmicas no Portal SIPEC, com integração dos subsistemas Desempenho e Desenvolvimento;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Disponibilização de dashboard a órgãos e entidades para que o PDP sirva como ferramenta gerencial;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Definição de uma metodologia única para a avaliação de resultados obtidos com ações de desenvolvimento;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Desenvolvimento de um sistema para compartilhamento de soluções de aprendizagem adquiridas ou produzidas no âmbito da administração pública federal (Projeto Vitae).</a:t>
            </a:r>
          </a:p>
        </p:txBody>
      </p:sp>
    </p:spTree>
    <p:extLst>
      <p:ext uri="{BB962C8B-B14F-4D97-AF65-F5344CB8AC3E}">
        <p14:creationId xmlns:p14="http://schemas.microsoft.com/office/powerpoint/2010/main" val="385670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ápis&#10;&#10;Descrição gerada automaticamente">
            <a:extLst>
              <a:ext uri="{FF2B5EF4-FFF2-40B4-BE49-F238E27FC236}">
                <a16:creationId xmlns:a16="http://schemas.microsoft.com/office/drawing/2014/main" id="{B6DAD07F-0249-FAFF-ECE8-FA876917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Uma imagem contendo Interface gráfica do usuário">
            <a:extLst>
              <a:ext uri="{FF2B5EF4-FFF2-40B4-BE49-F238E27FC236}">
                <a16:creationId xmlns:a16="http://schemas.microsoft.com/office/drawing/2014/main" id="{8EF25506-911E-23C5-B344-5A6BBCCC5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64" y="2418638"/>
            <a:ext cx="4998350" cy="120392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80DA7AE-B09F-48A6-22CF-671DC98F168A}"/>
              </a:ext>
            </a:extLst>
          </p:cNvPr>
          <p:cNvSpPr txBox="1"/>
          <p:nvPr/>
        </p:nvSpPr>
        <p:spPr>
          <a:xfrm>
            <a:off x="3647882" y="4572219"/>
            <a:ext cx="489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i="1" dirty="0">
              <a:solidFill>
                <a:srgbClr val="3C3C3C"/>
              </a:solidFill>
              <a:latin typeface="Verdana Pro Cond Light" panose="020B0306030504040204" pitchFamily="34" charset="0"/>
              <a:cs typeface="Poppins Light" panose="00000400000000000000" pitchFamily="2" charset="0"/>
            </a:endParaRPr>
          </a:p>
          <a:p>
            <a:pPr algn="ctr"/>
            <a:r>
              <a:rPr lang="pt-BR" sz="2000" i="1" dirty="0">
                <a:solidFill>
                  <a:srgbClr val="3C3C3C"/>
                </a:solidFill>
                <a:latin typeface="Verdana Pro Cond Light" panose="020B0306030504040204" pitchFamily="34" charset="0"/>
                <a:cs typeface="Poppins Light" panose="00000400000000000000" pitchFamily="2" charset="0"/>
              </a:rPr>
              <a:t>Contato:</a:t>
            </a:r>
          </a:p>
          <a:p>
            <a:pPr algn="ctr"/>
            <a:r>
              <a:rPr lang="pt-BR" sz="2000" b="1" i="1" dirty="0">
                <a:solidFill>
                  <a:srgbClr val="3C3C3C"/>
                </a:solidFill>
                <a:latin typeface="Verdana Pro Cond Light" panose="020B0306030504040204" pitchFamily="34" charset="0"/>
                <a:cs typeface="Poppins Light" panose="00000400000000000000" pitchFamily="2" charset="0"/>
              </a:rPr>
              <a:t>sgp.decar@gestao.gov.br</a:t>
            </a:r>
          </a:p>
          <a:p>
            <a:pPr algn="r"/>
            <a:endParaRPr lang="pt-BR" sz="2000" i="1" dirty="0">
              <a:solidFill>
                <a:srgbClr val="3C3C3C"/>
              </a:solidFill>
              <a:latin typeface="Verdana Pro Cond Light" panose="020B0306030504040204" pitchFamily="34" charset="0"/>
              <a:cs typeface="Poppins Light" panose="00000400000000000000" pitchFamily="2" charset="0"/>
            </a:endParaRPr>
          </a:p>
          <a:p>
            <a:pPr algn="r"/>
            <a:r>
              <a:rPr lang="pt-BR" sz="2000" i="1" dirty="0">
                <a:solidFill>
                  <a:srgbClr val="3C3C3C"/>
                </a:solidFill>
                <a:latin typeface="Verdana Pro Cond Light" panose="020B0306030504040204" pitchFamily="34" charset="0"/>
                <a:cs typeface="Poppins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87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ápis&#10;&#10;Descrição gerada automaticamente">
            <a:extLst>
              <a:ext uri="{FF2B5EF4-FFF2-40B4-BE49-F238E27FC236}">
                <a16:creationId xmlns:a16="http://schemas.microsoft.com/office/drawing/2014/main" id="{EBB0FB86-1C85-2545-720C-EC4BC44F4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8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1110827 w 12192000"/>
              <a:gd name="connsiteY2" fmla="*/ 0 h 6858000"/>
              <a:gd name="connsiteX3" fmla="*/ 1910080 w 12192000"/>
              <a:gd name="connsiteY3" fmla="*/ 0 h 6858000"/>
              <a:gd name="connsiteX4" fmla="*/ 2221653 w 12192000"/>
              <a:gd name="connsiteY4" fmla="*/ 0 h 6858000"/>
              <a:gd name="connsiteX5" fmla="*/ 2898987 w 12192000"/>
              <a:gd name="connsiteY5" fmla="*/ 0 h 6858000"/>
              <a:gd name="connsiteX6" fmla="*/ 3210560 w 12192000"/>
              <a:gd name="connsiteY6" fmla="*/ 0 h 6858000"/>
              <a:gd name="connsiteX7" fmla="*/ 3765973 w 12192000"/>
              <a:gd name="connsiteY7" fmla="*/ 0 h 6858000"/>
              <a:gd name="connsiteX8" fmla="*/ 4321387 w 12192000"/>
              <a:gd name="connsiteY8" fmla="*/ 0 h 6858000"/>
              <a:gd name="connsiteX9" fmla="*/ 4876800 w 12192000"/>
              <a:gd name="connsiteY9" fmla="*/ 0 h 6858000"/>
              <a:gd name="connsiteX10" fmla="*/ 5797973 w 12192000"/>
              <a:gd name="connsiteY10" fmla="*/ 0 h 6858000"/>
              <a:gd name="connsiteX11" fmla="*/ 6475307 w 12192000"/>
              <a:gd name="connsiteY11" fmla="*/ 0 h 6858000"/>
              <a:gd name="connsiteX12" fmla="*/ 6908800 w 12192000"/>
              <a:gd name="connsiteY12" fmla="*/ 0 h 6858000"/>
              <a:gd name="connsiteX13" fmla="*/ 7829973 w 12192000"/>
              <a:gd name="connsiteY13" fmla="*/ 0 h 6858000"/>
              <a:gd name="connsiteX14" fmla="*/ 8507307 w 12192000"/>
              <a:gd name="connsiteY14" fmla="*/ 0 h 6858000"/>
              <a:gd name="connsiteX15" fmla="*/ 8818880 w 12192000"/>
              <a:gd name="connsiteY15" fmla="*/ 0 h 6858000"/>
              <a:gd name="connsiteX16" fmla="*/ 9252373 w 12192000"/>
              <a:gd name="connsiteY16" fmla="*/ 0 h 6858000"/>
              <a:gd name="connsiteX17" fmla="*/ 9563947 w 12192000"/>
              <a:gd name="connsiteY17" fmla="*/ 0 h 6858000"/>
              <a:gd name="connsiteX18" fmla="*/ 9875520 w 12192000"/>
              <a:gd name="connsiteY18" fmla="*/ 0 h 6858000"/>
              <a:gd name="connsiteX19" fmla="*/ 10430933 w 12192000"/>
              <a:gd name="connsiteY19" fmla="*/ 0 h 6858000"/>
              <a:gd name="connsiteX20" fmla="*/ 10986347 w 12192000"/>
              <a:gd name="connsiteY20" fmla="*/ 0 h 6858000"/>
              <a:gd name="connsiteX21" fmla="*/ 12192000 w 12192000"/>
              <a:gd name="connsiteY21" fmla="*/ 0 h 6858000"/>
              <a:gd name="connsiteX22" fmla="*/ 12192000 w 12192000"/>
              <a:gd name="connsiteY22" fmla="*/ 480060 h 6858000"/>
              <a:gd name="connsiteX23" fmla="*/ 12192000 w 12192000"/>
              <a:gd name="connsiteY23" fmla="*/ 960120 h 6858000"/>
              <a:gd name="connsiteX24" fmla="*/ 12192000 w 12192000"/>
              <a:gd name="connsiteY24" fmla="*/ 1440180 h 6858000"/>
              <a:gd name="connsiteX25" fmla="*/ 12192000 w 12192000"/>
              <a:gd name="connsiteY25" fmla="*/ 2125980 h 6858000"/>
              <a:gd name="connsiteX26" fmla="*/ 12192000 w 12192000"/>
              <a:gd name="connsiteY26" fmla="*/ 2743200 h 6858000"/>
              <a:gd name="connsiteX27" fmla="*/ 12192000 w 12192000"/>
              <a:gd name="connsiteY27" fmla="*/ 3429000 h 6858000"/>
              <a:gd name="connsiteX28" fmla="*/ 12192000 w 12192000"/>
              <a:gd name="connsiteY28" fmla="*/ 3977640 h 6858000"/>
              <a:gd name="connsiteX29" fmla="*/ 12192000 w 12192000"/>
              <a:gd name="connsiteY29" fmla="*/ 4457700 h 6858000"/>
              <a:gd name="connsiteX30" fmla="*/ 12192000 w 12192000"/>
              <a:gd name="connsiteY30" fmla="*/ 4937760 h 6858000"/>
              <a:gd name="connsiteX31" fmla="*/ 12192000 w 12192000"/>
              <a:gd name="connsiteY31" fmla="*/ 5760720 h 6858000"/>
              <a:gd name="connsiteX32" fmla="*/ 12192000 w 12192000"/>
              <a:gd name="connsiteY32" fmla="*/ 6240780 h 6858000"/>
              <a:gd name="connsiteX33" fmla="*/ 12192000 w 12192000"/>
              <a:gd name="connsiteY33" fmla="*/ 6858000 h 6858000"/>
              <a:gd name="connsiteX34" fmla="*/ 11392747 w 12192000"/>
              <a:gd name="connsiteY34" fmla="*/ 6858000 h 6858000"/>
              <a:gd name="connsiteX35" fmla="*/ 10715413 w 12192000"/>
              <a:gd name="connsiteY35" fmla="*/ 6858000 h 6858000"/>
              <a:gd name="connsiteX36" fmla="*/ 10281920 w 12192000"/>
              <a:gd name="connsiteY36" fmla="*/ 6858000 h 6858000"/>
              <a:gd name="connsiteX37" fmla="*/ 9360747 w 12192000"/>
              <a:gd name="connsiteY37" fmla="*/ 6858000 h 6858000"/>
              <a:gd name="connsiteX38" fmla="*/ 8927253 w 12192000"/>
              <a:gd name="connsiteY38" fmla="*/ 6858000 h 6858000"/>
              <a:gd name="connsiteX39" fmla="*/ 8615680 w 12192000"/>
              <a:gd name="connsiteY39" fmla="*/ 6858000 h 6858000"/>
              <a:gd name="connsiteX40" fmla="*/ 8304107 w 12192000"/>
              <a:gd name="connsiteY40" fmla="*/ 6858000 h 6858000"/>
              <a:gd name="connsiteX41" fmla="*/ 7626773 w 12192000"/>
              <a:gd name="connsiteY41" fmla="*/ 6858000 h 6858000"/>
              <a:gd name="connsiteX42" fmla="*/ 7315200 w 12192000"/>
              <a:gd name="connsiteY42" fmla="*/ 6858000 h 6858000"/>
              <a:gd name="connsiteX43" fmla="*/ 6394027 w 12192000"/>
              <a:gd name="connsiteY43" fmla="*/ 6858000 h 6858000"/>
              <a:gd name="connsiteX44" fmla="*/ 5594773 w 12192000"/>
              <a:gd name="connsiteY44" fmla="*/ 6858000 h 6858000"/>
              <a:gd name="connsiteX45" fmla="*/ 5283200 w 12192000"/>
              <a:gd name="connsiteY45" fmla="*/ 6858000 h 6858000"/>
              <a:gd name="connsiteX46" fmla="*/ 4362027 w 12192000"/>
              <a:gd name="connsiteY46" fmla="*/ 6858000 h 6858000"/>
              <a:gd name="connsiteX47" fmla="*/ 3684693 w 12192000"/>
              <a:gd name="connsiteY47" fmla="*/ 6858000 h 6858000"/>
              <a:gd name="connsiteX48" fmla="*/ 2885440 w 12192000"/>
              <a:gd name="connsiteY48" fmla="*/ 6858000 h 6858000"/>
              <a:gd name="connsiteX49" fmla="*/ 1964267 w 12192000"/>
              <a:gd name="connsiteY49" fmla="*/ 6858000 h 6858000"/>
              <a:gd name="connsiteX50" fmla="*/ 1286933 w 12192000"/>
              <a:gd name="connsiteY50" fmla="*/ 6858000 h 6858000"/>
              <a:gd name="connsiteX51" fmla="*/ 731520 w 12192000"/>
              <a:gd name="connsiteY51" fmla="*/ 6858000 h 6858000"/>
              <a:gd name="connsiteX52" fmla="*/ 0 w 12192000"/>
              <a:gd name="connsiteY52" fmla="*/ 6858000 h 6858000"/>
              <a:gd name="connsiteX53" fmla="*/ 0 w 12192000"/>
              <a:gd name="connsiteY53" fmla="*/ 6240780 h 6858000"/>
              <a:gd name="connsiteX54" fmla="*/ 0 w 12192000"/>
              <a:gd name="connsiteY54" fmla="*/ 5486400 h 6858000"/>
              <a:gd name="connsiteX55" fmla="*/ 0 w 12192000"/>
              <a:gd name="connsiteY55" fmla="*/ 5006340 h 6858000"/>
              <a:gd name="connsiteX56" fmla="*/ 0 w 12192000"/>
              <a:gd name="connsiteY56" fmla="*/ 4526280 h 6858000"/>
              <a:gd name="connsiteX57" fmla="*/ 0 w 12192000"/>
              <a:gd name="connsiteY57" fmla="*/ 3977640 h 6858000"/>
              <a:gd name="connsiteX58" fmla="*/ 0 w 12192000"/>
              <a:gd name="connsiteY58" fmla="*/ 3154680 h 6858000"/>
              <a:gd name="connsiteX59" fmla="*/ 0 w 12192000"/>
              <a:gd name="connsiteY59" fmla="*/ 2674620 h 6858000"/>
              <a:gd name="connsiteX60" fmla="*/ 0 w 12192000"/>
              <a:gd name="connsiteY60" fmla="*/ 1988820 h 6858000"/>
              <a:gd name="connsiteX61" fmla="*/ 0 w 12192000"/>
              <a:gd name="connsiteY61" fmla="*/ 1303020 h 6858000"/>
              <a:gd name="connsiteX62" fmla="*/ 0 w 12192000"/>
              <a:gd name="connsiteY6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cubicBezTo>
                  <a:pt x="189450" y="-4506"/>
                  <a:pt x="339662" y="27587"/>
                  <a:pt x="555413" y="0"/>
                </a:cubicBezTo>
                <a:cubicBezTo>
                  <a:pt x="771164" y="-27587"/>
                  <a:pt x="945700" y="11114"/>
                  <a:pt x="1110827" y="0"/>
                </a:cubicBezTo>
                <a:cubicBezTo>
                  <a:pt x="1275954" y="-11114"/>
                  <a:pt x="1619404" y="-15848"/>
                  <a:pt x="1910080" y="0"/>
                </a:cubicBezTo>
                <a:cubicBezTo>
                  <a:pt x="2200756" y="15848"/>
                  <a:pt x="2096593" y="3056"/>
                  <a:pt x="2221653" y="0"/>
                </a:cubicBezTo>
                <a:cubicBezTo>
                  <a:pt x="2346713" y="-3056"/>
                  <a:pt x="2691469" y="22580"/>
                  <a:pt x="2898987" y="0"/>
                </a:cubicBezTo>
                <a:cubicBezTo>
                  <a:pt x="3106505" y="-22580"/>
                  <a:pt x="3087398" y="-2131"/>
                  <a:pt x="3210560" y="0"/>
                </a:cubicBezTo>
                <a:cubicBezTo>
                  <a:pt x="3333722" y="2131"/>
                  <a:pt x="3632642" y="-22744"/>
                  <a:pt x="3765973" y="0"/>
                </a:cubicBezTo>
                <a:cubicBezTo>
                  <a:pt x="3899304" y="22744"/>
                  <a:pt x="4097301" y="-11267"/>
                  <a:pt x="4321387" y="0"/>
                </a:cubicBezTo>
                <a:cubicBezTo>
                  <a:pt x="4545473" y="11267"/>
                  <a:pt x="4762786" y="-17375"/>
                  <a:pt x="4876800" y="0"/>
                </a:cubicBezTo>
                <a:cubicBezTo>
                  <a:pt x="4990814" y="17375"/>
                  <a:pt x="5425317" y="33840"/>
                  <a:pt x="5797973" y="0"/>
                </a:cubicBezTo>
                <a:cubicBezTo>
                  <a:pt x="6170629" y="-33840"/>
                  <a:pt x="6269053" y="32349"/>
                  <a:pt x="6475307" y="0"/>
                </a:cubicBezTo>
                <a:cubicBezTo>
                  <a:pt x="6681561" y="-32349"/>
                  <a:pt x="6731537" y="-3069"/>
                  <a:pt x="6908800" y="0"/>
                </a:cubicBezTo>
                <a:cubicBezTo>
                  <a:pt x="7086063" y="3069"/>
                  <a:pt x="7383218" y="4669"/>
                  <a:pt x="7829973" y="0"/>
                </a:cubicBezTo>
                <a:cubicBezTo>
                  <a:pt x="8276728" y="-4669"/>
                  <a:pt x="8352608" y="-13756"/>
                  <a:pt x="8507307" y="0"/>
                </a:cubicBezTo>
                <a:cubicBezTo>
                  <a:pt x="8662006" y="13756"/>
                  <a:pt x="8680384" y="-14750"/>
                  <a:pt x="8818880" y="0"/>
                </a:cubicBezTo>
                <a:cubicBezTo>
                  <a:pt x="8957376" y="14750"/>
                  <a:pt x="9165218" y="21491"/>
                  <a:pt x="9252373" y="0"/>
                </a:cubicBezTo>
                <a:cubicBezTo>
                  <a:pt x="9339528" y="-21491"/>
                  <a:pt x="9488536" y="-10970"/>
                  <a:pt x="9563947" y="0"/>
                </a:cubicBezTo>
                <a:cubicBezTo>
                  <a:pt x="9639358" y="10970"/>
                  <a:pt x="9764936" y="-13557"/>
                  <a:pt x="9875520" y="0"/>
                </a:cubicBezTo>
                <a:cubicBezTo>
                  <a:pt x="9986104" y="13557"/>
                  <a:pt x="10209066" y="2862"/>
                  <a:pt x="10430933" y="0"/>
                </a:cubicBezTo>
                <a:cubicBezTo>
                  <a:pt x="10652800" y="-2862"/>
                  <a:pt x="10866496" y="-17552"/>
                  <a:pt x="10986347" y="0"/>
                </a:cubicBezTo>
                <a:cubicBezTo>
                  <a:pt x="11106198" y="17552"/>
                  <a:pt x="11720073" y="-43749"/>
                  <a:pt x="12192000" y="0"/>
                </a:cubicBezTo>
                <a:cubicBezTo>
                  <a:pt x="12204752" y="225994"/>
                  <a:pt x="12203938" y="256403"/>
                  <a:pt x="12192000" y="480060"/>
                </a:cubicBezTo>
                <a:cubicBezTo>
                  <a:pt x="12180062" y="703717"/>
                  <a:pt x="12199136" y="860342"/>
                  <a:pt x="12192000" y="960120"/>
                </a:cubicBezTo>
                <a:cubicBezTo>
                  <a:pt x="12184864" y="1059898"/>
                  <a:pt x="12173000" y="1313486"/>
                  <a:pt x="12192000" y="1440180"/>
                </a:cubicBezTo>
                <a:cubicBezTo>
                  <a:pt x="12211000" y="1566874"/>
                  <a:pt x="12175769" y="1896511"/>
                  <a:pt x="12192000" y="2125980"/>
                </a:cubicBezTo>
                <a:cubicBezTo>
                  <a:pt x="12208231" y="2355449"/>
                  <a:pt x="12190535" y="2516045"/>
                  <a:pt x="12192000" y="2743200"/>
                </a:cubicBezTo>
                <a:cubicBezTo>
                  <a:pt x="12193465" y="2970355"/>
                  <a:pt x="12180171" y="3235804"/>
                  <a:pt x="12192000" y="3429000"/>
                </a:cubicBezTo>
                <a:cubicBezTo>
                  <a:pt x="12203829" y="3622196"/>
                  <a:pt x="12176635" y="3856918"/>
                  <a:pt x="12192000" y="3977640"/>
                </a:cubicBezTo>
                <a:cubicBezTo>
                  <a:pt x="12207365" y="4098362"/>
                  <a:pt x="12188461" y="4228132"/>
                  <a:pt x="12192000" y="4457700"/>
                </a:cubicBezTo>
                <a:cubicBezTo>
                  <a:pt x="12195539" y="4687268"/>
                  <a:pt x="12194951" y="4728004"/>
                  <a:pt x="12192000" y="4937760"/>
                </a:cubicBezTo>
                <a:cubicBezTo>
                  <a:pt x="12189049" y="5147516"/>
                  <a:pt x="12205977" y="5484572"/>
                  <a:pt x="12192000" y="5760720"/>
                </a:cubicBezTo>
                <a:cubicBezTo>
                  <a:pt x="12178023" y="6036868"/>
                  <a:pt x="12204260" y="6082879"/>
                  <a:pt x="12192000" y="6240780"/>
                </a:cubicBezTo>
                <a:cubicBezTo>
                  <a:pt x="12179740" y="6398681"/>
                  <a:pt x="12204387" y="6553543"/>
                  <a:pt x="12192000" y="6858000"/>
                </a:cubicBezTo>
                <a:cubicBezTo>
                  <a:pt x="11868603" y="6818192"/>
                  <a:pt x="11768379" y="6839954"/>
                  <a:pt x="11392747" y="6858000"/>
                </a:cubicBezTo>
                <a:cubicBezTo>
                  <a:pt x="11017115" y="6876046"/>
                  <a:pt x="10953977" y="6874644"/>
                  <a:pt x="10715413" y="6858000"/>
                </a:cubicBezTo>
                <a:cubicBezTo>
                  <a:pt x="10476849" y="6841356"/>
                  <a:pt x="10412747" y="6852218"/>
                  <a:pt x="10281920" y="6858000"/>
                </a:cubicBezTo>
                <a:cubicBezTo>
                  <a:pt x="10151093" y="6863782"/>
                  <a:pt x="9624387" y="6880814"/>
                  <a:pt x="9360747" y="6858000"/>
                </a:cubicBezTo>
                <a:cubicBezTo>
                  <a:pt x="9097107" y="6835186"/>
                  <a:pt x="9037673" y="6850073"/>
                  <a:pt x="8927253" y="6858000"/>
                </a:cubicBezTo>
                <a:cubicBezTo>
                  <a:pt x="8816833" y="6865927"/>
                  <a:pt x="8704826" y="6871183"/>
                  <a:pt x="8615680" y="6858000"/>
                </a:cubicBezTo>
                <a:cubicBezTo>
                  <a:pt x="8526534" y="6844817"/>
                  <a:pt x="8457122" y="6856321"/>
                  <a:pt x="8304107" y="6858000"/>
                </a:cubicBezTo>
                <a:cubicBezTo>
                  <a:pt x="8151092" y="6859679"/>
                  <a:pt x="7842711" y="6827650"/>
                  <a:pt x="7626773" y="6858000"/>
                </a:cubicBezTo>
                <a:cubicBezTo>
                  <a:pt x="7410835" y="6888350"/>
                  <a:pt x="7408506" y="6846928"/>
                  <a:pt x="7315200" y="6858000"/>
                </a:cubicBezTo>
                <a:cubicBezTo>
                  <a:pt x="7221894" y="6869072"/>
                  <a:pt x="6788157" y="6859929"/>
                  <a:pt x="6394027" y="6858000"/>
                </a:cubicBezTo>
                <a:cubicBezTo>
                  <a:pt x="5999897" y="6856071"/>
                  <a:pt x="5761263" y="6853512"/>
                  <a:pt x="5594773" y="6858000"/>
                </a:cubicBezTo>
                <a:cubicBezTo>
                  <a:pt x="5428283" y="6862488"/>
                  <a:pt x="5357212" y="6861874"/>
                  <a:pt x="5283200" y="6858000"/>
                </a:cubicBezTo>
                <a:cubicBezTo>
                  <a:pt x="5209188" y="6854126"/>
                  <a:pt x="4594271" y="6881483"/>
                  <a:pt x="4362027" y="6858000"/>
                </a:cubicBezTo>
                <a:cubicBezTo>
                  <a:pt x="4129783" y="6834517"/>
                  <a:pt x="3944728" y="6849699"/>
                  <a:pt x="3684693" y="6858000"/>
                </a:cubicBezTo>
                <a:cubicBezTo>
                  <a:pt x="3424658" y="6866301"/>
                  <a:pt x="3086305" y="6861315"/>
                  <a:pt x="2885440" y="6858000"/>
                </a:cubicBezTo>
                <a:cubicBezTo>
                  <a:pt x="2684575" y="6854685"/>
                  <a:pt x="2301442" y="6820296"/>
                  <a:pt x="1964267" y="6858000"/>
                </a:cubicBezTo>
                <a:cubicBezTo>
                  <a:pt x="1627092" y="6895704"/>
                  <a:pt x="1549248" y="6884642"/>
                  <a:pt x="1286933" y="6858000"/>
                </a:cubicBezTo>
                <a:cubicBezTo>
                  <a:pt x="1024618" y="6831358"/>
                  <a:pt x="937329" y="6831283"/>
                  <a:pt x="731520" y="6858000"/>
                </a:cubicBezTo>
                <a:cubicBezTo>
                  <a:pt x="525711" y="6884717"/>
                  <a:pt x="334730" y="6856559"/>
                  <a:pt x="0" y="6858000"/>
                </a:cubicBezTo>
                <a:cubicBezTo>
                  <a:pt x="26669" y="6578891"/>
                  <a:pt x="-10288" y="6512673"/>
                  <a:pt x="0" y="6240780"/>
                </a:cubicBezTo>
                <a:cubicBezTo>
                  <a:pt x="10288" y="5968887"/>
                  <a:pt x="-20111" y="5721446"/>
                  <a:pt x="0" y="5486400"/>
                </a:cubicBezTo>
                <a:cubicBezTo>
                  <a:pt x="20111" y="5251354"/>
                  <a:pt x="-12984" y="5123950"/>
                  <a:pt x="0" y="5006340"/>
                </a:cubicBezTo>
                <a:cubicBezTo>
                  <a:pt x="12984" y="4888730"/>
                  <a:pt x="-18720" y="4675851"/>
                  <a:pt x="0" y="4526280"/>
                </a:cubicBezTo>
                <a:cubicBezTo>
                  <a:pt x="18720" y="4376709"/>
                  <a:pt x="23522" y="4168510"/>
                  <a:pt x="0" y="3977640"/>
                </a:cubicBezTo>
                <a:cubicBezTo>
                  <a:pt x="-23522" y="3786770"/>
                  <a:pt x="-3107" y="3555545"/>
                  <a:pt x="0" y="3154680"/>
                </a:cubicBezTo>
                <a:cubicBezTo>
                  <a:pt x="3107" y="2753815"/>
                  <a:pt x="-11228" y="2883601"/>
                  <a:pt x="0" y="2674620"/>
                </a:cubicBezTo>
                <a:cubicBezTo>
                  <a:pt x="11228" y="2465639"/>
                  <a:pt x="32091" y="2148205"/>
                  <a:pt x="0" y="1988820"/>
                </a:cubicBezTo>
                <a:cubicBezTo>
                  <a:pt x="-32091" y="1829435"/>
                  <a:pt x="23499" y="1540627"/>
                  <a:pt x="0" y="1303020"/>
                </a:cubicBezTo>
                <a:cubicBezTo>
                  <a:pt x="-23499" y="1065413"/>
                  <a:pt x="-65092" y="640155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cubicBezTo>
                  <a:pt x="69933" y="11997"/>
                  <a:pt x="228459" y="-918"/>
                  <a:pt x="311573" y="0"/>
                </a:cubicBezTo>
                <a:cubicBezTo>
                  <a:pt x="394687" y="918"/>
                  <a:pt x="549110" y="6609"/>
                  <a:pt x="745067" y="0"/>
                </a:cubicBezTo>
                <a:cubicBezTo>
                  <a:pt x="941024" y="-6609"/>
                  <a:pt x="1225346" y="-4227"/>
                  <a:pt x="1666240" y="0"/>
                </a:cubicBezTo>
                <a:cubicBezTo>
                  <a:pt x="2107134" y="4227"/>
                  <a:pt x="2083727" y="-8229"/>
                  <a:pt x="2221653" y="0"/>
                </a:cubicBezTo>
                <a:cubicBezTo>
                  <a:pt x="2359579" y="8229"/>
                  <a:pt x="2434971" y="-7249"/>
                  <a:pt x="2533227" y="0"/>
                </a:cubicBezTo>
                <a:cubicBezTo>
                  <a:pt x="2631483" y="7249"/>
                  <a:pt x="3216045" y="-15551"/>
                  <a:pt x="3454400" y="0"/>
                </a:cubicBezTo>
                <a:cubicBezTo>
                  <a:pt x="3692755" y="15551"/>
                  <a:pt x="3872043" y="-10459"/>
                  <a:pt x="4253653" y="0"/>
                </a:cubicBezTo>
                <a:cubicBezTo>
                  <a:pt x="4635263" y="10459"/>
                  <a:pt x="4841001" y="18617"/>
                  <a:pt x="5174827" y="0"/>
                </a:cubicBezTo>
                <a:cubicBezTo>
                  <a:pt x="5508653" y="-18617"/>
                  <a:pt x="5418239" y="4342"/>
                  <a:pt x="5486400" y="0"/>
                </a:cubicBezTo>
                <a:cubicBezTo>
                  <a:pt x="5554561" y="-4342"/>
                  <a:pt x="5823613" y="19731"/>
                  <a:pt x="6041813" y="0"/>
                </a:cubicBezTo>
                <a:cubicBezTo>
                  <a:pt x="6260013" y="-19731"/>
                  <a:pt x="6456460" y="-6447"/>
                  <a:pt x="6597227" y="0"/>
                </a:cubicBezTo>
                <a:cubicBezTo>
                  <a:pt x="6737994" y="6447"/>
                  <a:pt x="7029429" y="4176"/>
                  <a:pt x="7396480" y="0"/>
                </a:cubicBezTo>
                <a:cubicBezTo>
                  <a:pt x="7763531" y="-4176"/>
                  <a:pt x="7954709" y="-45528"/>
                  <a:pt x="8317653" y="0"/>
                </a:cubicBezTo>
                <a:cubicBezTo>
                  <a:pt x="8680597" y="45528"/>
                  <a:pt x="8818896" y="-4528"/>
                  <a:pt x="8994987" y="0"/>
                </a:cubicBezTo>
                <a:cubicBezTo>
                  <a:pt x="9171078" y="4528"/>
                  <a:pt x="9231211" y="-5173"/>
                  <a:pt x="9306560" y="0"/>
                </a:cubicBezTo>
                <a:cubicBezTo>
                  <a:pt x="9381909" y="5173"/>
                  <a:pt x="9916008" y="-29749"/>
                  <a:pt x="10105813" y="0"/>
                </a:cubicBezTo>
                <a:cubicBezTo>
                  <a:pt x="10295618" y="29749"/>
                  <a:pt x="10418436" y="-2659"/>
                  <a:pt x="10661227" y="0"/>
                </a:cubicBezTo>
                <a:cubicBezTo>
                  <a:pt x="10904018" y="2659"/>
                  <a:pt x="11039359" y="1801"/>
                  <a:pt x="11216640" y="0"/>
                </a:cubicBezTo>
                <a:cubicBezTo>
                  <a:pt x="11393921" y="-1801"/>
                  <a:pt x="11803085" y="22619"/>
                  <a:pt x="12192000" y="0"/>
                </a:cubicBezTo>
                <a:cubicBezTo>
                  <a:pt x="12181814" y="201574"/>
                  <a:pt x="12198884" y="333287"/>
                  <a:pt x="12192000" y="480060"/>
                </a:cubicBezTo>
                <a:cubicBezTo>
                  <a:pt x="12185116" y="626833"/>
                  <a:pt x="12221317" y="1028193"/>
                  <a:pt x="12192000" y="1303020"/>
                </a:cubicBezTo>
                <a:cubicBezTo>
                  <a:pt x="12162683" y="1577847"/>
                  <a:pt x="12208341" y="1668183"/>
                  <a:pt x="12192000" y="1920240"/>
                </a:cubicBezTo>
                <a:cubicBezTo>
                  <a:pt x="12175659" y="2172297"/>
                  <a:pt x="12219633" y="2375244"/>
                  <a:pt x="12192000" y="2537460"/>
                </a:cubicBezTo>
                <a:cubicBezTo>
                  <a:pt x="12164367" y="2699676"/>
                  <a:pt x="12196203" y="3073961"/>
                  <a:pt x="12192000" y="3291840"/>
                </a:cubicBezTo>
                <a:cubicBezTo>
                  <a:pt x="12187797" y="3509719"/>
                  <a:pt x="12197412" y="3773094"/>
                  <a:pt x="12192000" y="4046220"/>
                </a:cubicBezTo>
                <a:cubicBezTo>
                  <a:pt x="12186588" y="4319346"/>
                  <a:pt x="12180931" y="4589451"/>
                  <a:pt x="12192000" y="4800600"/>
                </a:cubicBezTo>
                <a:cubicBezTo>
                  <a:pt x="12203069" y="5011749"/>
                  <a:pt x="12228449" y="5301524"/>
                  <a:pt x="12192000" y="5554980"/>
                </a:cubicBezTo>
                <a:cubicBezTo>
                  <a:pt x="12155551" y="5808436"/>
                  <a:pt x="12176174" y="6237267"/>
                  <a:pt x="12192000" y="6858000"/>
                </a:cubicBezTo>
                <a:cubicBezTo>
                  <a:pt x="11833412" y="6878005"/>
                  <a:pt x="11717992" y="6830607"/>
                  <a:pt x="11392747" y="6858000"/>
                </a:cubicBezTo>
                <a:cubicBezTo>
                  <a:pt x="11067502" y="6885393"/>
                  <a:pt x="10857768" y="6855752"/>
                  <a:pt x="10593493" y="6858000"/>
                </a:cubicBezTo>
                <a:cubicBezTo>
                  <a:pt x="10329218" y="6860248"/>
                  <a:pt x="10305367" y="6844914"/>
                  <a:pt x="10160000" y="6858000"/>
                </a:cubicBezTo>
                <a:cubicBezTo>
                  <a:pt x="10014633" y="6871086"/>
                  <a:pt x="9762339" y="6843397"/>
                  <a:pt x="9604587" y="6858000"/>
                </a:cubicBezTo>
                <a:cubicBezTo>
                  <a:pt x="9446835" y="6872603"/>
                  <a:pt x="9296972" y="6870490"/>
                  <a:pt x="9049173" y="6858000"/>
                </a:cubicBezTo>
                <a:cubicBezTo>
                  <a:pt x="8801374" y="6845510"/>
                  <a:pt x="8453287" y="6825032"/>
                  <a:pt x="8249920" y="6858000"/>
                </a:cubicBezTo>
                <a:cubicBezTo>
                  <a:pt x="8046553" y="6890968"/>
                  <a:pt x="7925836" y="6844967"/>
                  <a:pt x="7816427" y="6858000"/>
                </a:cubicBezTo>
                <a:cubicBezTo>
                  <a:pt x="7707018" y="6871033"/>
                  <a:pt x="7236603" y="6888302"/>
                  <a:pt x="7017173" y="6858000"/>
                </a:cubicBezTo>
                <a:cubicBezTo>
                  <a:pt x="6797743" y="6827698"/>
                  <a:pt x="6678284" y="6853903"/>
                  <a:pt x="6461760" y="6858000"/>
                </a:cubicBezTo>
                <a:cubicBezTo>
                  <a:pt x="6245236" y="6862097"/>
                  <a:pt x="6277371" y="6842481"/>
                  <a:pt x="6150187" y="6858000"/>
                </a:cubicBezTo>
                <a:cubicBezTo>
                  <a:pt x="6023003" y="6873519"/>
                  <a:pt x="5808674" y="6871300"/>
                  <a:pt x="5472853" y="6858000"/>
                </a:cubicBezTo>
                <a:cubicBezTo>
                  <a:pt x="5137032" y="6844700"/>
                  <a:pt x="5256927" y="6867059"/>
                  <a:pt x="5161280" y="6858000"/>
                </a:cubicBezTo>
                <a:cubicBezTo>
                  <a:pt x="5065633" y="6848941"/>
                  <a:pt x="4605183" y="6814042"/>
                  <a:pt x="4240107" y="6858000"/>
                </a:cubicBezTo>
                <a:cubicBezTo>
                  <a:pt x="3875031" y="6901958"/>
                  <a:pt x="3757089" y="6870764"/>
                  <a:pt x="3318933" y="6858000"/>
                </a:cubicBezTo>
                <a:cubicBezTo>
                  <a:pt x="2880777" y="6845236"/>
                  <a:pt x="2820430" y="6880435"/>
                  <a:pt x="2641600" y="6858000"/>
                </a:cubicBezTo>
                <a:cubicBezTo>
                  <a:pt x="2462770" y="6835565"/>
                  <a:pt x="2253339" y="6875189"/>
                  <a:pt x="2086187" y="6858000"/>
                </a:cubicBezTo>
                <a:cubicBezTo>
                  <a:pt x="1919035" y="6840811"/>
                  <a:pt x="1668431" y="6857299"/>
                  <a:pt x="1530773" y="6858000"/>
                </a:cubicBezTo>
                <a:cubicBezTo>
                  <a:pt x="1393115" y="6858701"/>
                  <a:pt x="1129998" y="6844261"/>
                  <a:pt x="975360" y="6858000"/>
                </a:cubicBezTo>
                <a:cubicBezTo>
                  <a:pt x="820722" y="6871739"/>
                  <a:pt x="387062" y="6852726"/>
                  <a:pt x="0" y="6858000"/>
                </a:cubicBezTo>
                <a:cubicBezTo>
                  <a:pt x="-33509" y="6566254"/>
                  <a:pt x="29934" y="6371620"/>
                  <a:pt x="0" y="6103620"/>
                </a:cubicBezTo>
                <a:cubicBezTo>
                  <a:pt x="-29934" y="5835620"/>
                  <a:pt x="216" y="5604036"/>
                  <a:pt x="0" y="5349240"/>
                </a:cubicBezTo>
                <a:cubicBezTo>
                  <a:pt x="-216" y="5094444"/>
                  <a:pt x="25338" y="4880082"/>
                  <a:pt x="0" y="4526280"/>
                </a:cubicBezTo>
                <a:cubicBezTo>
                  <a:pt x="-25338" y="4172478"/>
                  <a:pt x="3489" y="4110817"/>
                  <a:pt x="0" y="3977640"/>
                </a:cubicBezTo>
                <a:cubicBezTo>
                  <a:pt x="-3489" y="3844463"/>
                  <a:pt x="-14617" y="3325877"/>
                  <a:pt x="0" y="3154680"/>
                </a:cubicBezTo>
                <a:cubicBezTo>
                  <a:pt x="14617" y="2983483"/>
                  <a:pt x="15833" y="2588143"/>
                  <a:pt x="0" y="2400300"/>
                </a:cubicBezTo>
                <a:cubicBezTo>
                  <a:pt x="-15833" y="2212457"/>
                  <a:pt x="-19823" y="2116246"/>
                  <a:pt x="0" y="1851660"/>
                </a:cubicBezTo>
                <a:cubicBezTo>
                  <a:pt x="19823" y="1587074"/>
                  <a:pt x="-8630" y="1541892"/>
                  <a:pt x="0" y="1371600"/>
                </a:cubicBezTo>
                <a:cubicBezTo>
                  <a:pt x="8630" y="1201308"/>
                  <a:pt x="-18247" y="58504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12014416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62" name="Forma Livre: Forma 61">
            <a:extLst>
              <a:ext uri="{FF2B5EF4-FFF2-40B4-BE49-F238E27FC236}">
                <a16:creationId xmlns:a16="http://schemas.microsoft.com/office/drawing/2014/main" id="{A814FB7C-6396-75E3-1EE7-3BA1168D6500}"/>
              </a:ext>
            </a:extLst>
          </p:cNvPr>
          <p:cNvSpPr/>
          <p:nvPr/>
        </p:nvSpPr>
        <p:spPr>
          <a:xfrm>
            <a:off x="257644" y="4197016"/>
            <a:ext cx="1865129" cy="956284"/>
          </a:xfrm>
          <a:custGeom>
            <a:avLst/>
            <a:gdLst>
              <a:gd name="connsiteX0" fmla="*/ 0 w 1865129"/>
              <a:gd name="connsiteY0" fmla="*/ 95628 h 956284"/>
              <a:gd name="connsiteX1" fmla="*/ 156823 w 1865129"/>
              <a:gd name="connsiteY1" fmla="*/ 0 h 956284"/>
              <a:gd name="connsiteX2" fmla="*/ 689498 w 1865129"/>
              <a:gd name="connsiteY2" fmla="*/ 0 h 956284"/>
              <a:gd name="connsiteX3" fmla="*/ 1175630 w 1865129"/>
              <a:gd name="connsiteY3" fmla="*/ 0 h 956284"/>
              <a:gd name="connsiteX4" fmla="*/ 1708305 w 1865129"/>
              <a:gd name="connsiteY4" fmla="*/ 0 h 956284"/>
              <a:gd name="connsiteX5" fmla="*/ 1865129 w 1865129"/>
              <a:gd name="connsiteY5" fmla="*/ 95628 h 956284"/>
              <a:gd name="connsiteX6" fmla="*/ 1865129 w 1865129"/>
              <a:gd name="connsiteY6" fmla="*/ 462841 h 956284"/>
              <a:gd name="connsiteX7" fmla="*/ 1865129 w 1865129"/>
              <a:gd name="connsiteY7" fmla="*/ 860656 h 956284"/>
              <a:gd name="connsiteX8" fmla="*/ 1708305 w 1865129"/>
              <a:gd name="connsiteY8" fmla="*/ 956284 h 956284"/>
              <a:gd name="connsiteX9" fmla="*/ 1160115 w 1865129"/>
              <a:gd name="connsiteY9" fmla="*/ 956284 h 956284"/>
              <a:gd name="connsiteX10" fmla="*/ 627439 w 1865129"/>
              <a:gd name="connsiteY10" fmla="*/ 956284 h 956284"/>
              <a:gd name="connsiteX11" fmla="*/ 156823 w 1865129"/>
              <a:gd name="connsiteY11" fmla="*/ 956284 h 956284"/>
              <a:gd name="connsiteX12" fmla="*/ 0 w 1865129"/>
              <a:gd name="connsiteY12" fmla="*/ 860656 h 956284"/>
              <a:gd name="connsiteX13" fmla="*/ 0 w 1865129"/>
              <a:gd name="connsiteY13" fmla="*/ 478142 h 956284"/>
              <a:gd name="connsiteX14" fmla="*/ 0 w 1865129"/>
              <a:gd name="connsiteY14" fmla="*/ 95628 h 95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5129" h="956284" fill="none" extrusionOk="0">
                <a:moveTo>
                  <a:pt x="0" y="95628"/>
                </a:moveTo>
                <a:cubicBezTo>
                  <a:pt x="-1895" y="38951"/>
                  <a:pt x="71031" y="-11091"/>
                  <a:pt x="156823" y="0"/>
                </a:cubicBezTo>
                <a:cubicBezTo>
                  <a:pt x="361220" y="8403"/>
                  <a:pt x="483185" y="15362"/>
                  <a:pt x="689498" y="0"/>
                </a:cubicBezTo>
                <a:cubicBezTo>
                  <a:pt x="895812" y="-15362"/>
                  <a:pt x="1057265" y="-5856"/>
                  <a:pt x="1175630" y="0"/>
                </a:cubicBezTo>
                <a:cubicBezTo>
                  <a:pt x="1293995" y="5856"/>
                  <a:pt x="1586697" y="-11478"/>
                  <a:pt x="1708305" y="0"/>
                </a:cubicBezTo>
                <a:cubicBezTo>
                  <a:pt x="1807322" y="-2625"/>
                  <a:pt x="1866403" y="54909"/>
                  <a:pt x="1865129" y="95628"/>
                </a:cubicBezTo>
                <a:cubicBezTo>
                  <a:pt x="1878989" y="238375"/>
                  <a:pt x="1853479" y="293164"/>
                  <a:pt x="1865129" y="462841"/>
                </a:cubicBezTo>
                <a:cubicBezTo>
                  <a:pt x="1876779" y="632518"/>
                  <a:pt x="1878276" y="717732"/>
                  <a:pt x="1865129" y="860656"/>
                </a:cubicBezTo>
                <a:cubicBezTo>
                  <a:pt x="1866662" y="908754"/>
                  <a:pt x="1800417" y="962230"/>
                  <a:pt x="1708305" y="956284"/>
                </a:cubicBezTo>
                <a:cubicBezTo>
                  <a:pt x="1554871" y="955745"/>
                  <a:pt x="1380132" y="948665"/>
                  <a:pt x="1160115" y="956284"/>
                </a:cubicBezTo>
                <a:cubicBezTo>
                  <a:pt x="940098" y="963904"/>
                  <a:pt x="811801" y="966931"/>
                  <a:pt x="627439" y="956284"/>
                </a:cubicBezTo>
                <a:cubicBezTo>
                  <a:pt x="443077" y="945637"/>
                  <a:pt x="258215" y="972086"/>
                  <a:pt x="156823" y="956284"/>
                </a:cubicBezTo>
                <a:cubicBezTo>
                  <a:pt x="68501" y="961614"/>
                  <a:pt x="-1406" y="909043"/>
                  <a:pt x="0" y="860656"/>
                </a:cubicBezTo>
                <a:cubicBezTo>
                  <a:pt x="-5185" y="685796"/>
                  <a:pt x="10590" y="614495"/>
                  <a:pt x="0" y="478142"/>
                </a:cubicBezTo>
                <a:cubicBezTo>
                  <a:pt x="-10590" y="341789"/>
                  <a:pt x="-13780" y="236829"/>
                  <a:pt x="0" y="95628"/>
                </a:cubicBezTo>
                <a:close/>
              </a:path>
              <a:path w="1865129" h="956284" stroke="0" extrusionOk="0">
                <a:moveTo>
                  <a:pt x="0" y="95628"/>
                </a:moveTo>
                <a:cubicBezTo>
                  <a:pt x="-12744" y="34953"/>
                  <a:pt x="66140" y="1528"/>
                  <a:pt x="156823" y="0"/>
                </a:cubicBezTo>
                <a:cubicBezTo>
                  <a:pt x="374285" y="9543"/>
                  <a:pt x="523107" y="-11070"/>
                  <a:pt x="705013" y="0"/>
                </a:cubicBezTo>
                <a:cubicBezTo>
                  <a:pt x="886919" y="11070"/>
                  <a:pt x="1054559" y="10276"/>
                  <a:pt x="1206659" y="0"/>
                </a:cubicBezTo>
                <a:cubicBezTo>
                  <a:pt x="1358759" y="-10276"/>
                  <a:pt x="1462164" y="-11796"/>
                  <a:pt x="1708305" y="0"/>
                </a:cubicBezTo>
                <a:cubicBezTo>
                  <a:pt x="1791764" y="-10155"/>
                  <a:pt x="1867423" y="34325"/>
                  <a:pt x="1865129" y="95628"/>
                </a:cubicBezTo>
                <a:cubicBezTo>
                  <a:pt x="1865550" y="273873"/>
                  <a:pt x="1848740" y="351636"/>
                  <a:pt x="1865129" y="462841"/>
                </a:cubicBezTo>
                <a:cubicBezTo>
                  <a:pt x="1881518" y="574046"/>
                  <a:pt x="1858381" y="704184"/>
                  <a:pt x="1865129" y="860656"/>
                </a:cubicBezTo>
                <a:cubicBezTo>
                  <a:pt x="1855343" y="929659"/>
                  <a:pt x="1783812" y="943404"/>
                  <a:pt x="1708305" y="956284"/>
                </a:cubicBezTo>
                <a:cubicBezTo>
                  <a:pt x="1496431" y="940087"/>
                  <a:pt x="1462814" y="942150"/>
                  <a:pt x="1222174" y="956284"/>
                </a:cubicBezTo>
                <a:cubicBezTo>
                  <a:pt x="981534" y="970418"/>
                  <a:pt x="940046" y="955252"/>
                  <a:pt x="705013" y="956284"/>
                </a:cubicBezTo>
                <a:cubicBezTo>
                  <a:pt x="469980" y="957316"/>
                  <a:pt x="428286" y="945107"/>
                  <a:pt x="156823" y="956284"/>
                </a:cubicBezTo>
                <a:cubicBezTo>
                  <a:pt x="73487" y="960297"/>
                  <a:pt x="3689" y="910240"/>
                  <a:pt x="0" y="860656"/>
                </a:cubicBezTo>
                <a:cubicBezTo>
                  <a:pt x="-12828" y="743303"/>
                  <a:pt x="812" y="605296"/>
                  <a:pt x="0" y="478142"/>
                </a:cubicBezTo>
                <a:cubicBezTo>
                  <a:pt x="-812" y="350988"/>
                  <a:pt x="10369" y="273112"/>
                  <a:pt x="0" y="95628"/>
                </a:cubicBezTo>
                <a:close/>
              </a:path>
            </a:pathLst>
          </a:custGeom>
          <a:ln w="38100">
            <a:solidFill>
              <a:srgbClr val="1D28F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7323"/>
                      <a:gd name="connsiteY0" fmla="*/ 95628 h 956284"/>
                      <a:gd name="connsiteX1" fmla="*/ 95628 w 1137323"/>
                      <a:gd name="connsiteY1" fmla="*/ 0 h 956284"/>
                      <a:gd name="connsiteX2" fmla="*/ 1041695 w 1137323"/>
                      <a:gd name="connsiteY2" fmla="*/ 0 h 956284"/>
                      <a:gd name="connsiteX3" fmla="*/ 1137323 w 1137323"/>
                      <a:gd name="connsiteY3" fmla="*/ 95628 h 956284"/>
                      <a:gd name="connsiteX4" fmla="*/ 1137323 w 1137323"/>
                      <a:gd name="connsiteY4" fmla="*/ 860656 h 956284"/>
                      <a:gd name="connsiteX5" fmla="*/ 1041695 w 1137323"/>
                      <a:gd name="connsiteY5" fmla="*/ 956284 h 956284"/>
                      <a:gd name="connsiteX6" fmla="*/ 95628 w 1137323"/>
                      <a:gd name="connsiteY6" fmla="*/ 956284 h 956284"/>
                      <a:gd name="connsiteX7" fmla="*/ 0 w 1137323"/>
                      <a:gd name="connsiteY7" fmla="*/ 860656 h 956284"/>
                      <a:gd name="connsiteX8" fmla="*/ 0 w 1137323"/>
                      <a:gd name="connsiteY8" fmla="*/ 95628 h 956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7323" h="956284">
                        <a:moveTo>
                          <a:pt x="0" y="95628"/>
                        </a:moveTo>
                        <a:cubicBezTo>
                          <a:pt x="0" y="42814"/>
                          <a:pt x="42814" y="0"/>
                          <a:pt x="95628" y="0"/>
                        </a:cubicBezTo>
                        <a:lnTo>
                          <a:pt x="1041695" y="0"/>
                        </a:lnTo>
                        <a:cubicBezTo>
                          <a:pt x="1094509" y="0"/>
                          <a:pt x="1137323" y="42814"/>
                          <a:pt x="1137323" y="95628"/>
                        </a:cubicBezTo>
                        <a:lnTo>
                          <a:pt x="1137323" y="860656"/>
                        </a:lnTo>
                        <a:cubicBezTo>
                          <a:pt x="1137323" y="913470"/>
                          <a:pt x="1094509" y="956284"/>
                          <a:pt x="1041695" y="956284"/>
                        </a:cubicBezTo>
                        <a:lnTo>
                          <a:pt x="95628" y="956284"/>
                        </a:lnTo>
                        <a:cubicBezTo>
                          <a:pt x="42814" y="956284"/>
                          <a:pt x="0" y="913470"/>
                          <a:pt x="0" y="860656"/>
                        </a:cubicBezTo>
                        <a:lnTo>
                          <a:pt x="0" y="95628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1349" tIns="81349" rIns="81349" bIns="81349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Concurso Público Nacional Unificado</a:t>
            </a:r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04BEE45E-88F5-A473-E074-1DB664DAE0DE}"/>
              </a:ext>
            </a:extLst>
          </p:cNvPr>
          <p:cNvSpPr/>
          <p:nvPr/>
        </p:nvSpPr>
        <p:spPr>
          <a:xfrm>
            <a:off x="163689" y="3701941"/>
            <a:ext cx="2053038" cy="633486"/>
          </a:xfrm>
          <a:custGeom>
            <a:avLst/>
            <a:gdLst>
              <a:gd name="connsiteX0" fmla="*/ 0 w 1136354"/>
              <a:gd name="connsiteY0" fmla="*/ 100141 h 1001412"/>
              <a:gd name="connsiteX1" fmla="*/ 100141 w 1136354"/>
              <a:gd name="connsiteY1" fmla="*/ 0 h 1001412"/>
              <a:gd name="connsiteX2" fmla="*/ 1036213 w 1136354"/>
              <a:gd name="connsiteY2" fmla="*/ 0 h 1001412"/>
              <a:gd name="connsiteX3" fmla="*/ 1136354 w 1136354"/>
              <a:gd name="connsiteY3" fmla="*/ 100141 h 1001412"/>
              <a:gd name="connsiteX4" fmla="*/ 1136354 w 1136354"/>
              <a:gd name="connsiteY4" fmla="*/ 901271 h 1001412"/>
              <a:gd name="connsiteX5" fmla="*/ 1036213 w 1136354"/>
              <a:gd name="connsiteY5" fmla="*/ 1001412 h 1001412"/>
              <a:gd name="connsiteX6" fmla="*/ 100141 w 1136354"/>
              <a:gd name="connsiteY6" fmla="*/ 1001412 h 1001412"/>
              <a:gd name="connsiteX7" fmla="*/ 0 w 1136354"/>
              <a:gd name="connsiteY7" fmla="*/ 901271 h 1001412"/>
              <a:gd name="connsiteX8" fmla="*/ 0 w 1136354"/>
              <a:gd name="connsiteY8" fmla="*/ 100141 h 10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354" h="1001412">
                <a:moveTo>
                  <a:pt x="0" y="100141"/>
                </a:moveTo>
                <a:cubicBezTo>
                  <a:pt x="0" y="44835"/>
                  <a:pt x="44835" y="0"/>
                  <a:pt x="100141" y="0"/>
                </a:cubicBezTo>
                <a:lnTo>
                  <a:pt x="1036213" y="0"/>
                </a:lnTo>
                <a:cubicBezTo>
                  <a:pt x="1091519" y="0"/>
                  <a:pt x="1136354" y="44835"/>
                  <a:pt x="1136354" y="100141"/>
                </a:cubicBezTo>
                <a:lnTo>
                  <a:pt x="1136354" y="901271"/>
                </a:lnTo>
                <a:cubicBezTo>
                  <a:pt x="1136354" y="956577"/>
                  <a:pt x="1091519" y="1001412"/>
                  <a:pt x="1036213" y="1001412"/>
                </a:cubicBezTo>
                <a:lnTo>
                  <a:pt x="100141" y="1001412"/>
                </a:lnTo>
                <a:cubicBezTo>
                  <a:pt x="44835" y="1001412"/>
                  <a:pt x="0" y="956577"/>
                  <a:pt x="0" y="901271"/>
                </a:cubicBezTo>
                <a:lnTo>
                  <a:pt x="0" y="100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50" tIns="75050" rIns="75050" bIns="7505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b="1" kern="1200" dirty="0">
                <a:solidFill>
                  <a:schemeClr val="tx1"/>
                </a:solidFill>
                <a:latin typeface="Calibri"/>
                <a:cs typeface="Calibri"/>
              </a:rPr>
              <a:t>Seleção Pública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kern="1200" dirty="0">
                <a:solidFill>
                  <a:schemeClr val="tx1"/>
                </a:solidFill>
                <a:latin typeface="Calibri"/>
                <a:cs typeface="Calibri"/>
              </a:rPr>
              <a:t>(editais, provas e formação inicial)</a:t>
            </a:r>
          </a:p>
        </p:txBody>
      </p:sp>
      <p:sp>
        <p:nvSpPr>
          <p:cNvPr id="72" name="Seta: da Esquerda para a Direita 71">
            <a:extLst>
              <a:ext uri="{FF2B5EF4-FFF2-40B4-BE49-F238E27FC236}">
                <a16:creationId xmlns:a16="http://schemas.microsoft.com/office/drawing/2014/main" id="{E5AC82E4-35FF-793B-8D4C-CBA640EE7EDE}"/>
              </a:ext>
            </a:extLst>
          </p:cNvPr>
          <p:cNvSpPr/>
          <p:nvPr/>
        </p:nvSpPr>
        <p:spPr>
          <a:xfrm>
            <a:off x="163689" y="5253819"/>
            <a:ext cx="11717866" cy="1652520"/>
          </a:xfrm>
          <a:custGeom>
            <a:avLst/>
            <a:gdLst>
              <a:gd name="connsiteX0" fmla="*/ 0 w 11717866"/>
              <a:gd name="connsiteY0" fmla="*/ 826260 h 1652520"/>
              <a:gd name="connsiteX1" fmla="*/ 806595 w 11717866"/>
              <a:gd name="connsiteY1" fmla="*/ 0 h 1652520"/>
              <a:gd name="connsiteX2" fmla="*/ 806595 w 11717866"/>
              <a:gd name="connsiteY2" fmla="*/ 206656 h 1652520"/>
              <a:gd name="connsiteX3" fmla="*/ 10911271 w 11717866"/>
              <a:gd name="connsiteY3" fmla="*/ 206656 h 1652520"/>
              <a:gd name="connsiteX4" fmla="*/ 10911271 w 11717866"/>
              <a:gd name="connsiteY4" fmla="*/ 0 h 1652520"/>
              <a:gd name="connsiteX5" fmla="*/ 11717866 w 11717866"/>
              <a:gd name="connsiteY5" fmla="*/ 826260 h 1652520"/>
              <a:gd name="connsiteX6" fmla="*/ 10911271 w 11717866"/>
              <a:gd name="connsiteY6" fmla="*/ 1652520 h 1652520"/>
              <a:gd name="connsiteX7" fmla="*/ 10911271 w 11717866"/>
              <a:gd name="connsiteY7" fmla="*/ 1445864 h 1652520"/>
              <a:gd name="connsiteX8" fmla="*/ 806595 w 11717866"/>
              <a:gd name="connsiteY8" fmla="*/ 1445864 h 1652520"/>
              <a:gd name="connsiteX9" fmla="*/ 806595 w 11717866"/>
              <a:gd name="connsiteY9" fmla="*/ 1652520 h 1652520"/>
              <a:gd name="connsiteX10" fmla="*/ 0 w 11717866"/>
              <a:gd name="connsiteY10" fmla="*/ 826260 h 165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17866" h="1652520" extrusionOk="0">
                <a:moveTo>
                  <a:pt x="0" y="826260"/>
                </a:moveTo>
                <a:cubicBezTo>
                  <a:pt x="74491" y="692252"/>
                  <a:pt x="666344" y="103518"/>
                  <a:pt x="806595" y="0"/>
                </a:cubicBezTo>
                <a:cubicBezTo>
                  <a:pt x="815828" y="90225"/>
                  <a:pt x="822947" y="157360"/>
                  <a:pt x="806595" y="206656"/>
                </a:cubicBezTo>
                <a:cubicBezTo>
                  <a:pt x="4551069" y="72056"/>
                  <a:pt x="9689249" y="363852"/>
                  <a:pt x="10911271" y="206656"/>
                </a:cubicBezTo>
                <a:cubicBezTo>
                  <a:pt x="10906636" y="118257"/>
                  <a:pt x="10922509" y="59758"/>
                  <a:pt x="10911271" y="0"/>
                </a:cubicBezTo>
                <a:cubicBezTo>
                  <a:pt x="11344220" y="348736"/>
                  <a:pt x="11413622" y="477952"/>
                  <a:pt x="11717866" y="826260"/>
                </a:cubicBezTo>
                <a:cubicBezTo>
                  <a:pt x="11476715" y="1121387"/>
                  <a:pt x="11141340" y="1340114"/>
                  <a:pt x="10911271" y="1652520"/>
                </a:cubicBezTo>
                <a:cubicBezTo>
                  <a:pt x="10898427" y="1618945"/>
                  <a:pt x="10928118" y="1504396"/>
                  <a:pt x="10911271" y="1445864"/>
                </a:cubicBezTo>
                <a:cubicBezTo>
                  <a:pt x="7082485" y="1484445"/>
                  <a:pt x="5150901" y="1382523"/>
                  <a:pt x="806595" y="1445864"/>
                </a:cubicBezTo>
                <a:cubicBezTo>
                  <a:pt x="798825" y="1521698"/>
                  <a:pt x="814620" y="1595994"/>
                  <a:pt x="806595" y="1652520"/>
                </a:cubicBezTo>
                <a:cubicBezTo>
                  <a:pt x="645545" y="1623205"/>
                  <a:pt x="367434" y="1258775"/>
                  <a:pt x="0" y="826260"/>
                </a:cubicBezTo>
                <a:close/>
              </a:path>
            </a:pathLst>
          </a:custGeom>
          <a:noFill/>
          <a:ln w="31750">
            <a:solidFill>
              <a:srgbClr val="5F86CD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leftRightArrow">
                    <a:avLst>
                      <a:gd name="adj1" fmla="val 74989"/>
                      <a:gd name="adj2" fmla="val 488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1D28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D2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Mesa Nacional de Negociação Permanente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D2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Observatório de Pessoal da Administração Pública Federal Brasileira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D2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Integração dos Sistemas Estruturantes de Gestão de Pessoas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D28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Atualização e Consolidação da Legislação de Pessoas no Setor Público Federal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1D28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orma Livre: Forma 74">
            <a:extLst>
              <a:ext uri="{FF2B5EF4-FFF2-40B4-BE49-F238E27FC236}">
                <a16:creationId xmlns:a16="http://schemas.microsoft.com/office/drawing/2014/main" id="{E4911115-7D4A-A797-4AA3-4B9FF24CAFBD}"/>
              </a:ext>
            </a:extLst>
          </p:cNvPr>
          <p:cNvSpPr/>
          <p:nvPr/>
        </p:nvSpPr>
        <p:spPr>
          <a:xfrm>
            <a:off x="2663514" y="3226605"/>
            <a:ext cx="1865129" cy="1176296"/>
          </a:xfrm>
          <a:custGeom>
            <a:avLst/>
            <a:gdLst>
              <a:gd name="connsiteX0" fmla="*/ 0 w 1865129"/>
              <a:gd name="connsiteY0" fmla="*/ 117629 h 1176296"/>
              <a:gd name="connsiteX1" fmla="*/ 156823 w 1865129"/>
              <a:gd name="connsiteY1" fmla="*/ 0 h 1176296"/>
              <a:gd name="connsiteX2" fmla="*/ 705013 w 1865129"/>
              <a:gd name="connsiteY2" fmla="*/ 0 h 1176296"/>
              <a:gd name="connsiteX3" fmla="*/ 1175630 w 1865129"/>
              <a:gd name="connsiteY3" fmla="*/ 0 h 1176296"/>
              <a:gd name="connsiteX4" fmla="*/ 1708305 w 1865129"/>
              <a:gd name="connsiteY4" fmla="*/ 0 h 1176296"/>
              <a:gd name="connsiteX5" fmla="*/ 1865129 w 1865129"/>
              <a:gd name="connsiteY5" fmla="*/ 117629 h 1176296"/>
              <a:gd name="connsiteX6" fmla="*/ 1865129 w 1865129"/>
              <a:gd name="connsiteY6" fmla="*/ 606968 h 1176296"/>
              <a:gd name="connsiteX7" fmla="*/ 1865129 w 1865129"/>
              <a:gd name="connsiteY7" fmla="*/ 1058666 h 1176296"/>
              <a:gd name="connsiteX8" fmla="*/ 1708305 w 1865129"/>
              <a:gd name="connsiteY8" fmla="*/ 1176296 h 1176296"/>
              <a:gd name="connsiteX9" fmla="*/ 1206659 w 1865129"/>
              <a:gd name="connsiteY9" fmla="*/ 1176296 h 1176296"/>
              <a:gd name="connsiteX10" fmla="*/ 720528 w 1865129"/>
              <a:gd name="connsiteY10" fmla="*/ 1176296 h 1176296"/>
              <a:gd name="connsiteX11" fmla="*/ 156823 w 1865129"/>
              <a:gd name="connsiteY11" fmla="*/ 1176296 h 1176296"/>
              <a:gd name="connsiteX12" fmla="*/ 0 w 1865129"/>
              <a:gd name="connsiteY12" fmla="*/ 1058666 h 1176296"/>
              <a:gd name="connsiteX13" fmla="*/ 0 w 1865129"/>
              <a:gd name="connsiteY13" fmla="*/ 588148 h 1176296"/>
              <a:gd name="connsiteX14" fmla="*/ 0 w 1865129"/>
              <a:gd name="connsiteY14" fmla="*/ 117629 h 117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5129" h="1176296" fill="none" extrusionOk="0">
                <a:moveTo>
                  <a:pt x="0" y="117629"/>
                </a:moveTo>
                <a:cubicBezTo>
                  <a:pt x="9224" y="48198"/>
                  <a:pt x="67820" y="-1521"/>
                  <a:pt x="156823" y="0"/>
                </a:cubicBezTo>
                <a:cubicBezTo>
                  <a:pt x="414110" y="-9586"/>
                  <a:pt x="574541" y="-21954"/>
                  <a:pt x="705013" y="0"/>
                </a:cubicBezTo>
                <a:cubicBezTo>
                  <a:pt x="835485" y="21954"/>
                  <a:pt x="968004" y="-2837"/>
                  <a:pt x="1175630" y="0"/>
                </a:cubicBezTo>
                <a:cubicBezTo>
                  <a:pt x="1383256" y="2837"/>
                  <a:pt x="1571227" y="20163"/>
                  <a:pt x="1708305" y="0"/>
                </a:cubicBezTo>
                <a:cubicBezTo>
                  <a:pt x="1799680" y="-5115"/>
                  <a:pt x="1858720" y="50757"/>
                  <a:pt x="1865129" y="117629"/>
                </a:cubicBezTo>
                <a:cubicBezTo>
                  <a:pt x="1851480" y="277628"/>
                  <a:pt x="1856852" y="466499"/>
                  <a:pt x="1865129" y="606968"/>
                </a:cubicBezTo>
                <a:cubicBezTo>
                  <a:pt x="1873406" y="747437"/>
                  <a:pt x="1885617" y="948002"/>
                  <a:pt x="1865129" y="1058666"/>
                </a:cubicBezTo>
                <a:cubicBezTo>
                  <a:pt x="1873907" y="1119097"/>
                  <a:pt x="1793355" y="1180879"/>
                  <a:pt x="1708305" y="1176296"/>
                </a:cubicBezTo>
                <a:cubicBezTo>
                  <a:pt x="1477545" y="1170406"/>
                  <a:pt x="1360837" y="1159331"/>
                  <a:pt x="1206659" y="1176296"/>
                </a:cubicBezTo>
                <a:cubicBezTo>
                  <a:pt x="1052481" y="1193261"/>
                  <a:pt x="944415" y="1179428"/>
                  <a:pt x="720528" y="1176296"/>
                </a:cubicBezTo>
                <a:cubicBezTo>
                  <a:pt x="496641" y="1173164"/>
                  <a:pt x="323477" y="1177673"/>
                  <a:pt x="156823" y="1176296"/>
                </a:cubicBezTo>
                <a:cubicBezTo>
                  <a:pt x="74587" y="1186598"/>
                  <a:pt x="5237" y="1120458"/>
                  <a:pt x="0" y="1058666"/>
                </a:cubicBezTo>
                <a:cubicBezTo>
                  <a:pt x="-11949" y="893292"/>
                  <a:pt x="-781" y="734940"/>
                  <a:pt x="0" y="588148"/>
                </a:cubicBezTo>
                <a:cubicBezTo>
                  <a:pt x="781" y="441356"/>
                  <a:pt x="-21949" y="257135"/>
                  <a:pt x="0" y="117629"/>
                </a:cubicBezTo>
                <a:close/>
              </a:path>
              <a:path w="1865129" h="1176296" stroke="0" extrusionOk="0">
                <a:moveTo>
                  <a:pt x="0" y="117629"/>
                </a:moveTo>
                <a:cubicBezTo>
                  <a:pt x="4269" y="65421"/>
                  <a:pt x="76338" y="-7372"/>
                  <a:pt x="156823" y="0"/>
                </a:cubicBezTo>
                <a:cubicBezTo>
                  <a:pt x="330369" y="-3441"/>
                  <a:pt x="582556" y="11584"/>
                  <a:pt x="705013" y="0"/>
                </a:cubicBezTo>
                <a:cubicBezTo>
                  <a:pt x="827470" y="-11584"/>
                  <a:pt x="1072820" y="-3852"/>
                  <a:pt x="1206659" y="0"/>
                </a:cubicBezTo>
                <a:cubicBezTo>
                  <a:pt x="1340498" y="3852"/>
                  <a:pt x="1496050" y="14786"/>
                  <a:pt x="1708305" y="0"/>
                </a:cubicBezTo>
                <a:cubicBezTo>
                  <a:pt x="1784351" y="-419"/>
                  <a:pt x="1860813" y="66998"/>
                  <a:pt x="1865129" y="117629"/>
                </a:cubicBezTo>
                <a:cubicBezTo>
                  <a:pt x="1869002" y="293992"/>
                  <a:pt x="1885605" y="403717"/>
                  <a:pt x="1865129" y="559916"/>
                </a:cubicBezTo>
                <a:cubicBezTo>
                  <a:pt x="1844653" y="716115"/>
                  <a:pt x="1842231" y="841482"/>
                  <a:pt x="1865129" y="1058666"/>
                </a:cubicBezTo>
                <a:cubicBezTo>
                  <a:pt x="1865821" y="1115416"/>
                  <a:pt x="1806339" y="1168868"/>
                  <a:pt x="1708305" y="1176296"/>
                </a:cubicBezTo>
                <a:cubicBezTo>
                  <a:pt x="1491002" y="1175537"/>
                  <a:pt x="1445153" y="1168201"/>
                  <a:pt x="1206659" y="1176296"/>
                </a:cubicBezTo>
                <a:cubicBezTo>
                  <a:pt x="968165" y="1184391"/>
                  <a:pt x="870313" y="1165976"/>
                  <a:pt x="705013" y="1176296"/>
                </a:cubicBezTo>
                <a:cubicBezTo>
                  <a:pt x="539713" y="1186616"/>
                  <a:pt x="278085" y="1167131"/>
                  <a:pt x="156823" y="1176296"/>
                </a:cubicBezTo>
                <a:cubicBezTo>
                  <a:pt x="57181" y="1177350"/>
                  <a:pt x="1352" y="1131491"/>
                  <a:pt x="0" y="1058666"/>
                </a:cubicBezTo>
                <a:cubicBezTo>
                  <a:pt x="-18290" y="889003"/>
                  <a:pt x="5190" y="717417"/>
                  <a:pt x="0" y="606968"/>
                </a:cubicBezTo>
                <a:cubicBezTo>
                  <a:pt x="-5190" y="496519"/>
                  <a:pt x="-2560" y="220152"/>
                  <a:pt x="0" y="117629"/>
                </a:cubicBezTo>
                <a:close/>
              </a:path>
            </a:pathLst>
          </a:custGeom>
          <a:ln w="38100">
            <a:solidFill>
              <a:srgbClr val="1D28F4"/>
            </a:solidFill>
            <a:extLst>
              <a:ext uri="{C807C97D-BFC1-408E-A445-0C87EB9F89A2}">
                <ask:lineSketchStyleProps xmlns:ask="http://schemas.microsoft.com/office/drawing/2018/sketchyshapes" sd="3659010720">
                  <a:custGeom>
                    <a:avLst/>
                    <a:gdLst>
                      <a:gd name="connsiteX0" fmla="*/ 0 w 1137323"/>
                      <a:gd name="connsiteY0" fmla="*/ 95628 h 956284"/>
                      <a:gd name="connsiteX1" fmla="*/ 95628 w 1137323"/>
                      <a:gd name="connsiteY1" fmla="*/ 0 h 956284"/>
                      <a:gd name="connsiteX2" fmla="*/ 1041695 w 1137323"/>
                      <a:gd name="connsiteY2" fmla="*/ 0 h 956284"/>
                      <a:gd name="connsiteX3" fmla="*/ 1137323 w 1137323"/>
                      <a:gd name="connsiteY3" fmla="*/ 95628 h 956284"/>
                      <a:gd name="connsiteX4" fmla="*/ 1137323 w 1137323"/>
                      <a:gd name="connsiteY4" fmla="*/ 860656 h 956284"/>
                      <a:gd name="connsiteX5" fmla="*/ 1041695 w 1137323"/>
                      <a:gd name="connsiteY5" fmla="*/ 956284 h 956284"/>
                      <a:gd name="connsiteX6" fmla="*/ 95628 w 1137323"/>
                      <a:gd name="connsiteY6" fmla="*/ 956284 h 956284"/>
                      <a:gd name="connsiteX7" fmla="*/ 0 w 1137323"/>
                      <a:gd name="connsiteY7" fmla="*/ 860656 h 956284"/>
                      <a:gd name="connsiteX8" fmla="*/ 0 w 1137323"/>
                      <a:gd name="connsiteY8" fmla="*/ 95628 h 956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7323" h="956284">
                        <a:moveTo>
                          <a:pt x="0" y="95628"/>
                        </a:moveTo>
                        <a:cubicBezTo>
                          <a:pt x="0" y="42814"/>
                          <a:pt x="42814" y="0"/>
                          <a:pt x="95628" y="0"/>
                        </a:cubicBezTo>
                        <a:lnTo>
                          <a:pt x="1041695" y="0"/>
                        </a:lnTo>
                        <a:cubicBezTo>
                          <a:pt x="1094509" y="0"/>
                          <a:pt x="1137323" y="42814"/>
                          <a:pt x="1137323" y="95628"/>
                        </a:cubicBezTo>
                        <a:lnTo>
                          <a:pt x="1137323" y="860656"/>
                        </a:lnTo>
                        <a:cubicBezTo>
                          <a:pt x="1137323" y="913470"/>
                          <a:pt x="1094509" y="956284"/>
                          <a:pt x="1041695" y="956284"/>
                        </a:cubicBezTo>
                        <a:lnTo>
                          <a:pt x="95628" y="956284"/>
                        </a:lnTo>
                        <a:cubicBezTo>
                          <a:pt x="42814" y="956284"/>
                          <a:pt x="0" y="913470"/>
                          <a:pt x="0" y="860656"/>
                        </a:cubicBezTo>
                        <a:lnTo>
                          <a:pt x="0" y="95628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1349" tIns="81349" rIns="81349" bIns="81349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Planejamento e Dimensionamento da Força de Trabalho (DFT)</a:t>
            </a:r>
          </a:p>
        </p:txBody>
      </p:sp>
      <p:sp>
        <p:nvSpPr>
          <p:cNvPr id="76" name="Forma Livre: Forma 75">
            <a:extLst>
              <a:ext uri="{FF2B5EF4-FFF2-40B4-BE49-F238E27FC236}">
                <a16:creationId xmlns:a16="http://schemas.microsoft.com/office/drawing/2014/main" id="{5E84947D-46FA-8E29-8E8C-59AE00445EA3}"/>
              </a:ext>
            </a:extLst>
          </p:cNvPr>
          <p:cNvSpPr/>
          <p:nvPr/>
        </p:nvSpPr>
        <p:spPr>
          <a:xfrm>
            <a:off x="2569559" y="2731530"/>
            <a:ext cx="2053038" cy="633486"/>
          </a:xfrm>
          <a:custGeom>
            <a:avLst/>
            <a:gdLst>
              <a:gd name="connsiteX0" fmla="*/ 0 w 1136354"/>
              <a:gd name="connsiteY0" fmla="*/ 100141 h 1001412"/>
              <a:gd name="connsiteX1" fmla="*/ 100141 w 1136354"/>
              <a:gd name="connsiteY1" fmla="*/ 0 h 1001412"/>
              <a:gd name="connsiteX2" fmla="*/ 1036213 w 1136354"/>
              <a:gd name="connsiteY2" fmla="*/ 0 h 1001412"/>
              <a:gd name="connsiteX3" fmla="*/ 1136354 w 1136354"/>
              <a:gd name="connsiteY3" fmla="*/ 100141 h 1001412"/>
              <a:gd name="connsiteX4" fmla="*/ 1136354 w 1136354"/>
              <a:gd name="connsiteY4" fmla="*/ 901271 h 1001412"/>
              <a:gd name="connsiteX5" fmla="*/ 1036213 w 1136354"/>
              <a:gd name="connsiteY5" fmla="*/ 1001412 h 1001412"/>
              <a:gd name="connsiteX6" fmla="*/ 100141 w 1136354"/>
              <a:gd name="connsiteY6" fmla="*/ 1001412 h 1001412"/>
              <a:gd name="connsiteX7" fmla="*/ 0 w 1136354"/>
              <a:gd name="connsiteY7" fmla="*/ 901271 h 1001412"/>
              <a:gd name="connsiteX8" fmla="*/ 0 w 1136354"/>
              <a:gd name="connsiteY8" fmla="*/ 100141 h 10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354" h="1001412">
                <a:moveTo>
                  <a:pt x="0" y="100141"/>
                </a:moveTo>
                <a:cubicBezTo>
                  <a:pt x="0" y="44835"/>
                  <a:pt x="44835" y="0"/>
                  <a:pt x="100141" y="0"/>
                </a:cubicBezTo>
                <a:lnTo>
                  <a:pt x="1036213" y="0"/>
                </a:lnTo>
                <a:cubicBezTo>
                  <a:pt x="1091519" y="0"/>
                  <a:pt x="1136354" y="44835"/>
                  <a:pt x="1136354" y="100141"/>
                </a:cubicBezTo>
                <a:lnTo>
                  <a:pt x="1136354" y="901271"/>
                </a:lnTo>
                <a:cubicBezTo>
                  <a:pt x="1136354" y="956577"/>
                  <a:pt x="1091519" y="1001412"/>
                  <a:pt x="1036213" y="1001412"/>
                </a:cubicBezTo>
                <a:lnTo>
                  <a:pt x="100141" y="1001412"/>
                </a:lnTo>
                <a:cubicBezTo>
                  <a:pt x="44835" y="1001412"/>
                  <a:pt x="0" y="956577"/>
                  <a:pt x="0" y="901271"/>
                </a:cubicBezTo>
                <a:lnTo>
                  <a:pt x="0" y="100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50" tIns="75050" rIns="75050" bIns="7505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b="1" kern="1200" dirty="0">
                <a:solidFill>
                  <a:schemeClr val="tx1"/>
                </a:solidFill>
                <a:latin typeface="Calibri"/>
                <a:cs typeface="Calibri"/>
              </a:rPr>
              <a:t>Alocação, Ambientação e Estágio Probatório</a:t>
            </a:r>
          </a:p>
        </p:txBody>
      </p:sp>
      <p:sp>
        <p:nvSpPr>
          <p:cNvPr id="77" name="Forma Livre: Forma 76">
            <a:extLst>
              <a:ext uri="{FF2B5EF4-FFF2-40B4-BE49-F238E27FC236}">
                <a16:creationId xmlns:a16="http://schemas.microsoft.com/office/drawing/2014/main" id="{AEAC69A0-49F4-D007-1018-78DEA7BB5610}"/>
              </a:ext>
            </a:extLst>
          </p:cNvPr>
          <p:cNvSpPr/>
          <p:nvPr/>
        </p:nvSpPr>
        <p:spPr>
          <a:xfrm>
            <a:off x="5069384" y="2357416"/>
            <a:ext cx="1865129" cy="2953491"/>
          </a:xfrm>
          <a:custGeom>
            <a:avLst/>
            <a:gdLst>
              <a:gd name="connsiteX0" fmla="*/ 0 w 1865129"/>
              <a:gd name="connsiteY0" fmla="*/ 295347 h 2953491"/>
              <a:gd name="connsiteX1" fmla="*/ 156823 w 1865129"/>
              <a:gd name="connsiteY1" fmla="*/ 0 h 2953491"/>
              <a:gd name="connsiteX2" fmla="*/ 658469 w 1865129"/>
              <a:gd name="connsiteY2" fmla="*/ 0 h 2953491"/>
              <a:gd name="connsiteX3" fmla="*/ 1160115 w 1865129"/>
              <a:gd name="connsiteY3" fmla="*/ 0 h 2953491"/>
              <a:gd name="connsiteX4" fmla="*/ 1708305 w 1865129"/>
              <a:gd name="connsiteY4" fmla="*/ 0 h 2953491"/>
              <a:gd name="connsiteX5" fmla="*/ 1865129 w 1865129"/>
              <a:gd name="connsiteY5" fmla="*/ 295347 h 2953491"/>
              <a:gd name="connsiteX6" fmla="*/ 1865129 w 1865129"/>
              <a:gd name="connsiteY6" fmla="*/ 838790 h 2953491"/>
              <a:gd name="connsiteX7" fmla="*/ 1865129 w 1865129"/>
              <a:gd name="connsiteY7" fmla="*/ 1476745 h 2953491"/>
              <a:gd name="connsiteX8" fmla="*/ 1865129 w 1865129"/>
              <a:gd name="connsiteY8" fmla="*/ 2020188 h 2953491"/>
              <a:gd name="connsiteX9" fmla="*/ 1865129 w 1865129"/>
              <a:gd name="connsiteY9" fmla="*/ 2658143 h 2953491"/>
              <a:gd name="connsiteX10" fmla="*/ 1708305 w 1865129"/>
              <a:gd name="connsiteY10" fmla="*/ 2953491 h 2953491"/>
              <a:gd name="connsiteX11" fmla="*/ 1191144 w 1865129"/>
              <a:gd name="connsiteY11" fmla="*/ 2953491 h 2953491"/>
              <a:gd name="connsiteX12" fmla="*/ 689498 w 1865129"/>
              <a:gd name="connsiteY12" fmla="*/ 2953491 h 2953491"/>
              <a:gd name="connsiteX13" fmla="*/ 156823 w 1865129"/>
              <a:gd name="connsiteY13" fmla="*/ 2953491 h 2953491"/>
              <a:gd name="connsiteX14" fmla="*/ 0 w 1865129"/>
              <a:gd name="connsiteY14" fmla="*/ 2658143 h 2953491"/>
              <a:gd name="connsiteX15" fmla="*/ 0 w 1865129"/>
              <a:gd name="connsiteY15" fmla="*/ 2091072 h 2953491"/>
              <a:gd name="connsiteX16" fmla="*/ 0 w 1865129"/>
              <a:gd name="connsiteY16" fmla="*/ 1500373 h 2953491"/>
              <a:gd name="connsiteX17" fmla="*/ 0 w 1865129"/>
              <a:gd name="connsiteY17" fmla="*/ 862418 h 2953491"/>
              <a:gd name="connsiteX18" fmla="*/ 0 w 1865129"/>
              <a:gd name="connsiteY18" fmla="*/ 295347 h 2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65129" h="2953491" fill="none" extrusionOk="0">
                <a:moveTo>
                  <a:pt x="0" y="295347"/>
                </a:moveTo>
                <a:cubicBezTo>
                  <a:pt x="8638" y="126421"/>
                  <a:pt x="74245" y="4199"/>
                  <a:pt x="156823" y="0"/>
                </a:cubicBezTo>
                <a:cubicBezTo>
                  <a:pt x="371862" y="-5318"/>
                  <a:pt x="447219" y="16381"/>
                  <a:pt x="658469" y="0"/>
                </a:cubicBezTo>
                <a:cubicBezTo>
                  <a:pt x="869719" y="-16381"/>
                  <a:pt x="1029039" y="14491"/>
                  <a:pt x="1160115" y="0"/>
                </a:cubicBezTo>
                <a:cubicBezTo>
                  <a:pt x="1291191" y="-14491"/>
                  <a:pt x="1526618" y="-18578"/>
                  <a:pt x="1708305" y="0"/>
                </a:cubicBezTo>
                <a:cubicBezTo>
                  <a:pt x="1821139" y="-16145"/>
                  <a:pt x="1881529" y="111776"/>
                  <a:pt x="1865129" y="295347"/>
                </a:cubicBezTo>
                <a:cubicBezTo>
                  <a:pt x="1876948" y="526046"/>
                  <a:pt x="1889965" y="575080"/>
                  <a:pt x="1865129" y="838790"/>
                </a:cubicBezTo>
                <a:cubicBezTo>
                  <a:pt x="1840293" y="1102500"/>
                  <a:pt x="1865316" y="1316569"/>
                  <a:pt x="1865129" y="1476745"/>
                </a:cubicBezTo>
                <a:cubicBezTo>
                  <a:pt x="1864942" y="1636922"/>
                  <a:pt x="1876246" y="1790274"/>
                  <a:pt x="1865129" y="2020188"/>
                </a:cubicBezTo>
                <a:cubicBezTo>
                  <a:pt x="1854012" y="2250102"/>
                  <a:pt x="1838985" y="2389535"/>
                  <a:pt x="1865129" y="2658143"/>
                </a:cubicBezTo>
                <a:cubicBezTo>
                  <a:pt x="1853044" y="2832171"/>
                  <a:pt x="1790213" y="2953868"/>
                  <a:pt x="1708305" y="2953491"/>
                </a:cubicBezTo>
                <a:cubicBezTo>
                  <a:pt x="1512106" y="2964667"/>
                  <a:pt x="1388835" y="2955989"/>
                  <a:pt x="1191144" y="2953491"/>
                </a:cubicBezTo>
                <a:cubicBezTo>
                  <a:pt x="993453" y="2950993"/>
                  <a:pt x="804387" y="2930037"/>
                  <a:pt x="689498" y="2953491"/>
                </a:cubicBezTo>
                <a:cubicBezTo>
                  <a:pt x="574609" y="2976945"/>
                  <a:pt x="341085" y="2974294"/>
                  <a:pt x="156823" y="2953491"/>
                </a:cubicBezTo>
                <a:cubicBezTo>
                  <a:pt x="44519" y="2977894"/>
                  <a:pt x="-16271" y="2843382"/>
                  <a:pt x="0" y="2658143"/>
                </a:cubicBezTo>
                <a:cubicBezTo>
                  <a:pt x="-14259" y="2507971"/>
                  <a:pt x="5714" y="2368883"/>
                  <a:pt x="0" y="2091072"/>
                </a:cubicBezTo>
                <a:cubicBezTo>
                  <a:pt x="-5714" y="1813261"/>
                  <a:pt x="11500" y="1628012"/>
                  <a:pt x="0" y="1500373"/>
                </a:cubicBezTo>
                <a:cubicBezTo>
                  <a:pt x="-11500" y="1372734"/>
                  <a:pt x="-1981" y="1165312"/>
                  <a:pt x="0" y="862418"/>
                </a:cubicBezTo>
                <a:cubicBezTo>
                  <a:pt x="1981" y="559524"/>
                  <a:pt x="20385" y="472449"/>
                  <a:pt x="0" y="295347"/>
                </a:cubicBezTo>
                <a:close/>
              </a:path>
              <a:path w="1865129" h="2953491" stroke="0" extrusionOk="0">
                <a:moveTo>
                  <a:pt x="0" y="295347"/>
                </a:moveTo>
                <a:cubicBezTo>
                  <a:pt x="-9828" y="140273"/>
                  <a:pt x="66691" y="-3757"/>
                  <a:pt x="156823" y="0"/>
                </a:cubicBezTo>
                <a:cubicBezTo>
                  <a:pt x="252317" y="-21969"/>
                  <a:pt x="434135" y="5738"/>
                  <a:pt x="627439" y="0"/>
                </a:cubicBezTo>
                <a:cubicBezTo>
                  <a:pt x="820743" y="-5738"/>
                  <a:pt x="1005363" y="22136"/>
                  <a:pt x="1160115" y="0"/>
                </a:cubicBezTo>
                <a:cubicBezTo>
                  <a:pt x="1314867" y="-22136"/>
                  <a:pt x="1552837" y="3641"/>
                  <a:pt x="1708305" y="0"/>
                </a:cubicBezTo>
                <a:cubicBezTo>
                  <a:pt x="1806886" y="12727"/>
                  <a:pt x="1880716" y="135703"/>
                  <a:pt x="1865129" y="295347"/>
                </a:cubicBezTo>
                <a:cubicBezTo>
                  <a:pt x="1871088" y="604377"/>
                  <a:pt x="1870090" y="785893"/>
                  <a:pt x="1865129" y="933302"/>
                </a:cubicBezTo>
                <a:cubicBezTo>
                  <a:pt x="1860168" y="1080711"/>
                  <a:pt x="1855699" y="1393912"/>
                  <a:pt x="1865129" y="1571257"/>
                </a:cubicBezTo>
                <a:cubicBezTo>
                  <a:pt x="1874559" y="1748602"/>
                  <a:pt x="1886426" y="1858600"/>
                  <a:pt x="1865129" y="2091072"/>
                </a:cubicBezTo>
                <a:cubicBezTo>
                  <a:pt x="1843832" y="2323545"/>
                  <a:pt x="1870573" y="2532556"/>
                  <a:pt x="1865129" y="2658143"/>
                </a:cubicBezTo>
                <a:cubicBezTo>
                  <a:pt x="1867344" y="2821661"/>
                  <a:pt x="1800215" y="2934714"/>
                  <a:pt x="1708305" y="2953491"/>
                </a:cubicBezTo>
                <a:cubicBezTo>
                  <a:pt x="1480638" y="2957240"/>
                  <a:pt x="1340863" y="2978039"/>
                  <a:pt x="1175630" y="2953491"/>
                </a:cubicBezTo>
                <a:cubicBezTo>
                  <a:pt x="1010398" y="2928943"/>
                  <a:pt x="780250" y="2959066"/>
                  <a:pt x="642954" y="2953491"/>
                </a:cubicBezTo>
                <a:cubicBezTo>
                  <a:pt x="505658" y="2947916"/>
                  <a:pt x="341528" y="2973016"/>
                  <a:pt x="156823" y="2953491"/>
                </a:cubicBezTo>
                <a:cubicBezTo>
                  <a:pt x="59298" y="2952157"/>
                  <a:pt x="-820" y="2830103"/>
                  <a:pt x="0" y="2658143"/>
                </a:cubicBezTo>
                <a:cubicBezTo>
                  <a:pt x="9521" y="2412587"/>
                  <a:pt x="-3973" y="2353151"/>
                  <a:pt x="0" y="2138328"/>
                </a:cubicBezTo>
                <a:cubicBezTo>
                  <a:pt x="3973" y="1923506"/>
                  <a:pt x="3911" y="1835915"/>
                  <a:pt x="0" y="1571257"/>
                </a:cubicBezTo>
                <a:cubicBezTo>
                  <a:pt x="-3911" y="1306599"/>
                  <a:pt x="17768" y="1291683"/>
                  <a:pt x="0" y="1051442"/>
                </a:cubicBezTo>
                <a:cubicBezTo>
                  <a:pt x="-17768" y="811202"/>
                  <a:pt x="19396" y="483241"/>
                  <a:pt x="0" y="29534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1D28F4"/>
            </a:solidFill>
            <a:extLst>
              <a:ext uri="{C807C97D-BFC1-408E-A445-0C87EB9F89A2}">
                <ask:lineSketchStyleProps xmlns:ask="http://schemas.microsoft.com/office/drawing/2018/sketchyshapes" sd="3838287322">
                  <a:custGeom>
                    <a:avLst/>
                    <a:gdLst>
                      <a:gd name="connsiteX0" fmla="*/ 0 w 1137323"/>
                      <a:gd name="connsiteY0" fmla="*/ 95628 h 956284"/>
                      <a:gd name="connsiteX1" fmla="*/ 95628 w 1137323"/>
                      <a:gd name="connsiteY1" fmla="*/ 0 h 956284"/>
                      <a:gd name="connsiteX2" fmla="*/ 1041695 w 1137323"/>
                      <a:gd name="connsiteY2" fmla="*/ 0 h 956284"/>
                      <a:gd name="connsiteX3" fmla="*/ 1137323 w 1137323"/>
                      <a:gd name="connsiteY3" fmla="*/ 95628 h 956284"/>
                      <a:gd name="connsiteX4" fmla="*/ 1137323 w 1137323"/>
                      <a:gd name="connsiteY4" fmla="*/ 860656 h 956284"/>
                      <a:gd name="connsiteX5" fmla="*/ 1041695 w 1137323"/>
                      <a:gd name="connsiteY5" fmla="*/ 956284 h 956284"/>
                      <a:gd name="connsiteX6" fmla="*/ 95628 w 1137323"/>
                      <a:gd name="connsiteY6" fmla="*/ 956284 h 956284"/>
                      <a:gd name="connsiteX7" fmla="*/ 0 w 1137323"/>
                      <a:gd name="connsiteY7" fmla="*/ 860656 h 956284"/>
                      <a:gd name="connsiteX8" fmla="*/ 0 w 1137323"/>
                      <a:gd name="connsiteY8" fmla="*/ 95628 h 956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7323" h="956284">
                        <a:moveTo>
                          <a:pt x="0" y="95628"/>
                        </a:moveTo>
                        <a:cubicBezTo>
                          <a:pt x="0" y="42814"/>
                          <a:pt x="42814" y="0"/>
                          <a:pt x="95628" y="0"/>
                        </a:cubicBezTo>
                        <a:lnTo>
                          <a:pt x="1041695" y="0"/>
                        </a:lnTo>
                        <a:cubicBezTo>
                          <a:pt x="1094509" y="0"/>
                          <a:pt x="1137323" y="42814"/>
                          <a:pt x="1137323" y="95628"/>
                        </a:cubicBezTo>
                        <a:lnTo>
                          <a:pt x="1137323" y="860656"/>
                        </a:lnTo>
                        <a:cubicBezTo>
                          <a:pt x="1137323" y="913470"/>
                          <a:pt x="1094509" y="956284"/>
                          <a:pt x="1041695" y="956284"/>
                        </a:cubicBezTo>
                        <a:lnTo>
                          <a:pt x="95628" y="956284"/>
                        </a:lnTo>
                        <a:cubicBezTo>
                          <a:pt x="42814" y="956284"/>
                          <a:pt x="0" y="913470"/>
                          <a:pt x="0" y="860656"/>
                        </a:cubicBezTo>
                        <a:lnTo>
                          <a:pt x="0" y="95628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1349" tIns="81349" rIns="81349" bIns="81349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Programa de Gestão e Desempenho (PGD)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Desenvolvimento e Desempenho de Pessoas (PDP)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Novo Sistema de Carreiras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Nova Estrutura Remuneratória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Formação e Valorização de Lideranças Públicas</a:t>
            </a:r>
          </a:p>
        </p:txBody>
      </p:sp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4CB05FE5-0A45-D2CF-E87D-CA0EAD17CB06}"/>
              </a:ext>
            </a:extLst>
          </p:cNvPr>
          <p:cNvSpPr/>
          <p:nvPr/>
        </p:nvSpPr>
        <p:spPr>
          <a:xfrm>
            <a:off x="4975429" y="1803740"/>
            <a:ext cx="2053038" cy="633486"/>
          </a:xfrm>
          <a:custGeom>
            <a:avLst/>
            <a:gdLst>
              <a:gd name="connsiteX0" fmla="*/ 0 w 1136354"/>
              <a:gd name="connsiteY0" fmla="*/ 100141 h 1001412"/>
              <a:gd name="connsiteX1" fmla="*/ 100141 w 1136354"/>
              <a:gd name="connsiteY1" fmla="*/ 0 h 1001412"/>
              <a:gd name="connsiteX2" fmla="*/ 1036213 w 1136354"/>
              <a:gd name="connsiteY2" fmla="*/ 0 h 1001412"/>
              <a:gd name="connsiteX3" fmla="*/ 1136354 w 1136354"/>
              <a:gd name="connsiteY3" fmla="*/ 100141 h 1001412"/>
              <a:gd name="connsiteX4" fmla="*/ 1136354 w 1136354"/>
              <a:gd name="connsiteY4" fmla="*/ 901271 h 1001412"/>
              <a:gd name="connsiteX5" fmla="*/ 1036213 w 1136354"/>
              <a:gd name="connsiteY5" fmla="*/ 1001412 h 1001412"/>
              <a:gd name="connsiteX6" fmla="*/ 100141 w 1136354"/>
              <a:gd name="connsiteY6" fmla="*/ 1001412 h 1001412"/>
              <a:gd name="connsiteX7" fmla="*/ 0 w 1136354"/>
              <a:gd name="connsiteY7" fmla="*/ 901271 h 1001412"/>
              <a:gd name="connsiteX8" fmla="*/ 0 w 1136354"/>
              <a:gd name="connsiteY8" fmla="*/ 100141 h 10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354" h="1001412">
                <a:moveTo>
                  <a:pt x="0" y="100141"/>
                </a:moveTo>
                <a:cubicBezTo>
                  <a:pt x="0" y="44835"/>
                  <a:pt x="44835" y="0"/>
                  <a:pt x="100141" y="0"/>
                </a:cubicBezTo>
                <a:lnTo>
                  <a:pt x="1036213" y="0"/>
                </a:lnTo>
                <a:cubicBezTo>
                  <a:pt x="1091519" y="0"/>
                  <a:pt x="1136354" y="44835"/>
                  <a:pt x="1136354" y="100141"/>
                </a:cubicBezTo>
                <a:lnTo>
                  <a:pt x="1136354" y="901271"/>
                </a:lnTo>
                <a:cubicBezTo>
                  <a:pt x="1136354" y="956577"/>
                  <a:pt x="1091519" y="1001412"/>
                  <a:pt x="1036213" y="1001412"/>
                </a:cubicBezTo>
                <a:lnTo>
                  <a:pt x="100141" y="1001412"/>
                </a:lnTo>
                <a:cubicBezTo>
                  <a:pt x="44835" y="1001412"/>
                  <a:pt x="0" y="956577"/>
                  <a:pt x="0" y="901271"/>
                </a:cubicBezTo>
                <a:lnTo>
                  <a:pt x="0" y="100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50" tIns="75050" rIns="75050" bIns="7505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b="1" kern="1200" dirty="0">
                <a:solidFill>
                  <a:schemeClr val="tx1"/>
                </a:solidFill>
                <a:latin typeface="Calibri"/>
                <a:cs typeface="Calibri"/>
              </a:rPr>
              <a:t>Progressão, Capacitação e Remuneração</a:t>
            </a:r>
          </a:p>
        </p:txBody>
      </p:sp>
      <p:sp>
        <p:nvSpPr>
          <p:cNvPr id="79" name="Forma Livre: Forma 78">
            <a:extLst>
              <a:ext uri="{FF2B5EF4-FFF2-40B4-BE49-F238E27FC236}">
                <a16:creationId xmlns:a16="http://schemas.microsoft.com/office/drawing/2014/main" id="{DBCE1FEF-F895-E3F3-2505-6E5DE945445E}"/>
              </a:ext>
            </a:extLst>
          </p:cNvPr>
          <p:cNvSpPr/>
          <p:nvPr/>
        </p:nvSpPr>
        <p:spPr>
          <a:xfrm>
            <a:off x="7475254" y="2138049"/>
            <a:ext cx="1865129" cy="1873653"/>
          </a:xfrm>
          <a:custGeom>
            <a:avLst/>
            <a:gdLst>
              <a:gd name="connsiteX0" fmla="*/ 0 w 1865129"/>
              <a:gd name="connsiteY0" fmla="*/ 187364 h 1873653"/>
              <a:gd name="connsiteX1" fmla="*/ 156823 w 1865129"/>
              <a:gd name="connsiteY1" fmla="*/ 0 h 1873653"/>
              <a:gd name="connsiteX2" fmla="*/ 658469 w 1865129"/>
              <a:gd name="connsiteY2" fmla="*/ 0 h 1873653"/>
              <a:gd name="connsiteX3" fmla="*/ 1160115 w 1865129"/>
              <a:gd name="connsiteY3" fmla="*/ 0 h 1873653"/>
              <a:gd name="connsiteX4" fmla="*/ 1708305 w 1865129"/>
              <a:gd name="connsiteY4" fmla="*/ 0 h 1873653"/>
              <a:gd name="connsiteX5" fmla="*/ 1865129 w 1865129"/>
              <a:gd name="connsiteY5" fmla="*/ 187364 h 1873653"/>
              <a:gd name="connsiteX6" fmla="*/ 1865129 w 1865129"/>
              <a:gd name="connsiteY6" fmla="*/ 642038 h 1873653"/>
              <a:gd name="connsiteX7" fmla="*/ 1865129 w 1865129"/>
              <a:gd name="connsiteY7" fmla="*/ 1096711 h 1873653"/>
              <a:gd name="connsiteX8" fmla="*/ 1865129 w 1865129"/>
              <a:gd name="connsiteY8" fmla="*/ 1686288 h 1873653"/>
              <a:gd name="connsiteX9" fmla="*/ 1708305 w 1865129"/>
              <a:gd name="connsiteY9" fmla="*/ 1873653 h 1873653"/>
              <a:gd name="connsiteX10" fmla="*/ 1175630 w 1865129"/>
              <a:gd name="connsiteY10" fmla="*/ 1873653 h 1873653"/>
              <a:gd name="connsiteX11" fmla="*/ 689498 w 1865129"/>
              <a:gd name="connsiteY11" fmla="*/ 1873653 h 1873653"/>
              <a:gd name="connsiteX12" fmla="*/ 156823 w 1865129"/>
              <a:gd name="connsiteY12" fmla="*/ 1873653 h 1873653"/>
              <a:gd name="connsiteX13" fmla="*/ 0 w 1865129"/>
              <a:gd name="connsiteY13" fmla="*/ 1686288 h 1873653"/>
              <a:gd name="connsiteX14" fmla="*/ 0 w 1865129"/>
              <a:gd name="connsiteY14" fmla="*/ 1231614 h 1873653"/>
              <a:gd name="connsiteX15" fmla="*/ 0 w 1865129"/>
              <a:gd name="connsiteY15" fmla="*/ 701995 h 1873653"/>
              <a:gd name="connsiteX16" fmla="*/ 0 w 1865129"/>
              <a:gd name="connsiteY16" fmla="*/ 187364 h 187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65129" h="1873653" fill="none" extrusionOk="0">
                <a:moveTo>
                  <a:pt x="0" y="187364"/>
                </a:moveTo>
                <a:cubicBezTo>
                  <a:pt x="-3583" y="68272"/>
                  <a:pt x="87107" y="9085"/>
                  <a:pt x="156823" y="0"/>
                </a:cubicBezTo>
                <a:cubicBezTo>
                  <a:pt x="320978" y="16111"/>
                  <a:pt x="495587" y="18782"/>
                  <a:pt x="658469" y="0"/>
                </a:cubicBezTo>
                <a:cubicBezTo>
                  <a:pt x="821351" y="-18782"/>
                  <a:pt x="956701" y="13436"/>
                  <a:pt x="1160115" y="0"/>
                </a:cubicBezTo>
                <a:cubicBezTo>
                  <a:pt x="1363529" y="-13436"/>
                  <a:pt x="1460980" y="17266"/>
                  <a:pt x="1708305" y="0"/>
                </a:cubicBezTo>
                <a:cubicBezTo>
                  <a:pt x="1799132" y="-977"/>
                  <a:pt x="1887451" y="83844"/>
                  <a:pt x="1865129" y="187364"/>
                </a:cubicBezTo>
                <a:cubicBezTo>
                  <a:pt x="1864915" y="398019"/>
                  <a:pt x="1884489" y="432450"/>
                  <a:pt x="1865129" y="642038"/>
                </a:cubicBezTo>
                <a:cubicBezTo>
                  <a:pt x="1845769" y="851626"/>
                  <a:pt x="1858372" y="916021"/>
                  <a:pt x="1865129" y="1096711"/>
                </a:cubicBezTo>
                <a:cubicBezTo>
                  <a:pt x="1871886" y="1277401"/>
                  <a:pt x="1879370" y="1489772"/>
                  <a:pt x="1865129" y="1686288"/>
                </a:cubicBezTo>
                <a:cubicBezTo>
                  <a:pt x="1864917" y="1786542"/>
                  <a:pt x="1778030" y="1868917"/>
                  <a:pt x="1708305" y="1873653"/>
                </a:cubicBezTo>
                <a:cubicBezTo>
                  <a:pt x="1458442" y="1857334"/>
                  <a:pt x="1358787" y="1866315"/>
                  <a:pt x="1175630" y="1873653"/>
                </a:cubicBezTo>
                <a:cubicBezTo>
                  <a:pt x="992473" y="1880991"/>
                  <a:pt x="816583" y="1886769"/>
                  <a:pt x="689498" y="1873653"/>
                </a:cubicBezTo>
                <a:cubicBezTo>
                  <a:pt x="562413" y="1860537"/>
                  <a:pt x="306190" y="1857099"/>
                  <a:pt x="156823" y="1873653"/>
                </a:cubicBezTo>
                <a:cubicBezTo>
                  <a:pt x="74323" y="1869819"/>
                  <a:pt x="19052" y="1804949"/>
                  <a:pt x="0" y="1686288"/>
                </a:cubicBezTo>
                <a:cubicBezTo>
                  <a:pt x="19116" y="1515210"/>
                  <a:pt x="13066" y="1347334"/>
                  <a:pt x="0" y="1231614"/>
                </a:cubicBezTo>
                <a:cubicBezTo>
                  <a:pt x="-13066" y="1115894"/>
                  <a:pt x="15623" y="851407"/>
                  <a:pt x="0" y="701995"/>
                </a:cubicBezTo>
                <a:cubicBezTo>
                  <a:pt x="-15623" y="552583"/>
                  <a:pt x="17085" y="384618"/>
                  <a:pt x="0" y="187364"/>
                </a:cubicBezTo>
                <a:close/>
              </a:path>
              <a:path w="1865129" h="1873653" stroke="0" extrusionOk="0">
                <a:moveTo>
                  <a:pt x="0" y="187364"/>
                </a:moveTo>
                <a:cubicBezTo>
                  <a:pt x="-3118" y="104397"/>
                  <a:pt x="67141" y="14736"/>
                  <a:pt x="156823" y="0"/>
                </a:cubicBezTo>
                <a:cubicBezTo>
                  <a:pt x="301556" y="-9971"/>
                  <a:pt x="570355" y="-15154"/>
                  <a:pt x="689498" y="0"/>
                </a:cubicBezTo>
                <a:cubicBezTo>
                  <a:pt x="808641" y="15154"/>
                  <a:pt x="1066769" y="3933"/>
                  <a:pt x="1222174" y="0"/>
                </a:cubicBezTo>
                <a:cubicBezTo>
                  <a:pt x="1377579" y="-3933"/>
                  <a:pt x="1542158" y="823"/>
                  <a:pt x="1708305" y="0"/>
                </a:cubicBezTo>
                <a:cubicBezTo>
                  <a:pt x="1798567" y="1127"/>
                  <a:pt x="1854730" y="69006"/>
                  <a:pt x="1865129" y="187364"/>
                </a:cubicBezTo>
                <a:cubicBezTo>
                  <a:pt x="1873945" y="337862"/>
                  <a:pt x="1876116" y="432993"/>
                  <a:pt x="1865129" y="672016"/>
                </a:cubicBezTo>
                <a:cubicBezTo>
                  <a:pt x="1854142" y="911039"/>
                  <a:pt x="1864800" y="1014158"/>
                  <a:pt x="1865129" y="1186647"/>
                </a:cubicBezTo>
                <a:cubicBezTo>
                  <a:pt x="1865458" y="1359136"/>
                  <a:pt x="1872573" y="1489843"/>
                  <a:pt x="1865129" y="1686288"/>
                </a:cubicBezTo>
                <a:cubicBezTo>
                  <a:pt x="1871235" y="1788487"/>
                  <a:pt x="1798365" y="1872239"/>
                  <a:pt x="1708305" y="1873653"/>
                </a:cubicBezTo>
                <a:cubicBezTo>
                  <a:pt x="1458254" y="1886526"/>
                  <a:pt x="1412927" y="1887725"/>
                  <a:pt x="1206659" y="1873653"/>
                </a:cubicBezTo>
                <a:cubicBezTo>
                  <a:pt x="1000391" y="1859581"/>
                  <a:pt x="875688" y="1890856"/>
                  <a:pt x="720528" y="1873653"/>
                </a:cubicBezTo>
                <a:cubicBezTo>
                  <a:pt x="565368" y="1856450"/>
                  <a:pt x="305194" y="1864408"/>
                  <a:pt x="156823" y="1873653"/>
                </a:cubicBezTo>
                <a:cubicBezTo>
                  <a:pt x="55200" y="1859431"/>
                  <a:pt x="4868" y="1781095"/>
                  <a:pt x="0" y="1686288"/>
                </a:cubicBezTo>
                <a:cubicBezTo>
                  <a:pt x="19239" y="1452040"/>
                  <a:pt x="-23312" y="1427960"/>
                  <a:pt x="0" y="1186647"/>
                </a:cubicBezTo>
                <a:cubicBezTo>
                  <a:pt x="23312" y="945334"/>
                  <a:pt x="20729" y="848764"/>
                  <a:pt x="0" y="716984"/>
                </a:cubicBezTo>
                <a:cubicBezTo>
                  <a:pt x="-20729" y="585204"/>
                  <a:pt x="25433" y="362294"/>
                  <a:pt x="0" y="187364"/>
                </a:cubicBezTo>
                <a:close/>
              </a:path>
            </a:pathLst>
          </a:custGeom>
          <a:ln w="38100">
            <a:solidFill>
              <a:srgbClr val="1D28F4"/>
            </a:solidFill>
            <a:extLst>
              <a:ext uri="{C807C97D-BFC1-408E-A445-0C87EB9F89A2}">
                <ask:lineSketchStyleProps xmlns:ask="http://schemas.microsoft.com/office/drawing/2018/sketchyshapes" sd="2259484837">
                  <a:custGeom>
                    <a:avLst/>
                    <a:gdLst>
                      <a:gd name="connsiteX0" fmla="*/ 0 w 1137323"/>
                      <a:gd name="connsiteY0" fmla="*/ 95628 h 956284"/>
                      <a:gd name="connsiteX1" fmla="*/ 95628 w 1137323"/>
                      <a:gd name="connsiteY1" fmla="*/ 0 h 956284"/>
                      <a:gd name="connsiteX2" fmla="*/ 1041695 w 1137323"/>
                      <a:gd name="connsiteY2" fmla="*/ 0 h 956284"/>
                      <a:gd name="connsiteX3" fmla="*/ 1137323 w 1137323"/>
                      <a:gd name="connsiteY3" fmla="*/ 95628 h 956284"/>
                      <a:gd name="connsiteX4" fmla="*/ 1137323 w 1137323"/>
                      <a:gd name="connsiteY4" fmla="*/ 860656 h 956284"/>
                      <a:gd name="connsiteX5" fmla="*/ 1041695 w 1137323"/>
                      <a:gd name="connsiteY5" fmla="*/ 956284 h 956284"/>
                      <a:gd name="connsiteX6" fmla="*/ 95628 w 1137323"/>
                      <a:gd name="connsiteY6" fmla="*/ 956284 h 956284"/>
                      <a:gd name="connsiteX7" fmla="*/ 0 w 1137323"/>
                      <a:gd name="connsiteY7" fmla="*/ 860656 h 956284"/>
                      <a:gd name="connsiteX8" fmla="*/ 0 w 1137323"/>
                      <a:gd name="connsiteY8" fmla="*/ 95628 h 956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7323" h="956284">
                        <a:moveTo>
                          <a:pt x="0" y="95628"/>
                        </a:moveTo>
                        <a:cubicBezTo>
                          <a:pt x="0" y="42814"/>
                          <a:pt x="42814" y="0"/>
                          <a:pt x="95628" y="0"/>
                        </a:cubicBezTo>
                        <a:lnTo>
                          <a:pt x="1041695" y="0"/>
                        </a:lnTo>
                        <a:cubicBezTo>
                          <a:pt x="1094509" y="0"/>
                          <a:pt x="1137323" y="42814"/>
                          <a:pt x="1137323" y="95628"/>
                        </a:cubicBezTo>
                        <a:lnTo>
                          <a:pt x="1137323" y="860656"/>
                        </a:lnTo>
                        <a:cubicBezTo>
                          <a:pt x="1137323" y="913470"/>
                          <a:pt x="1094509" y="956284"/>
                          <a:pt x="1041695" y="956284"/>
                        </a:cubicBezTo>
                        <a:lnTo>
                          <a:pt x="95628" y="956284"/>
                        </a:lnTo>
                        <a:cubicBezTo>
                          <a:pt x="42814" y="956284"/>
                          <a:pt x="0" y="913470"/>
                          <a:pt x="0" y="860656"/>
                        </a:cubicBezTo>
                        <a:lnTo>
                          <a:pt x="0" y="95628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1349" tIns="81349" rIns="81349" bIns="81349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Combate às heterogeneidades e desigualdades estruturais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Combate aos privilégios remuneratórios</a:t>
            </a:r>
          </a:p>
        </p:txBody>
      </p:sp>
      <p:sp>
        <p:nvSpPr>
          <p:cNvPr id="80" name="Forma Livre: Forma 79">
            <a:extLst>
              <a:ext uri="{FF2B5EF4-FFF2-40B4-BE49-F238E27FC236}">
                <a16:creationId xmlns:a16="http://schemas.microsoft.com/office/drawing/2014/main" id="{788068D4-63BD-A48F-CF50-E57AAC399C29}"/>
              </a:ext>
            </a:extLst>
          </p:cNvPr>
          <p:cNvSpPr/>
          <p:nvPr/>
        </p:nvSpPr>
        <p:spPr>
          <a:xfrm>
            <a:off x="7381299" y="1642975"/>
            <a:ext cx="2053038" cy="633486"/>
          </a:xfrm>
          <a:custGeom>
            <a:avLst/>
            <a:gdLst>
              <a:gd name="connsiteX0" fmla="*/ 0 w 1136354"/>
              <a:gd name="connsiteY0" fmla="*/ 100141 h 1001412"/>
              <a:gd name="connsiteX1" fmla="*/ 100141 w 1136354"/>
              <a:gd name="connsiteY1" fmla="*/ 0 h 1001412"/>
              <a:gd name="connsiteX2" fmla="*/ 1036213 w 1136354"/>
              <a:gd name="connsiteY2" fmla="*/ 0 h 1001412"/>
              <a:gd name="connsiteX3" fmla="*/ 1136354 w 1136354"/>
              <a:gd name="connsiteY3" fmla="*/ 100141 h 1001412"/>
              <a:gd name="connsiteX4" fmla="*/ 1136354 w 1136354"/>
              <a:gd name="connsiteY4" fmla="*/ 901271 h 1001412"/>
              <a:gd name="connsiteX5" fmla="*/ 1036213 w 1136354"/>
              <a:gd name="connsiteY5" fmla="*/ 1001412 h 1001412"/>
              <a:gd name="connsiteX6" fmla="*/ 100141 w 1136354"/>
              <a:gd name="connsiteY6" fmla="*/ 1001412 h 1001412"/>
              <a:gd name="connsiteX7" fmla="*/ 0 w 1136354"/>
              <a:gd name="connsiteY7" fmla="*/ 901271 h 1001412"/>
              <a:gd name="connsiteX8" fmla="*/ 0 w 1136354"/>
              <a:gd name="connsiteY8" fmla="*/ 100141 h 10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354" h="1001412">
                <a:moveTo>
                  <a:pt x="0" y="100141"/>
                </a:moveTo>
                <a:cubicBezTo>
                  <a:pt x="0" y="44835"/>
                  <a:pt x="44835" y="0"/>
                  <a:pt x="100141" y="0"/>
                </a:cubicBezTo>
                <a:lnTo>
                  <a:pt x="1036213" y="0"/>
                </a:lnTo>
                <a:cubicBezTo>
                  <a:pt x="1091519" y="0"/>
                  <a:pt x="1136354" y="44835"/>
                  <a:pt x="1136354" y="100141"/>
                </a:cubicBezTo>
                <a:lnTo>
                  <a:pt x="1136354" y="901271"/>
                </a:lnTo>
                <a:cubicBezTo>
                  <a:pt x="1136354" y="956577"/>
                  <a:pt x="1091519" y="1001412"/>
                  <a:pt x="1036213" y="1001412"/>
                </a:cubicBezTo>
                <a:lnTo>
                  <a:pt x="100141" y="1001412"/>
                </a:lnTo>
                <a:cubicBezTo>
                  <a:pt x="44835" y="1001412"/>
                  <a:pt x="0" y="956577"/>
                  <a:pt x="0" y="901271"/>
                </a:cubicBezTo>
                <a:lnTo>
                  <a:pt x="0" y="100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50" tIns="75050" rIns="75050" bIns="7505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b="1" kern="1200" dirty="0">
                <a:solidFill>
                  <a:schemeClr val="tx1"/>
                </a:solidFill>
                <a:latin typeface="Calibri"/>
                <a:cs typeface="Calibri"/>
              </a:rPr>
              <a:t>Transversalidade, Mobilidade e desenvolvimento na Carreira</a:t>
            </a:r>
          </a:p>
        </p:txBody>
      </p:sp>
      <p:sp>
        <p:nvSpPr>
          <p:cNvPr id="81" name="Forma Livre: Forma 80">
            <a:extLst>
              <a:ext uri="{FF2B5EF4-FFF2-40B4-BE49-F238E27FC236}">
                <a16:creationId xmlns:a16="http://schemas.microsoft.com/office/drawing/2014/main" id="{90A0C6FB-38C1-EA81-62CC-176AF8E54FAF}"/>
              </a:ext>
            </a:extLst>
          </p:cNvPr>
          <p:cNvSpPr/>
          <p:nvPr/>
        </p:nvSpPr>
        <p:spPr>
          <a:xfrm>
            <a:off x="9881124" y="1755704"/>
            <a:ext cx="1865129" cy="2652104"/>
          </a:xfrm>
          <a:custGeom>
            <a:avLst/>
            <a:gdLst>
              <a:gd name="connsiteX0" fmla="*/ 0 w 1865129"/>
              <a:gd name="connsiteY0" fmla="*/ 265209 h 2652104"/>
              <a:gd name="connsiteX1" fmla="*/ 156823 w 1865129"/>
              <a:gd name="connsiteY1" fmla="*/ 0 h 2652104"/>
              <a:gd name="connsiteX2" fmla="*/ 627439 w 1865129"/>
              <a:gd name="connsiteY2" fmla="*/ 0 h 2652104"/>
              <a:gd name="connsiteX3" fmla="*/ 1144600 w 1865129"/>
              <a:gd name="connsiteY3" fmla="*/ 0 h 2652104"/>
              <a:gd name="connsiteX4" fmla="*/ 1708305 w 1865129"/>
              <a:gd name="connsiteY4" fmla="*/ 0 h 2652104"/>
              <a:gd name="connsiteX5" fmla="*/ 1865129 w 1865129"/>
              <a:gd name="connsiteY5" fmla="*/ 265209 h 2652104"/>
              <a:gd name="connsiteX6" fmla="*/ 1865129 w 1865129"/>
              <a:gd name="connsiteY6" fmla="*/ 774413 h 2652104"/>
              <a:gd name="connsiteX7" fmla="*/ 1865129 w 1865129"/>
              <a:gd name="connsiteY7" fmla="*/ 1347268 h 2652104"/>
              <a:gd name="connsiteX8" fmla="*/ 1865129 w 1865129"/>
              <a:gd name="connsiteY8" fmla="*/ 1835256 h 2652104"/>
              <a:gd name="connsiteX9" fmla="*/ 1865129 w 1865129"/>
              <a:gd name="connsiteY9" fmla="*/ 2386894 h 2652104"/>
              <a:gd name="connsiteX10" fmla="*/ 1708305 w 1865129"/>
              <a:gd name="connsiteY10" fmla="*/ 2652104 h 2652104"/>
              <a:gd name="connsiteX11" fmla="*/ 1191144 w 1865129"/>
              <a:gd name="connsiteY11" fmla="*/ 2652104 h 2652104"/>
              <a:gd name="connsiteX12" fmla="*/ 642954 w 1865129"/>
              <a:gd name="connsiteY12" fmla="*/ 2652104 h 2652104"/>
              <a:gd name="connsiteX13" fmla="*/ 156823 w 1865129"/>
              <a:gd name="connsiteY13" fmla="*/ 2652104 h 2652104"/>
              <a:gd name="connsiteX14" fmla="*/ 0 w 1865129"/>
              <a:gd name="connsiteY14" fmla="*/ 2386894 h 2652104"/>
              <a:gd name="connsiteX15" fmla="*/ 0 w 1865129"/>
              <a:gd name="connsiteY15" fmla="*/ 1898906 h 2652104"/>
              <a:gd name="connsiteX16" fmla="*/ 0 w 1865129"/>
              <a:gd name="connsiteY16" fmla="*/ 1368485 h 2652104"/>
              <a:gd name="connsiteX17" fmla="*/ 0 w 1865129"/>
              <a:gd name="connsiteY17" fmla="*/ 859281 h 2652104"/>
              <a:gd name="connsiteX18" fmla="*/ 0 w 1865129"/>
              <a:gd name="connsiteY18" fmla="*/ 265209 h 265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65129" h="2652104" fill="none" extrusionOk="0">
                <a:moveTo>
                  <a:pt x="0" y="265209"/>
                </a:moveTo>
                <a:cubicBezTo>
                  <a:pt x="1108" y="122989"/>
                  <a:pt x="61537" y="-9618"/>
                  <a:pt x="156823" y="0"/>
                </a:cubicBezTo>
                <a:cubicBezTo>
                  <a:pt x="346156" y="-10829"/>
                  <a:pt x="493597" y="-23224"/>
                  <a:pt x="627439" y="0"/>
                </a:cubicBezTo>
                <a:cubicBezTo>
                  <a:pt x="761281" y="23224"/>
                  <a:pt x="963860" y="11177"/>
                  <a:pt x="1144600" y="0"/>
                </a:cubicBezTo>
                <a:cubicBezTo>
                  <a:pt x="1325340" y="-11177"/>
                  <a:pt x="1437855" y="16622"/>
                  <a:pt x="1708305" y="0"/>
                </a:cubicBezTo>
                <a:cubicBezTo>
                  <a:pt x="1806017" y="-2308"/>
                  <a:pt x="1865449" y="147945"/>
                  <a:pt x="1865129" y="265209"/>
                </a:cubicBezTo>
                <a:cubicBezTo>
                  <a:pt x="1867061" y="509101"/>
                  <a:pt x="1847687" y="548625"/>
                  <a:pt x="1865129" y="774413"/>
                </a:cubicBezTo>
                <a:cubicBezTo>
                  <a:pt x="1882571" y="1000201"/>
                  <a:pt x="1869623" y="1202248"/>
                  <a:pt x="1865129" y="1347268"/>
                </a:cubicBezTo>
                <a:cubicBezTo>
                  <a:pt x="1860635" y="1492288"/>
                  <a:pt x="1847165" y="1631380"/>
                  <a:pt x="1865129" y="1835256"/>
                </a:cubicBezTo>
                <a:cubicBezTo>
                  <a:pt x="1883093" y="2039132"/>
                  <a:pt x="1838576" y="2159330"/>
                  <a:pt x="1865129" y="2386894"/>
                </a:cubicBezTo>
                <a:cubicBezTo>
                  <a:pt x="1850810" y="2517364"/>
                  <a:pt x="1797161" y="2639656"/>
                  <a:pt x="1708305" y="2652104"/>
                </a:cubicBezTo>
                <a:cubicBezTo>
                  <a:pt x="1588830" y="2641394"/>
                  <a:pt x="1406680" y="2659753"/>
                  <a:pt x="1191144" y="2652104"/>
                </a:cubicBezTo>
                <a:cubicBezTo>
                  <a:pt x="975608" y="2644455"/>
                  <a:pt x="876779" y="2656755"/>
                  <a:pt x="642954" y="2652104"/>
                </a:cubicBezTo>
                <a:cubicBezTo>
                  <a:pt x="409129" y="2647454"/>
                  <a:pt x="255303" y="2670983"/>
                  <a:pt x="156823" y="2652104"/>
                </a:cubicBezTo>
                <a:cubicBezTo>
                  <a:pt x="78014" y="2655985"/>
                  <a:pt x="13538" y="2557244"/>
                  <a:pt x="0" y="2386894"/>
                </a:cubicBezTo>
                <a:cubicBezTo>
                  <a:pt x="13841" y="2188170"/>
                  <a:pt x="-19998" y="2130470"/>
                  <a:pt x="0" y="1898906"/>
                </a:cubicBezTo>
                <a:cubicBezTo>
                  <a:pt x="19998" y="1667342"/>
                  <a:pt x="43" y="1555379"/>
                  <a:pt x="0" y="1368485"/>
                </a:cubicBezTo>
                <a:cubicBezTo>
                  <a:pt x="-43" y="1181591"/>
                  <a:pt x="7730" y="1005950"/>
                  <a:pt x="0" y="859281"/>
                </a:cubicBezTo>
                <a:cubicBezTo>
                  <a:pt x="-7730" y="712612"/>
                  <a:pt x="-12050" y="501991"/>
                  <a:pt x="0" y="265209"/>
                </a:cubicBezTo>
                <a:close/>
              </a:path>
              <a:path w="1865129" h="2652104" stroke="0" extrusionOk="0">
                <a:moveTo>
                  <a:pt x="0" y="265209"/>
                </a:moveTo>
                <a:cubicBezTo>
                  <a:pt x="-10826" y="106513"/>
                  <a:pt x="61598" y="15918"/>
                  <a:pt x="156823" y="0"/>
                </a:cubicBezTo>
                <a:cubicBezTo>
                  <a:pt x="303665" y="5535"/>
                  <a:pt x="524541" y="5891"/>
                  <a:pt x="689498" y="0"/>
                </a:cubicBezTo>
                <a:cubicBezTo>
                  <a:pt x="854455" y="-5891"/>
                  <a:pt x="1009359" y="-19831"/>
                  <a:pt x="1175630" y="0"/>
                </a:cubicBezTo>
                <a:cubicBezTo>
                  <a:pt x="1341901" y="19831"/>
                  <a:pt x="1526717" y="-15918"/>
                  <a:pt x="1708305" y="0"/>
                </a:cubicBezTo>
                <a:cubicBezTo>
                  <a:pt x="1772742" y="-13559"/>
                  <a:pt x="1855484" y="148768"/>
                  <a:pt x="1865129" y="265209"/>
                </a:cubicBezTo>
                <a:cubicBezTo>
                  <a:pt x="1839255" y="403567"/>
                  <a:pt x="1848358" y="582550"/>
                  <a:pt x="1865129" y="795630"/>
                </a:cubicBezTo>
                <a:cubicBezTo>
                  <a:pt x="1881900" y="1008710"/>
                  <a:pt x="1863449" y="1198879"/>
                  <a:pt x="1865129" y="1368485"/>
                </a:cubicBezTo>
                <a:cubicBezTo>
                  <a:pt x="1866809" y="1538092"/>
                  <a:pt x="1879433" y="1713970"/>
                  <a:pt x="1865129" y="1898906"/>
                </a:cubicBezTo>
                <a:cubicBezTo>
                  <a:pt x="1850825" y="2083842"/>
                  <a:pt x="1887006" y="2196291"/>
                  <a:pt x="1865129" y="2386894"/>
                </a:cubicBezTo>
                <a:cubicBezTo>
                  <a:pt x="1871529" y="2551971"/>
                  <a:pt x="1786536" y="2666102"/>
                  <a:pt x="1708305" y="2652104"/>
                </a:cubicBezTo>
                <a:cubicBezTo>
                  <a:pt x="1590310" y="2650277"/>
                  <a:pt x="1359571" y="2671403"/>
                  <a:pt x="1191144" y="2652104"/>
                </a:cubicBezTo>
                <a:cubicBezTo>
                  <a:pt x="1022717" y="2632805"/>
                  <a:pt x="783040" y="2677343"/>
                  <a:pt x="642954" y="2652104"/>
                </a:cubicBezTo>
                <a:cubicBezTo>
                  <a:pt x="502868" y="2626866"/>
                  <a:pt x="374942" y="2634501"/>
                  <a:pt x="156823" y="2652104"/>
                </a:cubicBezTo>
                <a:cubicBezTo>
                  <a:pt x="86486" y="2657752"/>
                  <a:pt x="-27370" y="2528508"/>
                  <a:pt x="0" y="2386894"/>
                </a:cubicBezTo>
                <a:cubicBezTo>
                  <a:pt x="26049" y="2239033"/>
                  <a:pt x="26991" y="1959805"/>
                  <a:pt x="0" y="1835256"/>
                </a:cubicBezTo>
                <a:cubicBezTo>
                  <a:pt x="-26991" y="1710707"/>
                  <a:pt x="-5127" y="1395715"/>
                  <a:pt x="0" y="1283618"/>
                </a:cubicBezTo>
                <a:cubicBezTo>
                  <a:pt x="5127" y="1171521"/>
                  <a:pt x="49614" y="555607"/>
                  <a:pt x="0" y="265209"/>
                </a:cubicBezTo>
                <a:close/>
              </a:path>
            </a:pathLst>
          </a:custGeom>
          <a:ln w="38100">
            <a:solidFill>
              <a:srgbClr val="1D28F4"/>
            </a:solidFill>
            <a:extLst>
              <a:ext uri="{C807C97D-BFC1-408E-A445-0C87EB9F89A2}">
                <ask:lineSketchStyleProps xmlns:ask="http://schemas.microsoft.com/office/drawing/2018/sketchyshapes" sd="817792023">
                  <a:custGeom>
                    <a:avLst/>
                    <a:gdLst>
                      <a:gd name="connsiteX0" fmla="*/ 0 w 1137323"/>
                      <a:gd name="connsiteY0" fmla="*/ 95628 h 956284"/>
                      <a:gd name="connsiteX1" fmla="*/ 95628 w 1137323"/>
                      <a:gd name="connsiteY1" fmla="*/ 0 h 956284"/>
                      <a:gd name="connsiteX2" fmla="*/ 1041695 w 1137323"/>
                      <a:gd name="connsiteY2" fmla="*/ 0 h 956284"/>
                      <a:gd name="connsiteX3" fmla="*/ 1137323 w 1137323"/>
                      <a:gd name="connsiteY3" fmla="*/ 95628 h 956284"/>
                      <a:gd name="connsiteX4" fmla="*/ 1137323 w 1137323"/>
                      <a:gd name="connsiteY4" fmla="*/ 860656 h 956284"/>
                      <a:gd name="connsiteX5" fmla="*/ 1041695 w 1137323"/>
                      <a:gd name="connsiteY5" fmla="*/ 956284 h 956284"/>
                      <a:gd name="connsiteX6" fmla="*/ 95628 w 1137323"/>
                      <a:gd name="connsiteY6" fmla="*/ 956284 h 956284"/>
                      <a:gd name="connsiteX7" fmla="*/ 0 w 1137323"/>
                      <a:gd name="connsiteY7" fmla="*/ 860656 h 956284"/>
                      <a:gd name="connsiteX8" fmla="*/ 0 w 1137323"/>
                      <a:gd name="connsiteY8" fmla="*/ 95628 h 956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7323" h="956284">
                        <a:moveTo>
                          <a:pt x="0" y="95628"/>
                        </a:moveTo>
                        <a:cubicBezTo>
                          <a:pt x="0" y="42814"/>
                          <a:pt x="42814" y="0"/>
                          <a:pt x="95628" y="0"/>
                        </a:cubicBezTo>
                        <a:lnTo>
                          <a:pt x="1041695" y="0"/>
                        </a:lnTo>
                        <a:cubicBezTo>
                          <a:pt x="1094509" y="0"/>
                          <a:pt x="1137323" y="42814"/>
                          <a:pt x="1137323" y="95628"/>
                        </a:cubicBezTo>
                        <a:lnTo>
                          <a:pt x="1137323" y="860656"/>
                        </a:lnTo>
                        <a:cubicBezTo>
                          <a:pt x="1137323" y="913470"/>
                          <a:pt x="1094509" y="956284"/>
                          <a:pt x="1041695" y="956284"/>
                        </a:cubicBezTo>
                        <a:lnTo>
                          <a:pt x="95628" y="956284"/>
                        </a:lnTo>
                        <a:cubicBezTo>
                          <a:pt x="42814" y="956284"/>
                          <a:pt x="0" y="913470"/>
                          <a:pt x="0" y="860656"/>
                        </a:cubicBezTo>
                        <a:lnTo>
                          <a:pt x="0" y="95628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1349" tIns="81349" rIns="81349" bIns="81349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Melhoria do Atendimento das </a:t>
            </a:r>
            <a:r>
              <a:rPr lang="pt-BR" sz="1400" kern="1200" dirty="0" err="1">
                <a:solidFill>
                  <a:schemeClr val="tx1"/>
                </a:solidFill>
                <a:latin typeface="Calibri"/>
                <a:cs typeface="Calibri"/>
              </a:rPr>
              <a:t>CAPE’s</a:t>
            </a:r>
            <a:endParaRPr lang="pt-BR" sz="1400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Fábrica de Digitalização de Processos Funcionais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solidFill>
                  <a:schemeClr val="tx1"/>
                </a:solidFill>
                <a:latin typeface="Calibri"/>
                <a:cs typeface="Calibri"/>
              </a:rPr>
              <a:t>Nova Unidade Gestora do RPPS para os 3 poderes da União em âmbito federal</a:t>
            </a:r>
          </a:p>
        </p:txBody>
      </p:sp>
      <p:sp>
        <p:nvSpPr>
          <p:cNvPr id="82" name="Forma Livre: Forma 81">
            <a:extLst>
              <a:ext uri="{FF2B5EF4-FFF2-40B4-BE49-F238E27FC236}">
                <a16:creationId xmlns:a16="http://schemas.microsoft.com/office/drawing/2014/main" id="{8781DF2D-8187-CD94-7B42-AB6D13D6780B}"/>
              </a:ext>
            </a:extLst>
          </p:cNvPr>
          <p:cNvSpPr/>
          <p:nvPr/>
        </p:nvSpPr>
        <p:spPr>
          <a:xfrm>
            <a:off x="9787169" y="1260629"/>
            <a:ext cx="2053038" cy="633486"/>
          </a:xfrm>
          <a:custGeom>
            <a:avLst/>
            <a:gdLst>
              <a:gd name="connsiteX0" fmla="*/ 0 w 1136354"/>
              <a:gd name="connsiteY0" fmla="*/ 100141 h 1001412"/>
              <a:gd name="connsiteX1" fmla="*/ 100141 w 1136354"/>
              <a:gd name="connsiteY1" fmla="*/ 0 h 1001412"/>
              <a:gd name="connsiteX2" fmla="*/ 1036213 w 1136354"/>
              <a:gd name="connsiteY2" fmla="*/ 0 h 1001412"/>
              <a:gd name="connsiteX3" fmla="*/ 1136354 w 1136354"/>
              <a:gd name="connsiteY3" fmla="*/ 100141 h 1001412"/>
              <a:gd name="connsiteX4" fmla="*/ 1136354 w 1136354"/>
              <a:gd name="connsiteY4" fmla="*/ 901271 h 1001412"/>
              <a:gd name="connsiteX5" fmla="*/ 1036213 w 1136354"/>
              <a:gd name="connsiteY5" fmla="*/ 1001412 h 1001412"/>
              <a:gd name="connsiteX6" fmla="*/ 100141 w 1136354"/>
              <a:gd name="connsiteY6" fmla="*/ 1001412 h 1001412"/>
              <a:gd name="connsiteX7" fmla="*/ 0 w 1136354"/>
              <a:gd name="connsiteY7" fmla="*/ 901271 h 1001412"/>
              <a:gd name="connsiteX8" fmla="*/ 0 w 1136354"/>
              <a:gd name="connsiteY8" fmla="*/ 100141 h 10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354" h="1001412">
                <a:moveTo>
                  <a:pt x="0" y="100141"/>
                </a:moveTo>
                <a:cubicBezTo>
                  <a:pt x="0" y="44835"/>
                  <a:pt x="44835" y="0"/>
                  <a:pt x="100141" y="0"/>
                </a:cubicBezTo>
                <a:lnTo>
                  <a:pt x="1036213" y="0"/>
                </a:lnTo>
                <a:cubicBezTo>
                  <a:pt x="1091519" y="0"/>
                  <a:pt x="1136354" y="44835"/>
                  <a:pt x="1136354" y="100141"/>
                </a:cubicBezTo>
                <a:lnTo>
                  <a:pt x="1136354" y="901271"/>
                </a:lnTo>
                <a:cubicBezTo>
                  <a:pt x="1136354" y="956577"/>
                  <a:pt x="1091519" y="1001412"/>
                  <a:pt x="1036213" y="1001412"/>
                </a:cubicBezTo>
                <a:lnTo>
                  <a:pt x="100141" y="1001412"/>
                </a:lnTo>
                <a:cubicBezTo>
                  <a:pt x="44835" y="1001412"/>
                  <a:pt x="0" y="956577"/>
                  <a:pt x="0" y="901271"/>
                </a:cubicBezTo>
                <a:lnTo>
                  <a:pt x="0" y="100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50" tIns="75050" rIns="75050" bIns="7505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b="1" kern="1200" dirty="0">
                <a:solidFill>
                  <a:schemeClr val="tx1"/>
                </a:solidFill>
                <a:latin typeface="Calibri"/>
                <a:cs typeface="Calibri"/>
              </a:rPr>
              <a:t>Aposentação</a:t>
            </a:r>
            <a:endParaRPr lang="pt-BR" sz="1200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DE37AA93-00FC-E53D-F936-32A3C5DF30C3}"/>
              </a:ext>
            </a:extLst>
          </p:cNvPr>
          <p:cNvSpPr/>
          <p:nvPr/>
        </p:nvSpPr>
        <p:spPr>
          <a:xfrm>
            <a:off x="578455" y="4260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CC1196DB-1B50-B278-89B6-3BFA5A54E2C6}"/>
              </a:ext>
            </a:extLst>
          </p:cNvPr>
          <p:cNvSpPr txBox="1"/>
          <p:nvPr/>
        </p:nvSpPr>
        <p:spPr>
          <a:xfrm>
            <a:off x="1131018" y="585432"/>
            <a:ext cx="9619839" cy="378349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CICLO LABORAL NO SETOR PÚBLICO BRASILEIRO</a:t>
            </a:r>
            <a:endParaRPr lang="pt-BR" sz="28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90" name="Sinal de Subtração 89">
            <a:extLst>
              <a:ext uri="{FF2B5EF4-FFF2-40B4-BE49-F238E27FC236}">
                <a16:creationId xmlns:a16="http://schemas.microsoft.com/office/drawing/2014/main" id="{18B9DCC8-C6E5-2664-AC92-8417D6F3ABA5}"/>
              </a:ext>
            </a:extLst>
          </p:cNvPr>
          <p:cNvSpPr/>
          <p:nvPr/>
        </p:nvSpPr>
        <p:spPr>
          <a:xfrm>
            <a:off x="-1398104" y="1017420"/>
            <a:ext cx="14988208" cy="270657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09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ápis&#10;&#10;Descrição gerada automaticamente">
            <a:extLst>
              <a:ext uri="{FF2B5EF4-FFF2-40B4-BE49-F238E27FC236}">
                <a16:creationId xmlns:a16="http://schemas.microsoft.com/office/drawing/2014/main" id="{B1663D29-C267-03AE-C7B7-1DE710603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" y="-8038"/>
            <a:ext cx="12192000" cy="6858000"/>
          </a:xfrm>
          <a:prstGeom prst="rect">
            <a:avLst/>
          </a:prstGeom>
        </p:spPr>
      </p:pic>
      <p:sp>
        <p:nvSpPr>
          <p:cNvPr id="163" name="Google Shape;601;p24">
            <a:extLst>
              <a:ext uri="{FF2B5EF4-FFF2-40B4-BE49-F238E27FC236}">
                <a16:creationId xmlns:a16="http://schemas.microsoft.com/office/drawing/2014/main" id="{81AF49B2-1E79-67BF-9F60-FD292245FC37}"/>
              </a:ext>
            </a:extLst>
          </p:cNvPr>
          <p:cNvSpPr/>
          <p:nvPr/>
        </p:nvSpPr>
        <p:spPr>
          <a:xfrm>
            <a:off x="10277604" y="5346432"/>
            <a:ext cx="162676" cy="116196"/>
          </a:xfrm>
          <a:custGeom>
            <a:avLst/>
            <a:gdLst/>
            <a:ahLst/>
            <a:cxnLst/>
            <a:rect l="l" t="t" r="r" b="b"/>
            <a:pathLst>
              <a:path w="6456" h="4612" fill="none" extrusionOk="0">
                <a:moveTo>
                  <a:pt x="1" y="2767"/>
                </a:moveTo>
                <a:lnTo>
                  <a:pt x="1845" y="4611"/>
                </a:lnTo>
                <a:lnTo>
                  <a:pt x="6456" y="1"/>
                </a:lnTo>
              </a:path>
            </a:pathLst>
          </a:custGeom>
          <a:solidFill>
            <a:schemeClr val="lt1"/>
          </a:solidFill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DAC6682-36B1-16AA-49B3-5B236C08453B}"/>
              </a:ext>
            </a:extLst>
          </p:cNvPr>
          <p:cNvSpPr txBox="1"/>
          <p:nvPr/>
        </p:nvSpPr>
        <p:spPr>
          <a:xfrm>
            <a:off x="2017325" y="325595"/>
            <a:ext cx="864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Visão Sistêmica da Gestão de Pessoas e Projetos Estratégicos da SGP/SRT 2023/2026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4707009-C45F-0D7D-6C1E-E2EE01F4F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523805"/>
              </p:ext>
            </p:extLst>
          </p:nvPr>
        </p:nvGraphicFramePr>
        <p:xfrm>
          <a:off x="163689" y="278870"/>
          <a:ext cx="11717866" cy="506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eta: da Esquerda para a Direita 6">
            <a:extLst>
              <a:ext uri="{FF2B5EF4-FFF2-40B4-BE49-F238E27FC236}">
                <a16:creationId xmlns:a16="http://schemas.microsoft.com/office/drawing/2014/main" id="{7E2B5213-C246-E50C-36A7-DAB045619B08}"/>
              </a:ext>
            </a:extLst>
          </p:cNvPr>
          <p:cNvSpPr/>
          <p:nvPr/>
        </p:nvSpPr>
        <p:spPr>
          <a:xfrm>
            <a:off x="163689" y="5619119"/>
            <a:ext cx="11717866" cy="15035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Mesa Nacional de Negociação Permanente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Observatório de Pessoal da Administração Pública Federal Brasileira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Integração dos Sistemas Estruturantes de Gestão de Pessoas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Atualização e Consolidação da Legislação de Pessoas no Setor Público Federal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E30D4DA-5BFF-C08E-E95A-C4B013E42855}"/>
              </a:ext>
            </a:extLst>
          </p:cNvPr>
          <p:cNvSpPr/>
          <p:nvPr/>
        </p:nvSpPr>
        <p:spPr>
          <a:xfrm>
            <a:off x="837637" y="807847"/>
            <a:ext cx="2359377" cy="1354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Ciclo Laboral no Setor Público Brasileiro</a:t>
            </a:r>
          </a:p>
        </p:txBody>
      </p:sp>
    </p:spTree>
    <p:extLst>
      <p:ext uri="{BB962C8B-B14F-4D97-AF65-F5344CB8AC3E}">
        <p14:creationId xmlns:p14="http://schemas.microsoft.com/office/powerpoint/2010/main" val="25497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6395E-01C3-208A-97D8-18A517245B30}"/>
              </a:ext>
            </a:extLst>
          </p:cNvPr>
          <p:cNvSpPr txBox="1"/>
          <p:nvPr/>
        </p:nvSpPr>
        <p:spPr>
          <a:xfrm>
            <a:off x="578455" y="1553025"/>
            <a:ext cx="11354686" cy="4715882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buClr>
                <a:srgbClr val="FFCF00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Disfuncionalidades do processo de gestão de desempenho atual.</a:t>
            </a:r>
            <a:endParaRPr lang="pt-BR" dirty="0"/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Clr>
                <a:srgbClr val="FFCF00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O desafio de promover o alinhamento entre o desempenho institucional e o desempenho individual/ equipes.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Clr>
                <a:srgbClr val="FFCF00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Desenvolvimento contínuo do servidor alinhado aos objetivos dos órgãos e entidades (avaliação de resultados), por meio de planejamento.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Clr>
                <a:srgbClr val="FFCF00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A necessidade de integração dos subsistemas de gestão de pessoas: Gestão de Desempenho e Desenvolvimento de Pessoas.</a:t>
            </a:r>
            <a:endParaRPr lang="pt-BR" dirty="0">
              <a:solidFill>
                <a:srgbClr val="3C3C3C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Clr>
                <a:srgbClr val="FFCF00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Propor um modelo que concilie: </a:t>
            </a:r>
            <a:r>
              <a:rPr lang="pt-BR" b="1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Gestão de Desempenho</a:t>
            </a:r>
            <a:r>
              <a:rPr lang="pt-BR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, </a:t>
            </a:r>
            <a:r>
              <a:rPr lang="pt-BR" b="1" dirty="0">
                <a:solidFill>
                  <a:srgbClr val="000000"/>
                </a:solidFill>
                <a:latin typeface="Poppins"/>
                <a:cs typeface="Poppins"/>
              </a:rPr>
              <a:t>Desenvolvimento</a:t>
            </a:r>
            <a:r>
              <a:rPr lang="pt-BR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, </a:t>
            </a:r>
            <a:r>
              <a:rPr lang="pt-BR" b="1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PGD</a:t>
            </a:r>
            <a:r>
              <a:rPr lang="pt-BR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 e </a:t>
            </a:r>
            <a:r>
              <a:rPr lang="pt-BR" b="1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Valorização do Servidor</a:t>
            </a:r>
            <a:r>
              <a:rPr lang="pt-BR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C57E6-ED74-BB5E-553D-F07C3F497FCC}"/>
              </a:ext>
            </a:extLst>
          </p:cNvPr>
          <p:cNvSpPr/>
          <p:nvPr/>
        </p:nvSpPr>
        <p:spPr>
          <a:xfrm>
            <a:off x="578455" y="6165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1CDE72-0FC4-84D3-4566-FFF8375BDB9C}"/>
              </a:ext>
            </a:extLst>
          </p:cNvPr>
          <p:cNvSpPr txBox="1"/>
          <p:nvPr/>
        </p:nvSpPr>
        <p:spPr>
          <a:xfrm>
            <a:off x="1241309" y="775932"/>
            <a:ext cx="3863315" cy="399637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36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INQUIETAÇÕES</a:t>
            </a:r>
            <a:endParaRPr lang="pt-BR" sz="36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5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6395E-01C3-208A-97D8-18A517245B30}"/>
              </a:ext>
            </a:extLst>
          </p:cNvPr>
          <p:cNvSpPr txBox="1"/>
          <p:nvPr/>
        </p:nvSpPr>
        <p:spPr>
          <a:xfrm>
            <a:off x="578455" y="1553025"/>
            <a:ext cx="11354686" cy="523196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>
              <a:spcBef>
                <a:spcPts val="1800"/>
              </a:spcBef>
              <a:buClr>
                <a:srgbClr val="FFCF00"/>
              </a:buClr>
            </a:pPr>
            <a:endParaRPr lang="pt-BR" sz="2800" dirty="0">
              <a:solidFill>
                <a:srgbClr val="3C3C3C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C57E6-ED74-BB5E-553D-F07C3F497FCC}"/>
              </a:ext>
            </a:extLst>
          </p:cNvPr>
          <p:cNvSpPr/>
          <p:nvPr/>
        </p:nvSpPr>
        <p:spPr>
          <a:xfrm>
            <a:off x="578455" y="4260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1CDE72-0FC4-84D3-4566-FFF8375BDB9C}"/>
              </a:ext>
            </a:extLst>
          </p:cNvPr>
          <p:cNvSpPr txBox="1"/>
          <p:nvPr/>
        </p:nvSpPr>
        <p:spPr>
          <a:xfrm>
            <a:off x="1131018" y="585432"/>
            <a:ext cx="9619839" cy="399637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 </a:t>
            </a:r>
            <a:r>
              <a:rPr lang="pt-BR" sz="36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GESTÃO DE DESEMPENHO - CENÁRIO ATUAL</a:t>
            </a:r>
            <a:endParaRPr lang="pt-BR" sz="28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150BAF48-8D4D-540C-7E77-11DFFDF527F2}"/>
              </a:ext>
            </a:extLst>
          </p:cNvPr>
          <p:cNvSpPr txBox="1"/>
          <p:nvPr/>
        </p:nvSpPr>
        <p:spPr>
          <a:xfrm>
            <a:off x="609600" y="1665212"/>
            <a:ext cx="5754326" cy="4524889"/>
          </a:xfrm>
          <a:prstGeom prst="roundRect">
            <a:avLst/>
          </a:prstGeom>
          <a:solidFill>
            <a:srgbClr val="F3F8F1"/>
          </a:solidFill>
          <a:ln w="38100">
            <a:solidFill>
              <a:srgbClr val="B5D5A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144000" rIns="91440" bIns="14400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Múltiplas avaliações de desempenho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 na vida funcional do servidor:</a:t>
            </a:r>
            <a:endParaRPr lang="pt-B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Gratificação de Desempenho</a:t>
            </a:r>
            <a:endParaRPr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Estágio Probatório</a:t>
            </a:r>
            <a:endParaRPr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Progressão ou Promoção</a:t>
            </a:r>
            <a:endParaRPr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200150" lvl="2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latin typeface="Poppins"/>
                <a:cs typeface="Calibri"/>
              </a:rPr>
              <a:t>PGD</a:t>
            </a:r>
            <a:endParaRPr lang="pt-BR" sz="1600" dirty="0">
              <a:solidFill>
                <a:prstClr val="black"/>
              </a:solidFill>
              <a:latin typeface="Poppins"/>
              <a:cs typeface="Poppins"/>
            </a:endParaRPr>
          </a:p>
          <a:p>
            <a:pPr marL="5715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Avaliação atual não reflete a realidade: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maioria está constantemente no topo.</a:t>
            </a:r>
            <a:endParaRPr lang="pt-B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5715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Ciclos e períodos diversos, definidos por cada órgão ou entidade: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complexidade e fragmentação.</a:t>
            </a:r>
            <a:endParaRPr lang="pt-B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5715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Ausência de informações consolidadas e centralizadas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para aprofundar a análise e apoiar a tomada de decisão estratégica.</a:t>
            </a:r>
            <a:endParaRPr lang="pt-B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026305-CDA6-0BED-448D-DCD23019821C}"/>
              </a:ext>
            </a:extLst>
          </p:cNvPr>
          <p:cNvSpPr/>
          <p:nvPr/>
        </p:nvSpPr>
        <p:spPr>
          <a:xfrm>
            <a:off x="7099910" y="1532693"/>
            <a:ext cx="4527651" cy="2266900"/>
          </a:xfrm>
          <a:prstGeom prst="rect">
            <a:avLst/>
          </a:prstGeom>
          <a:solidFill>
            <a:srgbClr val="EFF6FF"/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6000" tIns="144000" rIns="216000" bIns="14400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Impacta remuneração mensal de aprox. </a:t>
            </a:r>
            <a:r>
              <a:rPr lang="pt-BR" sz="1600" b="1" u="sng" dirty="0">
                <a:solidFill>
                  <a:prstClr val="black"/>
                </a:solidFill>
                <a:latin typeface="Poppins"/>
                <a:cs typeface="Poppins"/>
              </a:rPr>
              <a:t>137</a:t>
            </a:r>
            <a:r>
              <a:rPr kumimoji="0" lang="pt-B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 mil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 servidores ativos (</a:t>
            </a:r>
            <a:r>
              <a:rPr lang="pt-BR" sz="1600" dirty="0">
                <a:solidFill>
                  <a:prstClr val="black"/>
                </a:solidFill>
                <a:latin typeface="Poppins"/>
                <a:cs typeface="Poppins"/>
              </a:rPr>
              <a:t>GD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).</a:t>
            </a:r>
            <a:endParaRPr lang="pt-BR">
              <a:solidFill>
                <a:prstClr val="black"/>
              </a:solidFill>
              <a:latin typeface="Poppins"/>
              <a:cs typeface="Poppins"/>
            </a:endParaRPr>
          </a:p>
          <a:p>
            <a:pPr marL="34163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Em </a:t>
            </a:r>
            <a:r>
              <a:rPr lang="pt-BR" sz="1600" dirty="0">
                <a:solidFill>
                  <a:prstClr val="black"/>
                </a:solidFill>
                <a:latin typeface="Poppins"/>
                <a:cs typeface="Poppins"/>
              </a:rPr>
              <a:t>2022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, foram pagos </a:t>
            </a:r>
            <a:r>
              <a:rPr kumimoji="0" lang="pt-B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R$ </a:t>
            </a:r>
            <a:r>
              <a:rPr lang="pt-BR" sz="1600" b="1" u="sng" dirty="0">
                <a:solidFill>
                  <a:prstClr val="black"/>
                </a:solidFill>
                <a:latin typeface="Poppins"/>
                <a:cs typeface="Poppins"/>
              </a:rPr>
              <a:t>6,9</a:t>
            </a:r>
            <a:r>
              <a:rPr kumimoji="0" lang="pt-B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 bi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a título de Gratificações de Desempenho.</a:t>
            </a:r>
            <a:endParaRPr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34163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Média do resultado da </a:t>
            </a:r>
            <a:r>
              <a:rPr lang="pt-BR" sz="1600" dirty="0">
                <a:solidFill>
                  <a:prstClr val="black"/>
                </a:solidFill>
                <a:latin typeface="Poppins"/>
                <a:cs typeface="Poppins"/>
              </a:rPr>
              <a:t>AD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: 98% (individual </a:t>
            </a:r>
            <a:r>
              <a:rPr lang="pt-BR" sz="1600" dirty="0">
                <a:solidFill>
                  <a:prstClr val="black"/>
                </a:solidFill>
                <a:latin typeface="Poppins"/>
                <a:cs typeface="Poppins"/>
              </a:rPr>
              <a:t>e institucional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).</a:t>
            </a:r>
            <a:endParaRPr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C99D687-D888-F420-7D97-65F0C3D3F6B8}"/>
              </a:ext>
            </a:extLst>
          </p:cNvPr>
          <p:cNvSpPr/>
          <p:nvPr/>
        </p:nvSpPr>
        <p:spPr>
          <a:xfrm>
            <a:off x="7099910" y="5227700"/>
            <a:ext cx="4527651" cy="1068758"/>
          </a:xfrm>
          <a:prstGeom prst="rect">
            <a:avLst/>
          </a:prstGeom>
          <a:solidFill>
            <a:srgbClr val="EFF6FF"/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6000" tIns="144000" rIns="216000" bIns="14400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Nem servidor, nem chefia, nem Gestão de Pessoas possuem insumos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para desenvolver e reconhecer o servidor</a:t>
            </a:r>
            <a:r>
              <a:rPr lang="pt-BR" sz="1600" dirty="0">
                <a:solidFill>
                  <a:prstClr val="black"/>
                </a:solidFill>
                <a:latin typeface="Poppins"/>
                <a:cs typeface="Poppins"/>
              </a:rPr>
              <a:t>.</a:t>
            </a:r>
          </a:p>
        </p:txBody>
      </p:sp>
      <p:cxnSp>
        <p:nvCxnSpPr>
          <p:cNvPr id="11" name="Conector angulado 8">
            <a:extLst>
              <a:ext uri="{FF2B5EF4-FFF2-40B4-BE49-F238E27FC236}">
                <a16:creationId xmlns:a16="http://schemas.microsoft.com/office/drawing/2014/main" id="{420C679C-18DA-F53B-E41E-4EC4EA9BBC3B}"/>
              </a:ext>
            </a:extLst>
          </p:cNvPr>
          <p:cNvCxnSpPr/>
          <p:nvPr/>
        </p:nvCxnSpPr>
        <p:spPr>
          <a:xfrm>
            <a:off x="6564809" y="5526772"/>
            <a:ext cx="415636" cy="239971"/>
          </a:xfrm>
          <a:prstGeom prst="bentConnector3">
            <a:avLst/>
          </a:prstGeom>
          <a:ln w="38100">
            <a:solidFill>
              <a:srgbClr val="B5D5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28181B07-0D66-4D34-19DA-E92EE7B98135}"/>
              </a:ext>
            </a:extLst>
          </p:cNvPr>
          <p:cNvSpPr/>
          <p:nvPr/>
        </p:nvSpPr>
        <p:spPr>
          <a:xfrm>
            <a:off x="7101920" y="4043179"/>
            <a:ext cx="4527651" cy="978529"/>
          </a:xfrm>
          <a:prstGeom prst="rect">
            <a:avLst/>
          </a:prstGeom>
          <a:solidFill>
            <a:srgbClr val="EFF6FF"/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6000" tIns="144000" rIns="216000" bIns="14400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Na maioria dos órgãos</a:t>
            </a:r>
            <a:r>
              <a:rPr lang="pt-BR" dirty="0">
                <a:solidFill>
                  <a:prstClr val="black"/>
                </a:solidFill>
                <a:latin typeface="Poppins"/>
                <a:cs typeface="Poppins"/>
              </a:rPr>
              <a:t> e entidades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,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lideranças não são avaliadas</a:t>
            </a:r>
            <a:r>
              <a:rPr lang="pt-BR" dirty="0">
                <a:solidFill>
                  <a:prstClr val="black"/>
                </a:solidFill>
                <a:latin typeface="Poppins"/>
                <a:cs typeface="Poppins"/>
              </a:rPr>
              <a:t>.</a:t>
            </a:r>
          </a:p>
        </p:txBody>
      </p:sp>
      <p:cxnSp>
        <p:nvCxnSpPr>
          <p:cNvPr id="13" name="Conector angulado 11">
            <a:extLst>
              <a:ext uri="{FF2B5EF4-FFF2-40B4-BE49-F238E27FC236}">
                <a16:creationId xmlns:a16="http://schemas.microsoft.com/office/drawing/2014/main" id="{236BF515-CF8C-DD78-4D65-3974DCA06B1C}"/>
              </a:ext>
            </a:extLst>
          </p:cNvPr>
          <p:cNvCxnSpPr/>
          <p:nvPr/>
        </p:nvCxnSpPr>
        <p:spPr>
          <a:xfrm>
            <a:off x="6520030" y="4218590"/>
            <a:ext cx="415636" cy="239971"/>
          </a:xfrm>
          <a:prstGeom prst="bentConnector3">
            <a:avLst/>
          </a:prstGeom>
          <a:ln w="38100">
            <a:solidFill>
              <a:srgbClr val="B5D5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inal de Subtração 13">
            <a:extLst>
              <a:ext uri="{FF2B5EF4-FFF2-40B4-BE49-F238E27FC236}">
                <a16:creationId xmlns:a16="http://schemas.microsoft.com/office/drawing/2014/main" id="{99EFCBA0-7EA2-262B-F54F-6F5219B04EEF}"/>
              </a:ext>
            </a:extLst>
          </p:cNvPr>
          <p:cNvSpPr/>
          <p:nvPr/>
        </p:nvSpPr>
        <p:spPr>
          <a:xfrm>
            <a:off x="-1398104" y="1017420"/>
            <a:ext cx="14988208" cy="270657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15" name="Conector angulado 8">
            <a:extLst>
              <a:ext uri="{FF2B5EF4-FFF2-40B4-BE49-F238E27FC236}">
                <a16:creationId xmlns:a16="http://schemas.microsoft.com/office/drawing/2014/main" id="{BB3090BB-127F-B056-1187-A4ED697B1178}"/>
              </a:ext>
            </a:extLst>
          </p:cNvPr>
          <p:cNvCxnSpPr>
            <a:cxnSpLocks/>
          </p:cNvCxnSpPr>
          <p:nvPr/>
        </p:nvCxnSpPr>
        <p:spPr>
          <a:xfrm>
            <a:off x="6524703" y="2348429"/>
            <a:ext cx="415636" cy="239971"/>
          </a:xfrm>
          <a:prstGeom prst="bentConnector3">
            <a:avLst/>
          </a:prstGeom>
          <a:ln w="38100">
            <a:solidFill>
              <a:srgbClr val="B5D5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03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6395E-01C3-208A-97D8-18A517245B30}"/>
              </a:ext>
            </a:extLst>
          </p:cNvPr>
          <p:cNvSpPr txBox="1"/>
          <p:nvPr/>
        </p:nvSpPr>
        <p:spPr>
          <a:xfrm>
            <a:off x="578455" y="1553025"/>
            <a:ext cx="11354686" cy="923305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algn="ctr">
              <a:spcBef>
                <a:spcPts val="1800"/>
              </a:spcBef>
              <a:buClr>
                <a:srgbClr val="FFCF00"/>
              </a:buClr>
            </a:pPr>
            <a:r>
              <a:rPr lang="pt-BR" sz="4000" b="1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Universo de </a:t>
            </a:r>
            <a:r>
              <a:rPr lang="pt-BR" sz="5400" b="1" dirty="0">
                <a:solidFill>
                  <a:schemeClr val="accent1"/>
                </a:solidFill>
                <a:latin typeface="Poppins"/>
                <a:ea typeface="Calibri"/>
                <a:cs typeface="Poppins"/>
              </a:rPr>
              <a:t>555 mil</a:t>
            </a:r>
            <a:r>
              <a:rPr lang="pt-BR" sz="4000" b="1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 servidores federais</a:t>
            </a:r>
            <a:endParaRPr lang="pt-BR" sz="4000" b="1" dirty="0">
              <a:solidFill>
                <a:srgbClr val="3C3C3C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C57E6-ED74-BB5E-553D-F07C3F497FCC}"/>
              </a:ext>
            </a:extLst>
          </p:cNvPr>
          <p:cNvSpPr/>
          <p:nvPr/>
        </p:nvSpPr>
        <p:spPr>
          <a:xfrm>
            <a:off x="578455" y="4260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inal de Subtração 13">
            <a:extLst>
              <a:ext uri="{FF2B5EF4-FFF2-40B4-BE49-F238E27FC236}">
                <a16:creationId xmlns:a16="http://schemas.microsoft.com/office/drawing/2014/main" id="{99EFCBA0-7EA2-262B-F54F-6F5219B04EEF}"/>
              </a:ext>
            </a:extLst>
          </p:cNvPr>
          <p:cNvSpPr/>
          <p:nvPr/>
        </p:nvSpPr>
        <p:spPr>
          <a:xfrm>
            <a:off x="-1398104" y="1017420"/>
            <a:ext cx="14988208" cy="270657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3DFF690E-D20E-B94B-A60D-E9DC6FAF474B}"/>
              </a:ext>
            </a:extLst>
          </p:cNvPr>
          <p:cNvSpPr/>
          <p:nvPr/>
        </p:nvSpPr>
        <p:spPr>
          <a:xfrm>
            <a:off x="842121" y="2995451"/>
            <a:ext cx="4378529" cy="1099605"/>
          </a:xfrm>
          <a:custGeom>
            <a:avLst/>
            <a:gdLst/>
            <a:ahLst/>
            <a:cxnLst/>
            <a:rect l="l" t="t" r="r" b="b"/>
            <a:pathLst>
              <a:path w="4752340" h="1286510">
                <a:moveTo>
                  <a:pt x="0" y="0"/>
                </a:moveTo>
                <a:lnTo>
                  <a:pt x="0" y="1286510"/>
                </a:lnTo>
              </a:path>
              <a:path w="4752340" h="1286510">
                <a:moveTo>
                  <a:pt x="0" y="1286256"/>
                </a:moveTo>
                <a:lnTo>
                  <a:pt x="4751959" y="1286256"/>
                </a:lnTo>
              </a:path>
            </a:pathLst>
          </a:custGeom>
          <a:ln w="25908">
            <a:solidFill>
              <a:srgbClr val="FFCC00"/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04DDBFBB-7B0D-CB28-3036-1B384B2A3308}"/>
              </a:ext>
            </a:extLst>
          </p:cNvPr>
          <p:cNvSpPr/>
          <p:nvPr/>
        </p:nvSpPr>
        <p:spPr>
          <a:xfrm>
            <a:off x="5986391" y="2903820"/>
            <a:ext cx="5298005" cy="1936683"/>
          </a:xfrm>
          <a:custGeom>
            <a:avLst/>
            <a:gdLst/>
            <a:ahLst/>
            <a:cxnLst/>
            <a:rect l="l" t="t" r="r" b="b"/>
            <a:pathLst>
              <a:path w="5027295" h="1836420">
                <a:moveTo>
                  <a:pt x="0" y="0"/>
                </a:moveTo>
                <a:lnTo>
                  <a:pt x="0" y="1836039"/>
                </a:lnTo>
              </a:path>
              <a:path w="5027295" h="1836420">
                <a:moveTo>
                  <a:pt x="0" y="1825752"/>
                </a:moveTo>
                <a:lnTo>
                  <a:pt x="5026787" y="1825752"/>
                </a:lnTo>
              </a:path>
            </a:pathLst>
          </a:custGeom>
          <a:ln w="25908">
            <a:solidFill>
              <a:srgbClr val="FFCC00"/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BD84BCD-C4CF-4FBD-80EA-A4411FC2803F}"/>
              </a:ext>
            </a:extLst>
          </p:cNvPr>
          <p:cNvSpPr txBox="1"/>
          <p:nvPr/>
        </p:nvSpPr>
        <p:spPr>
          <a:xfrm>
            <a:off x="962526" y="3228473"/>
            <a:ext cx="40406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  <a:latin typeface="Poppins"/>
                <a:cs typeface="Poppins"/>
              </a:rPr>
              <a:t>386 mil avaliados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7C7D29-9B8B-BD53-7363-9CDD218C96B3}"/>
              </a:ext>
            </a:extLst>
          </p:cNvPr>
          <p:cNvSpPr txBox="1"/>
          <p:nvPr/>
        </p:nvSpPr>
        <p:spPr>
          <a:xfrm>
            <a:off x="6206288" y="2907631"/>
            <a:ext cx="480260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  <a:latin typeface="Poppins"/>
                <a:cs typeface="Poppins"/>
              </a:rPr>
              <a:t>169 mil sem avaliação</a:t>
            </a:r>
          </a:p>
          <a:p>
            <a:r>
              <a:rPr lang="pt-BR" sz="2000" b="1" dirty="0">
                <a:solidFill>
                  <a:srgbClr val="3C3C3C"/>
                </a:solidFill>
                <a:latin typeface="Poppins"/>
                <a:cs typeface="Poppins"/>
              </a:rPr>
              <a:t>Servidores no topo da carreira</a:t>
            </a:r>
          </a:p>
          <a:p>
            <a:r>
              <a:rPr lang="pt-BR" sz="2000" b="1" dirty="0">
                <a:solidFill>
                  <a:srgbClr val="3C3C3C"/>
                </a:solidFill>
                <a:latin typeface="Poppins"/>
                <a:cs typeface="Poppins"/>
              </a:rPr>
              <a:t>Lideranças com ou sem vínculo</a:t>
            </a:r>
          </a:p>
          <a:p>
            <a:r>
              <a:rPr lang="pt-BR" sz="2000" b="1" dirty="0">
                <a:solidFill>
                  <a:srgbClr val="3C3C3C"/>
                </a:solidFill>
                <a:latin typeface="Poppins"/>
                <a:cs typeface="Poppins"/>
              </a:rPr>
              <a:t>Temporários</a:t>
            </a:r>
          </a:p>
          <a:p>
            <a:r>
              <a:rPr lang="pt-BR" sz="2000" b="1" dirty="0">
                <a:solidFill>
                  <a:srgbClr val="3C3C3C"/>
                </a:solidFill>
                <a:latin typeface="Poppins"/>
                <a:cs typeface="Poppins"/>
              </a:rPr>
              <a:t>Empregados públicos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22F32B3-9E2C-7F56-50E0-6A560E779F9C}"/>
              </a:ext>
            </a:extLst>
          </p:cNvPr>
          <p:cNvSpPr txBox="1"/>
          <p:nvPr/>
        </p:nvSpPr>
        <p:spPr>
          <a:xfrm>
            <a:off x="578455" y="5212630"/>
            <a:ext cx="11354686" cy="923305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algn="ctr">
              <a:spcBef>
                <a:spcPts val="1800"/>
              </a:spcBef>
              <a:buClr>
                <a:srgbClr val="FFCF00"/>
              </a:buClr>
            </a:pPr>
            <a:r>
              <a:rPr lang="pt-BR" sz="5400" b="1" dirty="0">
                <a:solidFill>
                  <a:schemeClr val="accent1"/>
                </a:solidFill>
                <a:latin typeface="Poppins"/>
                <a:ea typeface="Calibri"/>
                <a:cs typeface="Poppins"/>
              </a:rPr>
              <a:t>98%</a:t>
            </a:r>
            <a:r>
              <a:rPr lang="pt-BR" sz="4000" b="1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 </a:t>
            </a:r>
            <a:r>
              <a:rPr lang="pt-BR" sz="3600" b="1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é a avaliação média dos servidores</a:t>
            </a:r>
            <a:endParaRPr lang="pt-BR" sz="3600" b="1" dirty="0">
              <a:solidFill>
                <a:srgbClr val="3C3C3C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B0A0F87-1C6F-7420-93DD-47E486865837}"/>
              </a:ext>
            </a:extLst>
          </p:cNvPr>
          <p:cNvSpPr txBox="1"/>
          <p:nvPr/>
        </p:nvSpPr>
        <p:spPr>
          <a:xfrm>
            <a:off x="3499184" y="6196262"/>
            <a:ext cx="47123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cs typeface="Calibri"/>
              </a:rPr>
              <a:t>Praticamente todos recebem </a:t>
            </a:r>
            <a:r>
              <a:rPr lang="pt-BR" b="1" dirty="0">
                <a:cs typeface="Calibri"/>
              </a:rPr>
              <a:t>notas máximas</a:t>
            </a:r>
            <a:r>
              <a:rPr lang="pt-BR" dirty="0">
                <a:cs typeface="Calibri"/>
              </a:rPr>
              <a:t>!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E2582B-8A01-D0A3-9408-1F41C080A637}"/>
              </a:ext>
            </a:extLst>
          </p:cNvPr>
          <p:cNvSpPr txBox="1"/>
          <p:nvPr/>
        </p:nvSpPr>
        <p:spPr>
          <a:xfrm>
            <a:off x="1131018" y="585432"/>
            <a:ext cx="9619839" cy="399637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 </a:t>
            </a:r>
            <a:r>
              <a:rPr lang="pt-BR" sz="36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GESTÃO DE DESEMPENHO - CENÁRIO ATUAL</a:t>
            </a:r>
            <a:endParaRPr lang="pt-BR" sz="28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5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FE8B69D9-3EEA-798D-3036-25BC0C86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" y="-18361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3FCE2214-3B66-D641-79B3-9C27FCC1C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2" y="6299024"/>
            <a:ext cx="2378303" cy="5364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6395E-01C3-208A-97D8-18A517245B30}"/>
              </a:ext>
            </a:extLst>
          </p:cNvPr>
          <p:cNvSpPr txBox="1"/>
          <p:nvPr/>
        </p:nvSpPr>
        <p:spPr>
          <a:xfrm>
            <a:off x="578455" y="1553025"/>
            <a:ext cx="11354686" cy="523196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>
              <a:spcBef>
                <a:spcPts val="1800"/>
              </a:spcBef>
              <a:buClr>
                <a:srgbClr val="FFCF00"/>
              </a:buClr>
            </a:pPr>
            <a:endParaRPr lang="pt-BR" sz="2800" dirty="0">
              <a:solidFill>
                <a:srgbClr val="3C3C3C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C57E6-ED74-BB5E-553D-F07C3F497FCC}"/>
              </a:ext>
            </a:extLst>
          </p:cNvPr>
          <p:cNvSpPr/>
          <p:nvPr/>
        </p:nvSpPr>
        <p:spPr>
          <a:xfrm>
            <a:off x="578455" y="426000"/>
            <a:ext cx="604885" cy="55273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inal de Subtração 13">
            <a:extLst>
              <a:ext uri="{FF2B5EF4-FFF2-40B4-BE49-F238E27FC236}">
                <a16:creationId xmlns:a16="http://schemas.microsoft.com/office/drawing/2014/main" id="{99EFCBA0-7EA2-262B-F54F-6F5219B04EEF}"/>
              </a:ext>
            </a:extLst>
          </p:cNvPr>
          <p:cNvSpPr/>
          <p:nvPr/>
        </p:nvSpPr>
        <p:spPr>
          <a:xfrm>
            <a:off x="-1398104" y="1017420"/>
            <a:ext cx="14988208" cy="270657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13874B5-9972-CBF7-9218-EB023E1EB74C}"/>
              </a:ext>
            </a:extLst>
          </p:cNvPr>
          <p:cNvSpPr txBox="1"/>
          <p:nvPr/>
        </p:nvSpPr>
        <p:spPr>
          <a:xfrm>
            <a:off x="578455" y="2199299"/>
            <a:ext cx="5098266" cy="3123908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 anchor="t">
            <a:spAutoFit/>
          </a:bodyPr>
          <a:lstStyle/>
          <a:p>
            <a:pPr algn="just">
              <a:spcBef>
                <a:spcPts val="1800"/>
              </a:spcBef>
              <a:buClr>
                <a:srgbClr val="FFCF00"/>
              </a:buClr>
            </a:pPr>
            <a:r>
              <a:rPr lang="pt-BR" sz="5400" b="1" dirty="0">
                <a:solidFill>
                  <a:schemeClr val="accent1"/>
                </a:solidFill>
                <a:latin typeface="Poppins"/>
                <a:ea typeface="Calibri"/>
                <a:cs typeface="Poppins"/>
              </a:rPr>
              <a:t>101 mil</a:t>
            </a:r>
            <a:r>
              <a:rPr lang="pt-BR" sz="4000" b="1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pt-BR" sz="3200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servidores no topo da carreira </a:t>
            </a:r>
            <a:r>
              <a:rPr lang="pt-BR" sz="3200" b="1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não </a:t>
            </a:r>
            <a:r>
              <a:rPr lang="pt-BR" sz="3200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são avaliados.</a:t>
            </a:r>
            <a:endParaRPr lang="pt-BR"/>
          </a:p>
          <a:p>
            <a:pPr algn="just">
              <a:spcBef>
                <a:spcPts val="1800"/>
              </a:spcBef>
            </a:pPr>
            <a:r>
              <a:rPr lang="pt-BR" sz="3200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Alguns chegam ao topo em menos de </a:t>
            </a:r>
            <a:r>
              <a:rPr lang="pt-BR" sz="3200" b="1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10 anos</a:t>
            </a:r>
            <a:r>
              <a:rPr lang="pt-BR" sz="3200" dirty="0">
                <a:solidFill>
                  <a:srgbClr val="3C3C3C"/>
                </a:solidFill>
                <a:latin typeface="Poppins"/>
                <a:ea typeface="Calibri"/>
                <a:cs typeface="Poppins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BEAE90E-329A-4F3D-A83B-16669AD276F8}"/>
              </a:ext>
            </a:extLst>
          </p:cNvPr>
          <p:cNvSpPr txBox="1"/>
          <p:nvPr/>
        </p:nvSpPr>
        <p:spPr>
          <a:xfrm>
            <a:off x="7078579" y="1814763"/>
            <a:ext cx="436144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solidFill>
                  <a:srgbClr val="3C3C3C"/>
                </a:solidFill>
                <a:latin typeface="Poppins"/>
              </a:rPr>
              <a:t>O tempo médio de atuação é de </a:t>
            </a:r>
            <a:r>
              <a:rPr lang="pt-BR" sz="2400" b="1" dirty="0">
                <a:solidFill>
                  <a:schemeClr val="accent1"/>
                </a:solidFill>
                <a:latin typeface="Poppins"/>
              </a:rPr>
              <a:t>28 anos</a:t>
            </a:r>
            <a:r>
              <a:rPr lang="pt-BR" sz="2400" dirty="0">
                <a:solidFill>
                  <a:srgbClr val="3C3C3C"/>
                </a:solidFill>
                <a:latin typeface="Poppins"/>
              </a:rPr>
              <a:t>.</a:t>
            </a:r>
            <a:endParaRPr lang="pt-BR" sz="2400" dirty="0">
              <a:solidFill>
                <a:srgbClr val="3C3C3C"/>
              </a:solidFill>
              <a:latin typeface="Poppins"/>
              <a:cs typeface="Poppins"/>
            </a:endParaRPr>
          </a:p>
          <a:p>
            <a:r>
              <a:rPr lang="pt-BR" sz="2400" dirty="0">
                <a:solidFill>
                  <a:srgbClr val="3C3C3C"/>
                </a:solidFill>
                <a:latin typeface="Poppins"/>
                <a:cs typeface="Poppins"/>
              </a:rPr>
              <a:t>Significa atuar </a:t>
            </a:r>
            <a:r>
              <a:rPr lang="pt-BR" sz="2400" b="1" dirty="0">
                <a:solidFill>
                  <a:schemeClr val="accent1"/>
                </a:solidFill>
                <a:latin typeface="Poppins"/>
                <a:cs typeface="Poppins"/>
              </a:rPr>
              <a:t>18 anos</a:t>
            </a:r>
            <a:r>
              <a:rPr lang="pt-BR" sz="2400" dirty="0">
                <a:solidFill>
                  <a:srgbClr val="3C3C3C"/>
                </a:solidFill>
                <a:latin typeface="Poppins"/>
                <a:cs typeface="Poppins"/>
              </a:rPr>
              <a:t> sem qualquer medição de desempenho.</a:t>
            </a:r>
          </a:p>
          <a:p>
            <a:endParaRPr lang="pt-BR" sz="2400" dirty="0">
              <a:solidFill>
                <a:srgbClr val="3C3C3C"/>
              </a:solidFill>
              <a:latin typeface="Poppins"/>
              <a:cs typeface="Poppins"/>
            </a:endParaRPr>
          </a:p>
          <a:p>
            <a:r>
              <a:rPr lang="pt-BR" sz="2400" b="1" dirty="0">
                <a:solidFill>
                  <a:srgbClr val="3C3C3C"/>
                </a:solidFill>
                <a:latin typeface="Poppins"/>
                <a:cs typeface="Poppins"/>
              </a:rPr>
              <a:t>Outros nunca são avaliados</a:t>
            </a:r>
            <a:r>
              <a:rPr lang="pt-BR" sz="2400" dirty="0">
                <a:solidFill>
                  <a:srgbClr val="3C3C3C"/>
                </a:solidFill>
                <a:latin typeface="Poppins"/>
                <a:cs typeface="Poppins"/>
              </a:rPr>
              <a:t> como lideranças e empregados públicos.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683444-7E36-6965-15E6-76D9098458CF}"/>
              </a:ext>
            </a:extLst>
          </p:cNvPr>
          <p:cNvSpPr txBox="1"/>
          <p:nvPr/>
        </p:nvSpPr>
        <p:spPr>
          <a:xfrm>
            <a:off x="1131018" y="585432"/>
            <a:ext cx="9619839" cy="399637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 </a:t>
            </a:r>
            <a:r>
              <a:rPr lang="pt-BR" sz="3600" b="1" dirty="0">
                <a:solidFill>
                  <a:srgbClr val="1D28F4"/>
                </a:solidFill>
                <a:latin typeface="Verdana Pro Cond Black"/>
                <a:ea typeface="+mj-ea"/>
                <a:cs typeface="Poppins"/>
              </a:rPr>
              <a:t>GESTÃO DE DESEMPENHO - CENÁRIO ATUAL</a:t>
            </a:r>
            <a:endParaRPr lang="pt-BR" sz="2800" b="1" dirty="0">
              <a:solidFill>
                <a:srgbClr val="1D28F4"/>
              </a:solidFill>
              <a:latin typeface="Verdana Pro Cond Black" panose="020B0A06030504040204" pitchFamily="34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4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Uma imagem contendo lápis&#10;&#10;Descrição gerada automaticamente">
            <a:extLst>
              <a:ext uri="{FF2B5EF4-FFF2-40B4-BE49-F238E27FC236}">
                <a16:creationId xmlns:a16="http://schemas.microsoft.com/office/drawing/2014/main" id="{3A49D0CB-6059-21A0-7E7A-4B026C8EF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7"/>
            <a:ext cx="12192000" cy="6858000"/>
          </a:xfrm>
          <a:prstGeom prst="rect">
            <a:avLst/>
          </a:prstGeom>
        </p:spPr>
      </p:pic>
      <p:pic>
        <p:nvPicPr>
          <p:cNvPr id="7" name="Imagem 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4AEA152-FD6D-16A3-9D1F-835F60309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40" y="6002203"/>
            <a:ext cx="2576503" cy="58118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008E967-C458-461B-DA29-7BD7992968A1}"/>
              </a:ext>
            </a:extLst>
          </p:cNvPr>
          <p:cNvSpPr/>
          <p:nvPr/>
        </p:nvSpPr>
        <p:spPr>
          <a:xfrm>
            <a:off x="479943" y="586421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D26B77-4D54-7CF3-6472-D5D03F352155}"/>
              </a:ext>
            </a:extLst>
          </p:cNvPr>
          <p:cNvSpPr txBox="1"/>
          <p:nvPr/>
        </p:nvSpPr>
        <p:spPr>
          <a:xfrm>
            <a:off x="1176328" y="426000"/>
            <a:ext cx="903329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algn="just"/>
            <a:r>
              <a:rPr lang="pt-BR" sz="3200" spc="0" dirty="0">
                <a:solidFill>
                  <a:srgbClr val="183EFF"/>
                </a:solidFill>
                <a:latin typeface="Verdana Pro Cond Black"/>
              </a:rPr>
              <a:t>Nova Gestão de Desempenho</a:t>
            </a:r>
          </a:p>
          <a:p>
            <a:pPr algn="just"/>
            <a:r>
              <a:rPr lang="pt-BR" sz="2400" spc="0" dirty="0">
                <a:solidFill>
                  <a:srgbClr val="183EFF"/>
                </a:solidFill>
                <a:latin typeface="Verdana Pro Cond Black"/>
              </a:rPr>
              <a:t>Premissas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461EDFE-322A-1425-13F6-F4FEE3E4CB29}"/>
              </a:ext>
            </a:extLst>
          </p:cNvPr>
          <p:cNvSpPr txBox="1"/>
          <p:nvPr/>
        </p:nvSpPr>
        <p:spPr>
          <a:xfrm>
            <a:off x="1185668" y="4266907"/>
            <a:ext cx="424658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Foco no acompanhamento constante (fortalecimento da cultura de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feedback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).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72FEE4B-E918-62A0-1738-3C7E37BF45F5}"/>
              </a:ext>
            </a:extLst>
          </p:cNvPr>
          <p:cNvSpPr txBox="1"/>
          <p:nvPr/>
        </p:nvSpPr>
        <p:spPr>
          <a:xfrm>
            <a:off x="598552" y="1848947"/>
            <a:ext cx="37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E06225-8770-8C5F-5190-A568B72F51AA}"/>
              </a:ext>
            </a:extLst>
          </p:cNvPr>
          <p:cNvSpPr txBox="1"/>
          <p:nvPr/>
        </p:nvSpPr>
        <p:spPr>
          <a:xfrm>
            <a:off x="571625" y="2993420"/>
            <a:ext cx="52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478CA0A-49F0-F5B1-76DD-1587E026E284}"/>
              </a:ext>
            </a:extLst>
          </p:cNvPr>
          <p:cNvSpPr txBox="1"/>
          <p:nvPr/>
        </p:nvSpPr>
        <p:spPr>
          <a:xfrm>
            <a:off x="613136" y="4261899"/>
            <a:ext cx="52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6DC428E-DEB7-C672-D809-4889439DCCBB}"/>
              </a:ext>
            </a:extLst>
          </p:cNvPr>
          <p:cNvSpPr txBox="1"/>
          <p:nvPr/>
        </p:nvSpPr>
        <p:spPr>
          <a:xfrm>
            <a:off x="613136" y="5465518"/>
            <a:ext cx="52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F213DE-F883-FA40-AE47-8CFF94C62F6C}"/>
              </a:ext>
            </a:extLst>
          </p:cNvPr>
          <p:cNvSpPr txBox="1"/>
          <p:nvPr/>
        </p:nvSpPr>
        <p:spPr>
          <a:xfrm>
            <a:off x="6305036" y="1851053"/>
            <a:ext cx="52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BB8776-EC37-5104-36D0-77BCCDF78EDC}"/>
              </a:ext>
            </a:extLst>
          </p:cNvPr>
          <p:cNvSpPr txBox="1"/>
          <p:nvPr/>
        </p:nvSpPr>
        <p:spPr>
          <a:xfrm>
            <a:off x="6875428" y="4497511"/>
            <a:ext cx="487517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Papel das lideranças é fundamental.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DAA47F-1144-C864-A38D-C9DDAD45AC41}"/>
              </a:ext>
            </a:extLst>
          </p:cNvPr>
          <p:cNvSpPr txBox="1"/>
          <p:nvPr/>
        </p:nvSpPr>
        <p:spPr>
          <a:xfrm>
            <a:off x="1183340" y="5465518"/>
            <a:ext cx="42388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pt-BR" b="1" dirty="0">
              <a:solidFill>
                <a:srgbClr val="183E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60BE7E-2B4D-5C55-8ED9-BF7EA52F8D10}"/>
              </a:ext>
            </a:extLst>
          </p:cNvPr>
          <p:cNvSpPr txBox="1"/>
          <p:nvPr/>
        </p:nvSpPr>
        <p:spPr>
          <a:xfrm>
            <a:off x="6323855" y="3125767"/>
            <a:ext cx="501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4335EA-A00D-897A-47C2-8482F0412B47}"/>
              </a:ext>
            </a:extLst>
          </p:cNvPr>
          <p:cNvSpPr txBox="1"/>
          <p:nvPr/>
        </p:nvSpPr>
        <p:spPr>
          <a:xfrm>
            <a:off x="6331339" y="4269767"/>
            <a:ext cx="52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C000"/>
                </a:solidFill>
              </a:rPr>
              <a:t>7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6D0DF084-BD8B-24BF-22F7-9F4E701DCC28}"/>
              </a:ext>
            </a:extLst>
          </p:cNvPr>
          <p:cNvSpPr txBox="1"/>
          <p:nvPr/>
        </p:nvSpPr>
        <p:spPr>
          <a:xfrm>
            <a:off x="1175642" y="5470065"/>
            <a:ext cx="424658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Mecanismos de reconhecimento e valorização de servidores de cunho não remuneratório.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407B8A5-01E1-8D0F-9518-94923B3F8BF5}"/>
              </a:ext>
            </a:extLst>
          </p:cNvPr>
          <p:cNvSpPr txBox="1"/>
          <p:nvPr/>
        </p:nvSpPr>
        <p:spPr>
          <a:xfrm>
            <a:off x="6910694" y="1870617"/>
            <a:ext cx="424658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Identificação de oportunidades para desenvolvimento permanente de pessoas.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39048803-FDEB-3E9B-4957-17E5D040BE6A}"/>
              </a:ext>
            </a:extLst>
          </p:cNvPr>
          <p:cNvSpPr txBox="1"/>
          <p:nvPr/>
        </p:nvSpPr>
        <p:spPr>
          <a:xfrm>
            <a:off x="6850535" y="3174038"/>
            <a:ext cx="424658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Mudança cultural – gestão de desempenho como um efetivo instrumento de gestão.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14D14BA5-D58E-7B88-69C1-F2F2A55E403D}"/>
              </a:ext>
            </a:extLst>
          </p:cNvPr>
          <p:cNvSpPr txBox="1"/>
          <p:nvPr/>
        </p:nvSpPr>
        <p:spPr>
          <a:xfrm>
            <a:off x="1235799" y="1870618"/>
            <a:ext cx="42465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>
              <a:solidFill>
                <a:srgbClr val="183E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60D7E8C0-FB2C-7D54-185E-F5DED3FF6178}"/>
              </a:ext>
            </a:extLst>
          </p:cNvPr>
          <p:cNvSpPr txBox="1"/>
          <p:nvPr/>
        </p:nvSpPr>
        <p:spPr>
          <a:xfrm>
            <a:off x="1235798" y="1850564"/>
            <a:ext cx="42465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Alinhamento do planejamento estratégico à atuação das equipes.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A077DDBB-350C-A98B-8AA7-AF7B8CB78A7D}"/>
              </a:ext>
            </a:extLst>
          </p:cNvPr>
          <p:cNvSpPr txBox="1"/>
          <p:nvPr/>
        </p:nvSpPr>
        <p:spPr>
          <a:xfrm>
            <a:off x="1235799" y="3174038"/>
            <a:ext cx="42465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Mais colaboração e menos competição!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3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Uma imagem contendo lápis&#10;&#10;Descrição gerada automaticamente">
            <a:extLst>
              <a:ext uri="{FF2B5EF4-FFF2-40B4-BE49-F238E27FC236}">
                <a16:creationId xmlns:a16="http://schemas.microsoft.com/office/drawing/2014/main" id="{3A49D0CB-6059-21A0-7E7A-4B026C8EF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7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Imagem 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4AEA152-FD6D-16A3-9D1F-835F60309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40" y="6002203"/>
            <a:ext cx="2576503" cy="58118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008E967-C458-461B-DA29-7BD7992968A1}"/>
              </a:ext>
            </a:extLst>
          </p:cNvPr>
          <p:cNvSpPr/>
          <p:nvPr/>
        </p:nvSpPr>
        <p:spPr>
          <a:xfrm>
            <a:off x="479943" y="586421"/>
            <a:ext cx="703398" cy="64800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D26B77-4D54-7CF3-6472-D5D03F352155}"/>
              </a:ext>
            </a:extLst>
          </p:cNvPr>
          <p:cNvSpPr txBox="1"/>
          <p:nvPr/>
        </p:nvSpPr>
        <p:spPr>
          <a:xfrm>
            <a:off x="1176328" y="426000"/>
            <a:ext cx="903329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algn="just"/>
            <a:r>
              <a:rPr lang="pt-BR" sz="3200" spc="0" dirty="0">
                <a:solidFill>
                  <a:srgbClr val="183EFF"/>
                </a:solidFill>
                <a:latin typeface="Verdana Pro Cond Black"/>
              </a:rPr>
              <a:t>Nova Gestão de Desempenho</a:t>
            </a:r>
          </a:p>
          <a:p>
            <a:pPr algn="just"/>
            <a:r>
              <a:rPr lang="pt-BR" sz="2400" spc="0" dirty="0">
                <a:solidFill>
                  <a:srgbClr val="183EFF"/>
                </a:solidFill>
                <a:latin typeface="Verdana Pro Cond Black"/>
              </a:rPr>
              <a:t>Possíveis caminhos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461EDFE-322A-1425-13F6-F4FEE3E4CB29}"/>
              </a:ext>
            </a:extLst>
          </p:cNvPr>
          <p:cNvSpPr txBox="1"/>
          <p:nvPr/>
        </p:nvSpPr>
        <p:spPr>
          <a:xfrm>
            <a:off x="1245826" y="1990933"/>
            <a:ext cx="424658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Isonomia: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Todos devem ser avaliados, ao longo de toda vida funcional, inclusive lideranças.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AF0F569-6E03-E615-8F12-FD6B705859D0}"/>
              </a:ext>
            </a:extLst>
          </p:cNvPr>
          <p:cNvSpPr txBox="1"/>
          <p:nvPr/>
        </p:nvSpPr>
        <p:spPr>
          <a:xfrm>
            <a:off x="1133209" y="3424552"/>
            <a:ext cx="437813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Transparência: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Conhecimento prévio dos critérios de avaliação e do que se espera alcançar.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A82FD394-820A-B67B-6D04-AFBF440E2298}"/>
              </a:ext>
            </a:extLst>
          </p:cNvPr>
          <p:cNvSpPr txBox="1"/>
          <p:nvPr/>
        </p:nvSpPr>
        <p:spPr>
          <a:xfrm>
            <a:off x="1129909" y="4774855"/>
            <a:ext cx="437813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Adaptabilidade: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Sistemática aplicável às diversas carreiras e modalidades de trabalho.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BB8776-EC37-5104-36D0-77BCCDF78EDC}"/>
              </a:ext>
            </a:extLst>
          </p:cNvPr>
          <p:cNvSpPr txBox="1"/>
          <p:nvPr/>
        </p:nvSpPr>
        <p:spPr>
          <a:xfrm>
            <a:off x="7000576" y="3424696"/>
            <a:ext cx="458139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Simplicidade e efetividade: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 sistema simples, menos burocrático e mais efetivo.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7FACB4-34B8-894E-90F8-47D060869152}"/>
              </a:ext>
            </a:extLst>
          </p:cNvPr>
          <p:cNvSpPr txBox="1"/>
          <p:nvPr/>
        </p:nvSpPr>
        <p:spPr>
          <a:xfrm>
            <a:off x="6935586" y="4918944"/>
            <a:ext cx="470484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Resultados: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Serviços de qualidade entregues à sociedade.</a:t>
            </a:r>
            <a:endParaRPr lang="pt-BR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DAA47F-1144-C864-A38D-C9DDAD45AC41}"/>
              </a:ext>
            </a:extLst>
          </p:cNvPr>
          <p:cNvSpPr txBox="1"/>
          <p:nvPr/>
        </p:nvSpPr>
        <p:spPr>
          <a:xfrm>
            <a:off x="6938445" y="1876096"/>
            <a:ext cx="470010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Segurança jurídica: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todos os atos regidos pelos princípios da Administração Pública, assegurados o contraditório e a ampla defesa.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42A4E2B-1DD0-7D59-2A09-310EB61FC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669" y="2152311"/>
            <a:ext cx="476522" cy="591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FA9018A-D110-98B4-348A-09699ADE8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914" y="3487534"/>
            <a:ext cx="758658" cy="766619"/>
          </a:xfrm>
          <a:prstGeom prst="rect">
            <a:avLst/>
          </a:prstGeom>
        </p:spPr>
      </p:pic>
      <p:pic>
        <p:nvPicPr>
          <p:cNvPr id="6" name="Gráfico 5" descr="Gráfico de barras com tendência ascendente estrutura de tópicos">
            <a:extLst>
              <a:ext uri="{FF2B5EF4-FFF2-40B4-BE49-F238E27FC236}">
                <a16:creationId xmlns:a16="http://schemas.microsoft.com/office/drawing/2014/main" id="{E5CA46BB-0849-4974-6AA2-C6AA6D53E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5369" y="4835212"/>
            <a:ext cx="814372" cy="800806"/>
          </a:xfrm>
          <a:prstGeom prst="rect">
            <a:avLst/>
          </a:prstGeom>
        </p:spPr>
      </p:pic>
      <p:pic>
        <p:nvPicPr>
          <p:cNvPr id="10" name="Gráfico 9" descr="Lupa estrutura de tópicos">
            <a:extLst>
              <a:ext uri="{FF2B5EF4-FFF2-40B4-BE49-F238E27FC236}">
                <a16:creationId xmlns:a16="http://schemas.microsoft.com/office/drawing/2014/main" id="{FA1DD479-6A88-AD7B-5150-5D13F70EB0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1666" y="3528124"/>
            <a:ext cx="767509" cy="767509"/>
          </a:xfrm>
          <a:prstGeom prst="rect">
            <a:avLst/>
          </a:prstGeom>
        </p:spPr>
      </p:pic>
      <p:pic>
        <p:nvPicPr>
          <p:cNvPr id="14" name="Gráfico 13" descr="Balança da justiça estrutura de tópicos">
            <a:extLst>
              <a:ext uri="{FF2B5EF4-FFF2-40B4-BE49-F238E27FC236}">
                <a16:creationId xmlns:a16="http://schemas.microsoft.com/office/drawing/2014/main" id="{EFEE6790-32A8-562B-E054-83931B27B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859" y="2021977"/>
            <a:ext cx="772304" cy="785870"/>
          </a:xfrm>
          <a:prstGeom prst="rect">
            <a:avLst/>
          </a:prstGeom>
        </p:spPr>
      </p:pic>
      <p:pic>
        <p:nvPicPr>
          <p:cNvPr id="15" name="Gráfico 14" descr="Seta circular estrutura de tópicos">
            <a:extLst>
              <a:ext uri="{FF2B5EF4-FFF2-40B4-BE49-F238E27FC236}">
                <a16:creationId xmlns:a16="http://schemas.microsoft.com/office/drawing/2014/main" id="{5DE3EE09-87F7-2ED7-C1E6-86CE74BC88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00" y="4730131"/>
            <a:ext cx="881240" cy="9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52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1C3CAEEE1FC94487D05F8B7D48BC5C" ma:contentTypeVersion="13" ma:contentTypeDescription="Crie um novo documento." ma:contentTypeScope="" ma:versionID="e29bb805cf24d71778ab1acaa9aebd93">
  <xsd:schema xmlns:xsd="http://www.w3.org/2001/XMLSchema" xmlns:xs="http://www.w3.org/2001/XMLSchema" xmlns:p="http://schemas.microsoft.com/office/2006/metadata/properties" xmlns:ns2="a4c0faf0-6253-4b3a-9761-dcc84deebd70" xmlns:ns3="24593fd1-edbd-49c8-aa8a-ea3dc6aa1b82" targetNamespace="http://schemas.microsoft.com/office/2006/metadata/properties" ma:root="true" ma:fieldsID="3396d773187358481f791ab1e9795ccf" ns2:_="" ns3:_="">
    <xsd:import namespace="a4c0faf0-6253-4b3a-9761-dcc84deebd70"/>
    <xsd:import namespace="24593fd1-edbd-49c8-aa8a-ea3dc6aa1b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0faf0-6253-4b3a-9761-dcc84deeb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93fd1-edbd-49c8-aa8a-ea3dc6aa1b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e925a23-d78a-4d9c-b088-e437b7591899}" ma:internalName="TaxCatchAll" ma:showField="CatchAllData" ma:web="24593fd1-edbd-49c8-aa8a-ea3dc6aa1b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593fd1-edbd-49c8-aa8a-ea3dc6aa1b82" xsi:nil="true"/>
    <lcf76f155ced4ddcb4097134ff3c332f xmlns="a4c0faf0-6253-4b3a-9761-dcc84deebd70">
      <Terms xmlns="http://schemas.microsoft.com/office/infopath/2007/PartnerControls"/>
    </lcf76f155ced4ddcb4097134ff3c332f>
    <SharedWithUsers xmlns="24593fd1-edbd-49c8-aa8a-ea3dc6aa1b82">
      <UserInfo>
        <DisplayName>Delciene Aparecida Oliveira Pereira</DisplayName>
        <AccountId>78</AccountId>
        <AccountType/>
      </UserInfo>
      <UserInfo>
        <DisplayName>EDUARDO VIANA ALMAS</DisplayName>
        <AccountId>120</AccountId>
        <AccountType/>
      </UserInfo>
      <UserInfo>
        <DisplayName>SUELI ARAUJO DE AMORIM LOPES</DisplayName>
        <AccountId>121</AccountId>
        <AccountType/>
      </UserInfo>
      <UserInfo>
        <DisplayName>CLEONICE SOUSA DE OLIVEIRA</DisplayName>
        <AccountId>19</AccountId>
        <AccountType/>
      </UserInfo>
      <UserInfo>
        <DisplayName>ANA CARLA DE MORAIS ANDRADE BARBOSA</DisplayName>
        <AccountId>44</AccountId>
        <AccountType/>
      </UserInfo>
      <UserInfo>
        <DisplayName>CAMILA PINHEIRO POZZER</DisplayName>
        <AccountId>122</AccountId>
        <AccountType/>
      </UserInfo>
      <UserInfo>
        <DisplayName>ANDREA MARIA RAMPANI</DisplayName>
        <AccountId>123</AccountId>
        <AccountType/>
      </UserInfo>
      <UserInfo>
        <DisplayName>Juliana Mota Loureiro</DisplayName>
        <AccountId>13</AccountId>
        <AccountType/>
      </UserInfo>
      <UserInfo>
        <DisplayName>PRISCILA DE FIGUEIREDO AQUINO CARDOSO</DisplayName>
        <AccountId>10</AccountId>
        <AccountType/>
      </UserInfo>
      <UserInfo>
        <DisplayName>Alan Angelo Franca Paschoalino</DisplayName>
        <AccountId>74</AccountId>
        <AccountType/>
      </UserInfo>
      <UserInfo>
        <DisplayName>CAROLINA SGARABOTO</DisplayName>
        <AccountId>149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9D15B-7F4D-41C4-B906-CC1969BE98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0faf0-6253-4b3a-9761-dcc84deebd70"/>
    <ds:schemaRef ds:uri="24593fd1-edbd-49c8-aa8a-ea3dc6aa1b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845AEB-FBF9-4E70-A003-F99217084B26}">
  <ds:schemaRefs>
    <ds:schemaRef ds:uri="24593fd1-edbd-49c8-aa8a-ea3dc6aa1b82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4c0faf0-6253-4b3a-9761-dcc84deebd7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5BCC21-7545-45E2-8042-81E7BCDAE8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1164</Words>
  <Application>Microsoft Office PowerPoint</Application>
  <PresentationFormat>Widescreen</PresentationFormat>
  <Paragraphs>200</Paragraphs>
  <Slides>16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Nacional de Desenvolvimento de Pessoas - PNDP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 Okamura</dc:creator>
  <cp:lastModifiedBy>EDUARDO VIANA ALMAS</cp:lastModifiedBy>
  <cp:revision>581</cp:revision>
  <cp:lastPrinted>2023-08-23T20:02:52Z</cp:lastPrinted>
  <dcterms:created xsi:type="dcterms:W3CDTF">2023-01-05T11:17:30Z</dcterms:created>
  <dcterms:modified xsi:type="dcterms:W3CDTF">2023-09-19T16:12:06Z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0x010100F31C3CAEEE1FC94487D05F8B7D48BC5C</vt:lpwstr>
  </property>
  <property fmtid="{D5CDD505-2E9C-101B-9397-08002B2CF9AE}" pid="3" name="MediaServiceImageTags">
    <vt:lpwstr/>
  </property>
</Properties>
</file>