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4" r:id="rId4"/>
    <p:sldMasterId id="2147483715" r:id="rId5"/>
    <p:sldMasterId id="2147483716" r:id="rId6"/>
    <p:sldMasterId id="214748371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5143500" cx="9144000"/>
  <p:notesSz cx="6858000" cy="9144000"/>
  <p:embeddedFontLst>
    <p:embeddedFont>
      <p:font typeface="Nuni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Montserrat Light"/>
      <p:regular r:id="rId41"/>
      <p:bold r:id="rId42"/>
      <p:italic r:id="rId43"/>
      <p:boldItalic r:id="rId44"/>
    </p:embeddedFont>
    <p:embeddedFont>
      <p:font typeface="Nunito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40">
          <p15:clr>
            <a:srgbClr val="9AA0A6"/>
          </p15:clr>
        </p15:guide>
        <p15:guide id="4" pos="480">
          <p15:clr>
            <a:srgbClr val="9AA0A6"/>
          </p15:clr>
        </p15:guide>
        <p15:guide id="5" pos="5520">
          <p15:clr>
            <a:srgbClr val="9AA0A6"/>
          </p15:clr>
        </p15:guide>
        <p15:guide id="6" pos="5280">
          <p15:clr>
            <a:srgbClr val="9AA0A6"/>
          </p15:clr>
        </p15:guide>
        <p15:guide id="7" orient="horz" pos="469">
          <p15:clr>
            <a:srgbClr val="9AA0A6"/>
          </p15:clr>
        </p15:guide>
        <p15:guide id="8" orient="horz" pos="624">
          <p15:clr>
            <a:srgbClr val="9AA0A6"/>
          </p15:clr>
        </p15:guide>
        <p15:guide id="9" orient="horz" pos="30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40"/>
        <p:guide pos="480"/>
        <p:guide pos="5520"/>
        <p:guide pos="5280"/>
        <p:guide pos="469" orient="horz"/>
        <p:guide pos="624" orient="horz"/>
        <p:guide pos="30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2.xml"/><Relationship Id="rId42" Type="http://schemas.openxmlformats.org/officeDocument/2006/relationships/font" Target="fonts/MontserratLight-bold.fntdata"/><Relationship Id="rId41" Type="http://schemas.openxmlformats.org/officeDocument/2006/relationships/font" Target="fonts/MontserratLight-regular.fntdata"/><Relationship Id="rId22" Type="http://schemas.openxmlformats.org/officeDocument/2006/relationships/slide" Target="slides/slide14.xml"/><Relationship Id="rId44" Type="http://schemas.openxmlformats.org/officeDocument/2006/relationships/font" Target="fonts/MontserratLight-boldItalic.fntdata"/><Relationship Id="rId21" Type="http://schemas.openxmlformats.org/officeDocument/2006/relationships/slide" Target="slides/slide13.xml"/><Relationship Id="rId43" Type="http://schemas.openxmlformats.org/officeDocument/2006/relationships/font" Target="fonts/MontserratLight-italic.fntdata"/><Relationship Id="rId24" Type="http://schemas.openxmlformats.org/officeDocument/2006/relationships/slide" Target="slides/slide16.xml"/><Relationship Id="rId46" Type="http://schemas.openxmlformats.org/officeDocument/2006/relationships/font" Target="fonts/NunitoSans-bold.fntdata"/><Relationship Id="rId23" Type="http://schemas.openxmlformats.org/officeDocument/2006/relationships/slide" Target="slides/slide15.xml"/><Relationship Id="rId45" Type="http://schemas.openxmlformats.org/officeDocument/2006/relationships/font" Target="fonts/Nunito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8" Type="http://schemas.openxmlformats.org/officeDocument/2006/relationships/font" Target="fonts/NunitoSans-boldItalic.fntdata"/><Relationship Id="rId25" Type="http://schemas.openxmlformats.org/officeDocument/2006/relationships/slide" Target="slides/slide17.xml"/><Relationship Id="rId47" Type="http://schemas.openxmlformats.org/officeDocument/2006/relationships/font" Target="fonts/NunitoSans-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unito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3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2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5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4.xml"/><Relationship Id="rId34" Type="http://schemas.openxmlformats.org/officeDocument/2006/relationships/font" Target="fonts/Montserrat-bold.fntdata"/><Relationship Id="rId15" Type="http://schemas.openxmlformats.org/officeDocument/2006/relationships/slide" Target="slides/slide7.xml"/><Relationship Id="rId37" Type="http://schemas.openxmlformats.org/officeDocument/2006/relationships/font" Target="fonts/Lato-regular.fntdata"/><Relationship Id="rId14" Type="http://schemas.openxmlformats.org/officeDocument/2006/relationships/slide" Target="slides/slide6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9.xml"/><Relationship Id="rId39" Type="http://schemas.openxmlformats.org/officeDocument/2006/relationships/font" Target="fonts/Lato-italic.fntdata"/><Relationship Id="rId16" Type="http://schemas.openxmlformats.org/officeDocument/2006/relationships/slide" Target="slides/slide8.xml"/><Relationship Id="rId38" Type="http://schemas.openxmlformats.org/officeDocument/2006/relationships/font" Target="fonts/Lato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2e69d14128_0_2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g12e69d14128_0_2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2e69d14128_0_2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g12e69d14128_0_2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e69d14128_0_2588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Perguntar para a turma: o que motiva as pessoas a trabalhar?</a:t>
            </a:r>
            <a:endParaRPr/>
          </a:p>
        </p:txBody>
      </p:sp>
      <p:sp>
        <p:nvSpPr>
          <p:cNvPr id="577" name="Google Shape;577;g12e69d14128_0_2588:notes"/>
          <p:cNvSpPr/>
          <p:nvPr>
            <p:ph idx="2" type="sldImg"/>
          </p:nvPr>
        </p:nvSpPr>
        <p:spPr>
          <a:xfrm>
            <a:off x="425210" y="1143366"/>
            <a:ext cx="60075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2e69d14128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2e69d14128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2e69d14128_0_1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2e69d14128_0_1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Crença de integrantes do time de que podem se arriscar perante os demais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2e69d14128_0_2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g12e69d14128_0_2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2e69d14128_0_2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2e69d14128_0_2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Incluir o Welfare State e o New Deal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Administração não é um campo de conhecimento exclusivamente privado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Teoria clássica: Henri Fayol era um general do exército/ Emerson Harrington trabalhou com Taylor e depois como gestor público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Como completamos este quadro com as principais teorias da administração pública?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2e69d14128_0_2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g12e69d14128_0_2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2e69d14128_0_2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g12e69d14128_0_2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2e69d14128_0_2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g12e69d14128_0_2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e69d14128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2e69d14128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Incluir o Welfare State e o New Deal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Administração não é um campo de conhecimento exclusivamente privado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Teoria clássica: Henri Fayol era um general do exército/ Emerson Harrington trabalhou com Taylor e depois como gestor público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Como completamos este quadro com as principais teorias da administração pública?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2e69d14128_0_2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g12e69d14128_0_2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2e69d14128_0_2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2e69d14128_0_2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Incluir o Welfare State e o New Deal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Administração não é um campo de conhecimento exclusivamente privado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Teoria clássica: Henri Fayol era um general do exército/ Emerson Harrington trabalhou com Taylor e depois como gestor público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Como completamos este quadro com as principais teorias da administração pública?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fd27aa8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10fd27aa8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2e69d1412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2e69d1412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e69d1412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e69d1412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e69d1412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2e69d1412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2e69d1412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12e69d1412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2e69d14128_0_1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g12e69d14128_0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01">
  <p:cSld name="TITLE_1_2">
    <p:bg>
      <p:bgPr>
        <a:solidFill>
          <a:srgbClr val="CCCCC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40575" y="-54100"/>
            <a:ext cx="8670575" cy="5753556"/>
            <a:chOff x="-40575" y="-54100"/>
            <a:chExt cx="8670575" cy="5753556"/>
          </a:xfrm>
        </p:grpSpPr>
        <p:sp>
          <p:nvSpPr>
            <p:cNvPr id="11" name="Google Shape;11;p2"/>
            <p:cNvSpPr/>
            <p:nvPr/>
          </p:nvSpPr>
          <p:spPr>
            <a:xfrm>
              <a:off x="-40575" y="-54100"/>
              <a:ext cx="8670575" cy="5288900"/>
            </a:xfrm>
            <a:custGeom>
              <a:rect b="b" l="l" r="r" t="t"/>
              <a:pathLst>
                <a:path extrusionOk="0" h="211556" w="346823">
                  <a:moveTo>
                    <a:pt x="341825" y="3245"/>
                  </a:moveTo>
                  <a:lnTo>
                    <a:pt x="162860" y="211556"/>
                  </a:lnTo>
                  <a:lnTo>
                    <a:pt x="0" y="209933"/>
                  </a:lnTo>
                  <a:lnTo>
                    <a:pt x="0" y="0"/>
                  </a:lnTo>
                  <a:lnTo>
                    <a:pt x="346823" y="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r="13260000" dist="95250">
                <a:srgbClr val="000000">
                  <a:alpha val="1960"/>
                </a:srgbClr>
              </a:outerShdw>
            </a:effectLst>
          </p:spPr>
        </p:sp>
        <p:sp>
          <p:nvSpPr>
            <p:cNvPr id="12" name="Google Shape;12;p2"/>
            <p:cNvSpPr/>
            <p:nvPr/>
          </p:nvSpPr>
          <p:spPr>
            <a:xfrm rot="-1321090">
              <a:off x="3537902" y="5083457"/>
              <a:ext cx="876577" cy="468780"/>
            </a:xfrm>
            <a:prstGeom prst="flowChartOnlineStorag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2"/>
          <p:cNvSpPr txBox="1"/>
          <p:nvPr>
            <p:ph type="title"/>
          </p:nvPr>
        </p:nvSpPr>
        <p:spPr>
          <a:xfrm>
            <a:off x="645225" y="936500"/>
            <a:ext cx="47883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645225" y="2994200"/>
            <a:ext cx="47883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45225" y="4541800"/>
            <a:ext cx="18597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 sz="900">
                <a:solidFill>
                  <a:srgbClr val="B9B9B9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B9B9B9"/>
              </a:buClr>
              <a:buSzPts val="900"/>
              <a:buNone/>
              <a:defRPr>
                <a:solidFill>
                  <a:srgbClr val="B9B9B9"/>
                </a:solidFill>
              </a:defRPr>
            </a:lvl9pPr>
          </a:lstStyle>
          <a:p/>
        </p:txBody>
      </p:sp>
      <p:cxnSp>
        <p:nvCxnSpPr>
          <p:cNvPr id="16" name="Google Shape;16;p2"/>
          <p:cNvCxnSpPr/>
          <p:nvPr/>
        </p:nvCxnSpPr>
        <p:spPr>
          <a:xfrm>
            <a:off x="676332" y="2795622"/>
            <a:ext cx="14202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ÇÃO 03">
  <p:cSld name="TITLE_1_1_1">
    <p:bg>
      <p:bgPr>
        <a:solidFill>
          <a:srgbClr val="CCCCC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7050" y="-67625"/>
            <a:ext cx="5207750" cy="5275375"/>
          </a:xfrm>
          <a:custGeom>
            <a:rect b="b" l="l" r="r" t="t"/>
            <a:pathLst>
              <a:path extrusionOk="0" h="211015" w="208310">
                <a:moveTo>
                  <a:pt x="208310" y="541"/>
                </a:moveTo>
                <a:lnTo>
                  <a:pt x="30841" y="211015"/>
                </a:lnTo>
                <a:lnTo>
                  <a:pt x="0" y="211015"/>
                </a:lnTo>
                <a:lnTo>
                  <a:pt x="1078" y="627"/>
                </a:lnTo>
                <a:lnTo>
                  <a:pt x="2083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0" rotWithShape="0" algn="bl" dir="5400000" dist="114300">
              <a:srgbClr val="000000">
                <a:alpha val="5098"/>
              </a:srgbClr>
            </a:outerShdw>
          </a:effectLst>
        </p:spPr>
      </p:sp>
      <p:sp>
        <p:nvSpPr>
          <p:cNvPr id="65" name="Google Shape;65;p11"/>
          <p:cNvSpPr/>
          <p:nvPr/>
        </p:nvSpPr>
        <p:spPr>
          <a:xfrm>
            <a:off x="7886027" y="3530450"/>
            <a:ext cx="1278217" cy="1643241"/>
          </a:xfrm>
          <a:custGeom>
            <a:rect b="b" l="l" r="r" t="t"/>
            <a:pathLst>
              <a:path extrusionOk="0" h="164078" w="130397">
                <a:moveTo>
                  <a:pt x="0" y="163267"/>
                </a:moveTo>
                <a:lnTo>
                  <a:pt x="130261" y="0"/>
                </a:lnTo>
                <a:lnTo>
                  <a:pt x="130397" y="164078"/>
                </a:lnTo>
                <a:lnTo>
                  <a:pt x="127962" y="164078"/>
                </a:lnTo>
                <a:lnTo>
                  <a:pt x="2841" y="1631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28600" rotWithShape="0" algn="bl" dir="16680000" dist="76200">
              <a:srgbClr val="000000">
                <a:alpha val="10980"/>
              </a:srgbClr>
            </a:outerShdw>
          </a:effectLst>
        </p:spPr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784550" y="762000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7" name="Google Shape;67;p11"/>
          <p:cNvSpPr txBox="1"/>
          <p:nvPr>
            <p:ph idx="2" type="title"/>
          </p:nvPr>
        </p:nvSpPr>
        <p:spPr>
          <a:xfrm>
            <a:off x="784550" y="1301700"/>
            <a:ext cx="262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ÇÃO" type="secHead">
  <p:cSld name="SECTION_HEADER">
    <p:bg>
      <p:bgPr>
        <a:solidFill>
          <a:srgbClr val="CCCCC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2681000" y="1501450"/>
            <a:ext cx="3782141" cy="2140696"/>
          </a:xfrm>
          <a:custGeom>
            <a:rect b="b" l="l" r="r" t="t"/>
            <a:pathLst>
              <a:path extrusionOk="0" h="207633" w="366842">
                <a:moveTo>
                  <a:pt x="135" y="27526"/>
                </a:moveTo>
                <a:lnTo>
                  <a:pt x="27730" y="0"/>
                </a:lnTo>
                <a:lnTo>
                  <a:pt x="366842" y="0"/>
                </a:lnTo>
                <a:lnTo>
                  <a:pt x="366842" y="180850"/>
                </a:lnTo>
                <a:lnTo>
                  <a:pt x="340060" y="207633"/>
                </a:lnTo>
                <a:lnTo>
                  <a:pt x="0" y="2076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9480000" dist="85725">
              <a:srgbClr val="000000">
                <a:alpha val="3137"/>
              </a:srgbClr>
            </a:outerShdw>
          </a:effectLst>
        </p:spPr>
      </p:sp>
      <p:sp>
        <p:nvSpPr>
          <p:cNvPr id="70" name="Google Shape;70;p12"/>
          <p:cNvSpPr/>
          <p:nvPr/>
        </p:nvSpPr>
        <p:spPr>
          <a:xfrm rot="5400000">
            <a:off x="-39125" y="256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/>
          <p:nvPr>
            <p:ph type="ctrTitle"/>
          </p:nvPr>
        </p:nvSpPr>
        <p:spPr>
          <a:xfrm>
            <a:off x="2681050" y="1501450"/>
            <a:ext cx="37821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2681050" y="2834125"/>
            <a:ext cx="37821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73" name="Google Shape;73;p12"/>
          <p:cNvSpPr/>
          <p:nvPr/>
        </p:nvSpPr>
        <p:spPr>
          <a:xfrm rot="-5400000">
            <a:off x="8520450" y="45199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03">
  <p:cSld name="SECTION_HEADER_1">
    <p:bg>
      <p:bgPr>
        <a:solidFill>
          <a:srgbClr val="CCCCC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2150725" y="-27725"/>
            <a:ext cx="6993275" cy="5171150"/>
          </a:xfrm>
          <a:custGeom>
            <a:rect b="b" l="l" r="r" t="t"/>
            <a:pathLst>
              <a:path extrusionOk="0" h="206846" w="279731">
                <a:moveTo>
                  <a:pt x="204" y="0"/>
                </a:moveTo>
                <a:lnTo>
                  <a:pt x="21103" y="1102"/>
                </a:lnTo>
                <a:lnTo>
                  <a:pt x="279167" y="1102"/>
                </a:lnTo>
                <a:lnTo>
                  <a:pt x="279731" y="186153"/>
                </a:lnTo>
                <a:lnTo>
                  <a:pt x="258786" y="206846"/>
                </a:lnTo>
                <a:lnTo>
                  <a:pt x="0" y="2068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019"/>
              </a:srgbClr>
            </a:outerShdw>
          </a:effectLst>
        </p:spPr>
      </p:sp>
      <p:sp>
        <p:nvSpPr>
          <p:cNvPr id="76" name="Google Shape;76;p13"/>
          <p:cNvSpPr txBox="1"/>
          <p:nvPr>
            <p:ph type="ctrTitle"/>
          </p:nvPr>
        </p:nvSpPr>
        <p:spPr>
          <a:xfrm>
            <a:off x="0" y="1596150"/>
            <a:ext cx="2150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18287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" type="subTitle"/>
          </p:nvPr>
        </p:nvSpPr>
        <p:spPr>
          <a:xfrm>
            <a:off x="0" y="2834125"/>
            <a:ext cx="2150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2912750" y="380825"/>
            <a:ext cx="58503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3" type="title"/>
          </p:nvPr>
        </p:nvSpPr>
        <p:spPr>
          <a:xfrm>
            <a:off x="536547" y="9211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etapas">
  <p:cSld name="CUSTOM_2_1_1_1">
    <p:bg>
      <p:bgPr>
        <a:solidFill>
          <a:srgbClr val="CCCCC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 flipH="1" rot="10800000">
            <a:off x="291150" y="263425"/>
            <a:ext cx="2024700" cy="4623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 flipH="1" rot="10800000">
            <a:off x="2469738" y="263425"/>
            <a:ext cx="2024700" cy="4623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 flipH="1" rot="10800000">
            <a:off x="4648313" y="263425"/>
            <a:ext cx="2024700" cy="4623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 flipH="1" rot="10800000">
            <a:off x="6825413" y="263425"/>
            <a:ext cx="2024700" cy="4623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610775" y="4219992"/>
            <a:ext cx="13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2" type="subTitle"/>
          </p:nvPr>
        </p:nvSpPr>
        <p:spPr>
          <a:xfrm>
            <a:off x="610775" y="2092763"/>
            <a:ext cx="13914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2787882" y="4219992"/>
            <a:ext cx="13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4" type="subTitle"/>
          </p:nvPr>
        </p:nvSpPr>
        <p:spPr>
          <a:xfrm>
            <a:off x="2787882" y="2092763"/>
            <a:ext cx="13914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4968379" y="4219992"/>
            <a:ext cx="13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6" type="subTitle"/>
          </p:nvPr>
        </p:nvSpPr>
        <p:spPr>
          <a:xfrm>
            <a:off x="4968379" y="2092763"/>
            <a:ext cx="13914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7" type="subTitle"/>
          </p:nvPr>
        </p:nvSpPr>
        <p:spPr>
          <a:xfrm>
            <a:off x="7142075" y="4219992"/>
            <a:ext cx="13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8" type="subTitle"/>
          </p:nvPr>
        </p:nvSpPr>
        <p:spPr>
          <a:xfrm>
            <a:off x="7142075" y="2092763"/>
            <a:ext cx="13914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nas com título 1 1 1">
  <p:cSld name="TITLE_3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0" y="0"/>
            <a:ext cx="547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18225" y="1130275"/>
            <a:ext cx="4879500" cy="3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indent="-266700" lvl="1" marL="9144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600"/>
              <a:buChar char="○"/>
              <a:defRPr sz="600">
                <a:solidFill>
                  <a:srgbClr val="434343"/>
                </a:solidFill>
              </a:defRPr>
            </a:lvl2pPr>
            <a:lvl3pPr indent="-266700" lvl="2" marL="13716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600"/>
              <a:buChar char="■"/>
              <a:defRPr sz="600">
                <a:solidFill>
                  <a:srgbClr val="434343"/>
                </a:solidFill>
              </a:defRPr>
            </a:lvl3pPr>
            <a:lvl4pPr indent="-266700" lvl="3" marL="18288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600"/>
              <a:buChar char="●"/>
              <a:defRPr sz="600">
                <a:solidFill>
                  <a:srgbClr val="434343"/>
                </a:solidFill>
              </a:defRPr>
            </a:lvl4pPr>
            <a:lvl5pPr indent="-266700" lvl="4" marL="22860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600"/>
              <a:buChar char="○"/>
              <a:defRPr sz="600">
                <a:solidFill>
                  <a:srgbClr val="434343"/>
                </a:solidFill>
              </a:defRPr>
            </a:lvl5pPr>
            <a:lvl6pPr indent="-266700" lvl="5" marL="27432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600"/>
              <a:buChar char="■"/>
              <a:defRPr sz="600">
                <a:solidFill>
                  <a:srgbClr val="434343"/>
                </a:solidFill>
              </a:defRPr>
            </a:lvl6pPr>
            <a:lvl7pPr indent="-266700" lvl="6" marL="32004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600"/>
              <a:buChar char="●"/>
              <a:defRPr sz="600">
                <a:solidFill>
                  <a:srgbClr val="434343"/>
                </a:solidFill>
              </a:defRPr>
            </a:lvl7pPr>
            <a:lvl8pPr indent="-266700" lvl="7" marL="36576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600"/>
              <a:buChar char="○"/>
              <a:defRPr sz="600">
                <a:solidFill>
                  <a:srgbClr val="434343"/>
                </a:solidFill>
              </a:defRPr>
            </a:lvl8pPr>
            <a:lvl9pPr indent="-266700" lvl="8" marL="411480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600"/>
              <a:buChar char="■"/>
              <a:defRPr sz="6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150" y="266954"/>
            <a:ext cx="1767199" cy="6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02">
  <p:cSld name="SECTION_HEADER_2_1">
    <p:bg>
      <p:bgPr>
        <a:solidFill>
          <a:srgbClr val="CCCCC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-145" y="-178"/>
            <a:ext cx="9144454" cy="5143588"/>
          </a:xfrm>
          <a:custGeom>
            <a:rect b="b" l="l" r="r" t="t"/>
            <a:pathLst>
              <a:path extrusionOk="0" h="207633" w="366842">
                <a:moveTo>
                  <a:pt x="135" y="27526"/>
                </a:moveTo>
                <a:lnTo>
                  <a:pt x="27730" y="0"/>
                </a:lnTo>
                <a:lnTo>
                  <a:pt x="366842" y="0"/>
                </a:lnTo>
                <a:lnTo>
                  <a:pt x="366842" y="180850"/>
                </a:lnTo>
                <a:lnTo>
                  <a:pt x="340060" y="207633"/>
                </a:lnTo>
                <a:lnTo>
                  <a:pt x="0" y="2076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9480000" dist="85725">
              <a:srgbClr val="000000">
                <a:alpha val="3137"/>
              </a:srgbClr>
            </a:outerShdw>
          </a:effectLst>
        </p:spPr>
      </p:sp>
      <p:sp>
        <p:nvSpPr>
          <p:cNvPr id="100" name="Google Shape;100;p16"/>
          <p:cNvSpPr txBox="1"/>
          <p:nvPr>
            <p:ph type="ctrTitle"/>
          </p:nvPr>
        </p:nvSpPr>
        <p:spPr>
          <a:xfrm>
            <a:off x="181650" y="599200"/>
            <a:ext cx="2483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etapas">
  <p:cSld name="CUSTOM_2_1_1_1_2">
    <p:bg>
      <p:bgPr>
        <a:solidFill>
          <a:srgbClr val="CCCCC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 rot="10800000">
            <a:off x="1248713" y="263425"/>
            <a:ext cx="2024700" cy="4623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flipH="1" rot="10800000">
            <a:off x="3559650" y="263425"/>
            <a:ext cx="2024700" cy="4623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/>
          <p:nvPr/>
        </p:nvSpPr>
        <p:spPr>
          <a:xfrm flipH="1" rot="10800000">
            <a:off x="5870575" y="263425"/>
            <a:ext cx="2024700" cy="4623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2288101" y="4198125"/>
            <a:ext cx="4613400" cy="39900"/>
          </a:xfrm>
          <a:prstGeom prst="roundRect">
            <a:avLst>
              <a:gd fmla="val 50000" name="adj"/>
            </a:avLst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2179588" y="4129561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4489044" y="4138140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801891" y="4138140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1568338" y="4219992"/>
            <a:ext cx="13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2" type="subTitle"/>
          </p:nvPr>
        </p:nvSpPr>
        <p:spPr>
          <a:xfrm>
            <a:off x="1568338" y="2092763"/>
            <a:ext cx="13914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3" type="subTitle"/>
          </p:nvPr>
        </p:nvSpPr>
        <p:spPr>
          <a:xfrm>
            <a:off x="3877794" y="4219992"/>
            <a:ext cx="13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4" type="subTitle"/>
          </p:nvPr>
        </p:nvSpPr>
        <p:spPr>
          <a:xfrm>
            <a:off x="3877794" y="2092763"/>
            <a:ext cx="13914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5" type="subTitle"/>
          </p:nvPr>
        </p:nvSpPr>
        <p:spPr>
          <a:xfrm>
            <a:off x="6190641" y="4219992"/>
            <a:ext cx="13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6" type="subTitle"/>
          </p:nvPr>
        </p:nvSpPr>
        <p:spPr>
          <a:xfrm>
            <a:off x="6190641" y="2092763"/>
            <a:ext cx="13914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etapas">
  <p:cSld name="CUSTOM_2_1_1_1_1">
    <p:bg>
      <p:bgPr>
        <a:solidFill>
          <a:srgbClr val="CCCCC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 flipH="1" rot="10800000">
            <a:off x="459225" y="263425"/>
            <a:ext cx="1253100" cy="4623000"/>
          </a:xfrm>
          <a:prstGeom prst="snip1Rect">
            <a:avLst>
              <a:gd fmla="val 1458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/>
          <p:nvPr/>
        </p:nvSpPr>
        <p:spPr>
          <a:xfrm flipH="1" rot="10800000">
            <a:off x="1864725" y="263425"/>
            <a:ext cx="1253100" cy="4623000"/>
          </a:xfrm>
          <a:prstGeom prst="snip1Rect">
            <a:avLst>
              <a:gd fmla="val 1458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/>
          <p:nvPr/>
        </p:nvSpPr>
        <p:spPr>
          <a:xfrm flipH="1" rot="10800000">
            <a:off x="3255863" y="263425"/>
            <a:ext cx="1253100" cy="4623000"/>
          </a:xfrm>
          <a:prstGeom prst="snip1Rect">
            <a:avLst>
              <a:gd fmla="val 1458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/>
          <p:nvPr/>
        </p:nvSpPr>
        <p:spPr>
          <a:xfrm flipH="1" rot="10800000">
            <a:off x="4661375" y="263425"/>
            <a:ext cx="1253100" cy="4623000"/>
          </a:xfrm>
          <a:prstGeom prst="snip1Rect">
            <a:avLst>
              <a:gd fmla="val 1458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/>
          <p:nvPr/>
        </p:nvSpPr>
        <p:spPr>
          <a:xfrm flipH="1" rot="10800000">
            <a:off x="6066875" y="263425"/>
            <a:ext cx="1253100" cy="4623000"/>
          </a:xfrm>
          <a:prstGeom prst="snip1Rect">
            <a:avLst>
              <a:gd fmla="val 1458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 flipH="1" rot="10800000">
            <a:off x="7458013" y="263425"/>
            <a:ext cx="1253100" cy="4623000"/>
          </a:xfrm>
          <a:prstGeom prst="snip1Rect">
            <a:avLst>
              <a:gd fmla="val 1458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1077875" y="3817125"/>
            <a:ext cx="7015500" cy="39900"/>
          </a:xfrm>
          <a:prstGeom prst="roundRect">
            <a:avLst>
              <a:gd fmla="val 50000" name="adj"/>
            </a:avLst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1001325" y="3748561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2406832" y="3757140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797979" y="3757140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601800" y="3757140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541425" y="4220000"/>
            <a:ext cx="112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2" type="subTitle"/>
          </p:nvPr>
        </p:nvSpPr>
        <p:spPr>
          <a:xfrm>
            <a:off x="541425" y="1809050"/>
            <a:ext cx="1122600" cy="17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000125" y="3757140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5203475" y="3757140"/>
            <a:ext cx="168900" cy="1665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solidFill>
            <a:srgbClr val="3CA18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>
            <p:ph idx="3" type="subTitle"/>
          </p:nvPr>
        </p:nvSpPr>
        <p:spPr>
          <a:xfrm>
            <a:off x="1929975" y="4220000"/>
            <a:ext cx="112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4" type="subTitle"/>
          </p:nvPr>
        </p:nvSpPr>
        <p:spPr>
          <a:xfrm>
            <a:off x="1929975" y="1809050"/>
            <a:ext cx="1122600" cy="17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5" type="subTitle"/>
          </p:nvPr>
        </p:nvSpPr>
        <p:spPr>
          <a:xfrm>
            <a:off x="3336775" y="4220000"/>
            <a:ext cx="112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6" type="subTitle"/>
          </p:nvPr>
        </p:nvSpPr>
        <p:spPr>
          <a:xfrm>
            <a:off x="3336775" y="1809050"/>
            <a:ext cx="1122600" cy="17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7" type="subTitle"/>
          </p:nvPr>
        </p:nvSpPr>
        <p:spPr>
          <a:xfrm>
            <a:off x="4725325" y="4220000"/>
            <a:ext cx="112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8" type="subTitle"/>
          </p:nvPr>
        </p:nvSpPr>
        <p:spPr>
          <a:xfrm>
            <a:off x="4725325" y="1809050"/>
            <a:ext cx="1122600" cy="17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9" type="subTitle"/>
          </p:nvPr>
        </p:nvSpPr>
        <p:spPr>
          <a:xfrm>
            <a:off x="6132125" y="4220000"/>
            <a:ext cx="112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3" type="subTitle"/>
          </p:nvPr>
        </p:nvSpPr>
        <p:spPr>
          <a:xfrm>
            <a:off x="6132125" y="1809050"/>
            <a:ext cx="1122600" cy="17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4" type="subTitle"/>
          </p:nvPr>
        </p:nvSpPr>
        <p:spPr>
          <a:xfrm>
            <a:off x="7520675" y="4220000"/>
            <a:ext cx="112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15" type="subTitle"/>
          </p:nvPr>
        </p:nvSpPr>
        <p:spPr>
          <a:xfrm>
            <a:off x="7520675" y="1809050"/>
            <a:ext cx="1122600" cy="17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_2">
    <p:bg>
      <p:bgPr>
        <a:solidFill>
          <a:srgbClr val="CCCCCC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2150725" y="-20800"/>
            <a:ext cx="7047123" cy="5164225"/>
          </a:xfrm>
          <a:custGeom>
            <a:rect b="b" l="l" r="r" t="t"/>
            <a:pathLst>
              <a:path extrusionOk="0" h="206569" w="279731">
                <a:moveTo>
                  <a:pt x="204" y="0"/>
                </a:moveTo>
                <a:lnTo>
                  <a:pt x="21103" y="825"/>
                </a:lnTo>
                <a:lnTo>
                  <a:pt x="279167" y="825"/>
                </a:lnTo>
                <a:lnTo>
                  <a:pt x="279731" y="185876"/>
                </a:lnTo>
                <a:lnTo>
                  <a:pt x="258786" y="206569"/>
                </a:lnTo>
                <a:lnTo>
                  <a:pt x="0" y="20656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411"/>
              </a:srgbClr>
            </a:outerShdw>
          </a:effectLst>
        </p:spPr>
      </p:sp>
      <p:sp>
        <p:nvSpPr>
          <p:cNvPr id="145" name="Google Shape;145;p20"/>
          <p:cNvSpPr txBox="1"/>
          <p:nvPr>
            <p:ph type="ctrTitle"/>
          </p:nvPr>
        </p:nvSpPr>
        <p:spPr>
          <a:xfrm>
            <a:off x="0" y="1596150"/>
            <a:ext cx="2150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18287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0" y="2834125"/>
            <a:ext cx="2150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147" name="Google Shape;147;p20"/>
          <p:cNvSpPr txBox="1"/>
          <p:nvPr>
            <p:ph idx="2" type="body"/>
          </p:nvPr>
        </p:nvSpPr>
        <p:spPr>
          <a:xfrm>
            <a:off x="3566050" y="380825"/>
            <a:ext cx="50445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3" type="title"/>
          </p:nvPr>
        </p:nvSpPr>
        <p:spPr>
          <a:xfrm>
            <a:off x="536547" y="9211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4" type="title"/>
          </p:nvPr>
        </p:nvSpPr>
        <p:spPr>
          <a:xfrm>
            <a:off x="2157922" y="9211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5" type="title"/>
          </p:nvPr>
        </p:nvSpPr>
        <p:spPr>
          <a:xfrm>
            <a:off x="2157922" y="164482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6" type="title"/>
          </p:nvPr>
        </p:nvSpPr>
        <p:spPr>
          <a:xfrm>
            <a:off x="2157922" y="23684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7" type="title"/>
          </p:nvPr>
        </p:nvSpPr>
        <p:spPr>
          <a:xfrm>
            <a:off x="2157922" y="309212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8" type="title"/>
          </p:nvPr>
        </p:nvSpPr>
        <p:spPr>
          <a:xfrm>
            <a:off x="2157922" y="38157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None/>
              <a:defRPr sz="1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ção e descrição com imagem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73715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3715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etapas 1">
  <p:cSld name="CUSTOM_2_1_1_1_3">
    <p:bg>
      <p:bgPr>
        <a:solidFill>
          <a:srgbClr val="CCCCC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16325" y="2585100"/>
            <a:ext cx="25695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6" name="Google Shape;156;p21"/>
          <p:cNvSpPr/>
          <p:nvPr/>
        </p:nvSpPr>
        <p:spPr>
          <a:xfrm flipH="1" rot="10800000">
            <a:off x="3378925" y="3429150"/>
            <a:ext cx="5599500" cy="1494900"/>
          </a:xfrm>
          <a:prstGeom prst="snip1Rect">
            <a:avLst>
              <a:gd fmla="val 37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4269574" y="3914992"/>
            <a:ext cx="1337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2" type="subTitle"/>
          </p:nvPr>
        </p:nvSpPr>
        <p:spPr>
          <a:xfrm flipH="1">
            <a:off x="6653900" y="3716993"/>
            <a:ext cx="13914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59" name="Google Shape;159;p21"/>
          <p:cNvSpPr/>
          <p:nvPr/>
        </p:nvSpPr>
        <p:spPr>
          <a:xfrm flipH="1" rot="10800000">
            <a:off x="3378925" y="1804525"/>
            <a:ext cx="5599500" cy="1494900"/>
          </a:xfrm>
          <a:prstGeom prst="snip1Rect">
            <a:avLst>
              <a:gd fmla="val 37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 flipH="1" rot="10800000">
            <a:off x="3378925" y="179888"/>
            <a:ext cx="5599500" cy="1494900"/>
          </a:xfrm>
          <a:prstGeom prst="snip1Rect">
            <a:avLst>
              <a:gd fmla="val 37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>
            <p:ph idx="3" type="subTitle"/>
          </p:nvPr>
        </p:nvSpPr>
        <p:spPr>
          <a:xfrm>
            <a:off x="4269574" y="2347217"/>
            <a:ext cx="1337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1"/>
          <p:cNvSpPr txBox="1"/>
          <p:nvPr>
            <p:ph idx="4" type="subTitle"/>
          </p:nvPr>
        </p:nvSpPr>
        <p:spPr>
          <a:xfrm flipH="1">
            <a:off x="6755550" y="2248230"/>
            <a:ext cx="13914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3" name="Google Shape;163;p21"/>
          <p:cNvSpPr txBox="1"/>
          <p:nvPr>
            <p:ph idx="5" type="subTitle"/>
          </p:nvPr>
        </p:nvSpPr>
        <p:spPr>
          <a:xfrm>
            <a:off x="4269574" y="722592"/>
            <a:ext cx="1337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Arial"/>
              <a:buNone/>
              <a:defRPr b="1" sz="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ial"/>
              <a:buNone/>
              <a:defRPr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1"/>
          <p:cNvSpPr txBox="1"/>
          <p:nvPr>
            <p:ph idx="6" type="subTitle"/>
          </p:nvPr>
        </p:nvSpPr>
        <p:spPr>
          <a:xfrm flipH="1">
            <a:off x="6755550" y="623593"/>
            <a:ext cx="13914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4">
  <p:cSld name="SECTION_HEADER_4">
    <p:bg>
      <p:bgPr>
        <a:solidFill>
          <a:srgbClr val="CCCCC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>
            <a:off x="2681000" y="1501450"/>
            <a:ext cx="3782141" cy="2140696"/>
          </a:xfrm>
          <a:custGeom>
            <a:rect b="b" l="l" r="r" t="t"/>
            <a:pathLst>
              <a:path extrusionOk="0" h="207633" w="366842">
                <a:moveTo>
                  <a:pt x="135" y="27526"/>
                </a:moveTo>
                <a:lnTo>
                  <a:pt x="27730" y="0"/>
                </a:lnTo>
                <a:lnTo>
                  <a:pt x="366842" y="0"/>
                </a:lnTo>
                <a:lnTo>
                  <a:pt x="366842" y="180850"/>
                </a:lnTo>
                <a:lnTo>
                  <a:pt x="340060" y="207633"/>
                </a:lnTo>
                <a:lnTo>
                  <a:pt x="0" y="2076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9480000" dist="85725">
              <a:srgbClr val="000000">
                <a:alpha val="3529"/>
              </a:srgbClr>
            </a:outerShdw>
          </a:effectLst>
        </p:spPr>
      </p:sp>
      <p:sp>
        <p:nvSpPr>
          <p:cNvPr id="167" name="Google Shape;167;p22"/>
          <p:cNvSpPr/>
          <p:nvPr/>
        </p:nvSpPr>
        <p:spPr>
          <a:xfrm rot="5400000">
            <a:off x="-39125" y="256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>
            <p:ph type="ctrTitle"/>
          </p:nvPr>
        </p:nvSpPr>
        <p:spPr>
          <a:xfrm>
            <a:off x="2681050" y="1501450"/>
            <a:ext cx="37821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Google Shape;169;p22"/>
          <p:cNvSpPr txBox="1"/>
          <p:nvPr>
            <p:ph idx="1" type="subTitle"/>
          </p:nvPr>
        </p:nvSpPr>
        <p:spPr>
          <a:xfrm>
            <a:off x="2681050" y="2834125"/>
            <a:ext cx="37821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170" name="Google Shape;170;p22"/>
          <p:cNvSpPr/>
          <p:nvPr/>
        </p:nvSpPr>
        <p:spPr>
          <a:xfrm rot="-5400000">
            <a:off x="8520450" y="45199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">
  <p:cSld name="General Slid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6" name="Google Shape;186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693525"/>
            <a:ext cx="8839202" cy="495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/>
          <p:nvPr/>
        </p:nvSpPr>
        <p:spPr>
          <a:xfrm>
            <a:off x="92000" y="4760200"/>
            <a:ext cx="1422000" cy="3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693525"/>
            <a:ext cx="8839202" cy="49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/>
          <p:nvPr/>
        </p:nvSpPr>
        <p:spPr>
          <a:xfrm>
            <a:off x="92000" y="4760200"/>
            <a:ext cx="1422000" cy="3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04">
  <p:cSld name="SECTION_HEADER_1_1">
    <p:bg>
      <p:bgPr>
        <a:solidFill>
          <a:srgbClr val="CCCCCC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4353250" y="-27725"/>
            <a:ext cx="4790750" cy="5192025"/>
          </a:xfrm>
          <a:custGeom>
            <a:rect b="b" l="l" r="r" t="t"/>
            <a:pathLst>
              <a:path extrusionOk="0" h="207681" w="191630">
                <a:moveTo>
                  <a:pt x="140" y="0"/>
                </a:moveTo>
                <a:lnTo>
                  <a:pt x="14457" y="1102"/>
                </a:lnTo>
                <a:lnTo>
                  <a:pt x="191244" y="1102"/>
                </a:lnTo>
                <a:lnTo>
                  <a:pt x="191630" y="186153"/>
                </a:lnTo>
                <a:lnTo>
                  <a:pt x="170249" y="207681"/>
                </a:lnTo>
                <a:lnTo>
                  <a:pt x="0" y="2068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019"/>
              </a:srgbClr>
            </a:outerShdw>
          </a:effectLst>
        </p:spPr>
      </p:sp>
      <p:sp>
        <p:nvSpPr>
          <p:cNvPr id="23" name="Google Shape;23;p4"/>
          <p:cNvSpPr txBox="1"/>
          <p:nvPr>
            <p:ph type="ctrTitle"/>
          </p:nvPr>
        </p:nvSpPr>
        <p:spPr>
          <a:xfrm>
            <a:off x="1254700" y="1596150"/>
            <a:ext cx="2150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18287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254700" y="2834125"/>
            <a:ext cx="2150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4706800" y="380825"/>
            <a:ext cx="40563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title"/>
          </p:nvPr>
        </p:nvSpPr>
        <p:spPr>
          <a:xfrm>
            <a:off x="1735772" y="9211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3" name="Google Shape;21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7" name="Google Shape;217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8" name="Google Shape;218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22" name="Google Shape;22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5" name="Google Shape;235;p38"/>
          <p:cNvGrpSpPr/>
          <p:nvPr/>
        </p:nvGrpSpPr>
        <p:grpSpPr>
          <a:xfrm>
            <a:off x="386598" y="4674502"/>
            <a:ext cx="8500078" cy="458113"/>
            <a:chOff x="495257" y="6232669"/>
            <a:chExt cx="10889160" cy="610817"/>
          </a:xfrm>
        </p:grpSpPr>
        <p:pic>
          <p:nvPicPr>
            <p:cNvPr id="236" name="Google Shape;236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290629" y="6232669"/>
              <a:ext cx="1093788" cy="6108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38"/>
            <p:cNvSpPr txBox="1"/>
            <p:nvPr/>
          </p:nvSpPr>
          <p:spPr>
            <a:xfrm>
              <a:off x="495257" y="6353411"/>
              <a:ext cx="17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00" lIns="70425" spcFirstLastPara="1" rIns="70425" wrap="square" tIns="35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www.insper.edu.br</a:t>
              </a:r>
              <a:endParaRPr sz="1100"/>
            </a:p>
          </p:txBody>
        </p:sp>
        <p:cxnSp>
          <p:nvCxnSpPr>
            <p:cNvPr id="238" name="Google Shape;238;p38"/>
            <p:cNvCxnSpPr>
              <a:stCxn id="237" idx="3"/>
            </p:cNvCxnSpPr>
            <p:nvPr/>
          </p:nvCxnSpPr>
          <p:spPr>
            <a:xfrm>
              <a:off x="2257157" y="6522761"/>
              <a:ext cx="7902900" cy="153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9" name="Google Shape;239;p38"/>
          <p:cNvSpPr/>
          <p:nvPr/>
        </p:nvSpPr>
        <p:spPr>
          <a:xfrm>
            <a:off x="117187" y="4764563"/>
            <a:ext cx="1566000" cy="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03">
  <p:cSld name="SECTION_HEADER_1">
    <p:bg>
      <p:bgPr>
        <a:solidFill>
          <a:srgbClr val="CCCCCC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/>
          <p:nvPr/>
        </p:nvSpPr>
        <p:spPr>
          <a:xfrm>
            <a:off x="2150725" y="-27725"/>
            <a:ext cx="6993275" cy="5171150"/>
          </a:xfrm>
          <a:custGeom>
            <a:rect b="b" l="l" r="r" t="t"/>
            <a:pathLst>
              <a:path extrusionOk="0" h="206846" w="279731">
                <a:moveTo>
                  <a:pt x="204" y="0"/>
                </a:moveTo>
                <a:lnTo>
                  <a:pt x="21103" y="1102"/>
                </a:lnTo>
                <a:lnTo>
                  <a:pt x="279167" y="1102"/>
                </a:lnTo>
                <a:lnTo>
                  <a:pt x="279731" y="186153"/>
                </a:lnTo>
                <a:lnTo>
                  <a:pt x="258786" y="206846"/>
                </a:lnTo>
                <a:lnTo>
                  <a:pt x="0" y="2068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020"/>
              </a:srgbClr>
            </a:outerShdw>
          </a:effectLst>
        </p:spPr>
      </p:sp>
      <p:sp>
        <p:nvSpPr>
          <p:cNvPr id="243" name="Google Shape;243;p40"/>
          <p:cNvSpPr txBox="1"/>
          <p:nvPr>
            <p:ph type="ctrTitle"/>
          </p:nvPr>
        </p:nvSpPr>
        <p:spPr>
          <a:xfrm>
            <a:off x="0" y="1596150"/>
            <a:ext cx="2150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18287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40"/>
          <p:cNvSpPr txBox="1"/>
          <p:nvPr>
            <p:ph idx="1" type="subTitle"/>
          </p:nvPr>
        </p:nvSpPr>
        <p:spPr>
          <a:xfrm>
            <a:off x="0" y="2834125"/>
            <a:ext cx="2150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245" name="Google Shape;245;p40"/>
          <p:cNvSpPr txBox="1"/>
          <p:nvPr>
            <p:ph idx="2" type="body"/>
          </p:nvPr>
        </p:nvSpPr>
        <p:spPr>
          <a:xfrm>
            <a:off x="2912750" y="380825"/>
            <a:ext cx="58503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3" type="title"/>
          </p:nvPr>
        </p:nvSpPr>
        <p:spPr>
          <a:xfrm>
            <a:off x="536547" y="9211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ÇÃO">
  <p:cSld name="SECTION_HEADER_2">
    <p:bg>
      <p:bgPr>
        <a:solidFill>
          <a:srgbClr val="CCCCCC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/>
          <p:nvPr/>
        </p:nvSpPr>
        <p:spPr>
          <a:xfrm>
            <a:off x="2681000" y="1501450"/>
            <a:ext cx="3782141" cy="2140696"/>
          </a:xfrm>
          <a:custGeom>
            <a:rect b="b" l="l" r="r" t="t"/>
            <a:pathLst>
              <a:path extrusionOk="0" h="207633" w="366842">
                <a:moveTo>
                  <a:pt x="135" y="27526"/>
                </a:moveTo>
                <a:lnTo>
                  <a:pt x="27730" y="0"/>
                </a:lnTo>
                <a:lnTo>
                  <a:pt x="366842" y="0"/>
                </a:lnTo>
                <a:lnTo>
                  <a:pt x="366842" y="180850"/>
                </a:lnTo>
                <a:lnTo>
                  <a:pt x="340060" y="207633"/>
                </a:lnTo>
                <a:lnTo>
                  <a:pt x="0" y="2076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9480000" dist="85725">
              <a:srgbClr val="000000">
                <a:alpha val="3140"/>
              </a:srgbClr>
            </a:outerShdw>
          </a:effectLst>
        </p:spPr>
      </p:sp>
      <p:sp>
        <p:nvSpPr>
          <p:cNvPr id="249" name="Google Shape;249;p41"/>
          <p:cNvSpPr/>
          <p:nvPr/>
        </p:nvSpPr>
        <p:spPr>
          <a:xfrm rot="5400000">
            <a:off x="-39125" y="256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1"/>
          <p:cNvSpPr txBox="1"/>
          <p:nvPr>
            <p:ph type="ctrTitle"/>
          </p:nvPr>
        </p:nvSpPr>
        <p:spPr>
          <a:xfrm>
            <a:off x="2681050" y="1501450"/>
            <a:ext cx="37821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1" name="Google Shape;251;p41"/>
          <p:cNvSpPr txBox="1"/>
          <p:nvPr>
            <p:ph idx="1" type="subTitle"/>
          </p:nvPr>
        </p:nvSpPr>
        <p:spPr>
          <a:xfrm>
            <a:off x="2681050" y="2834125"/>
            <a:ext cx="37821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252" name="Google Shape;252;p41"/>
          <p:cNvSpPr/>
          <p:nvPr/>
        </p:nvSpPr>
        <p:spPr>
          <a:xfrm rot="-5400000">
            <a:off x="8520450" y="45199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ÇÃO 1">
  <p:cSld name="SECTION_HEADER_3">
    <p:bg>
      <p:bgPr>
        <a:solidFill>
          <a:srgbClr val="CCCCCC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681000" y="1501450"/>
            <a:ext cx="3782141" cy="2140696"/>
          </a:xfrm>
          <a:custGeom>
            <a:rect b="b" l="l" r="r" t="t"/>
            <a:pathLst>
              <a:path extrusionOk="0" h="207633" w="366842">
                <a:moveTo>
                  <a:pt x="135" y="27526"/>
                </a:moveTo>
                <a:lnTo>
                  <a:pt x="27730" y="0"/>
                </a:lnTo>
                <a:lnTo>
                  <a:pt x="366842" y="0"/>
                </a:lnTo>
                <a:lnTo>
                  <a:pt x="366842" y="180850"/>
                </a:lnTo>
                <a:lnTo>
                  <a:pt x="340060" y="207633"/>
                </a:lnTo>
                <a:lnTo>
                  <a:pt x="0" y="2076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9480000" dist="85725">
              <a:srgbClr val="000000">
                <a:alpha val="3529"/>
              </a:srgbClr>
            </a:outerShdw>
          </a:effectLst>
        </p:spPr>
      </p:sp>
      <p:sp>
        <p:nvSpPr>
          <p:cNvPr id="29" name="Google Shape;29;p5"/>
          <p:cNvSpPr/>
          <p:nvPr/>
        </p:nvSpPr>
        <p:spPr>
          <a:xfrm rot="5400000">
            <a:off x="-39125" y="256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2681050" y="1501450"/>
            <a:ext cx="37821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2681050" y="2834125"/>
            <a:ext cx="37821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 rot="-5400000">
            <a:off x="8520450" y="4519950"/>
            <a:ext cx="649200" cy="597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 dir="9480000" dist="66675">
              <a:srgbClr val="000000">
                <a:alpha val="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9" name="Google Shape;259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0" name="Google Shape;26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3" name="Google Shape;26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7" name="Google Shape;26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" name="Google Shape;270;p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1" name="Google Shape;271;p4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2" name="Google Shape;27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" name="Google Shape;27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8" name="Google Shape;278;p4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9" name="Google Shape;27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2" name="Google Shape;28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6" name="Google Shape;286;p5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7" name="Google Shape;287;p5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8" name="Google Shape;28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91" name="Google Shape;29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5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5" name="Google Shape;29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01">
  <p:cSld name="SECTION_HEADER_2">
    <p:bg>
      <p:bgPr>
        <a:solidFill>
          <a:srgbClr val="CCCCCC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18900" y="-175"/>
            <a:ext cx="9163200" cy="5143575"/>
          </a:xfrm>
          <a:custGeom>
            <a:rect b="b" l="l" r="r" t="t"/>
            <a:pathLst>
              <a:path extrusionOk="0" h="205743" w="366528">
                <a:moveTo>
                  <a:pt x="0" y="27994"/>
                </a:moveTo>
                <a:lnTo>
                  <a:pt x="28400" y="0"/>
                </a:lnTo>
                <a:lnTo>
                  <a:pt x="366528" y="0"/>
                </a:lnTo>
                <a:lnTo>
                  <a:pt x="366528" y="179204"/>
                </a:lnTo>
                <a:lnTo>
                  <a:pt x="339824" y="205743"/>
                </a:lnTo>
                <a:lnTo>
                  <a:pt x="750" y="2057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9480000" dist="85725">
              <a:srgbClr val="000000">
                <a:alpha val="3137"/>
              </a:srgbClr>
            </a:outerShdw>
          </a:effectLst>
        </p:spPr>
      </p:sp>
      <p:sp>
        <p:nvSpPr>
          <p:cNvPr id="35" name="Google Shape;35;p6"/>
          <p:cNvSpPr txBox="1"/>
          <p:nvPr>
            <p:ph type="ctrTitle"/>
          </p:nvPr>
        </p:nvSpPr>
        <p:spPr>
          <a:xfrm>
            <a:off x="2164250" y="152400"/>
            <a:ext cx="65988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36" name="Google Shape;36;p6"/>
          <p:cNvCxnSpPr/>
          <p:nvPr/>
        </p:nvCxnSpPr>
        <p:spPr>
          <a:xfrm>
            <a:off x="408050" y="830075"/>
            <a:ext cx="83820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19325" y="1080775"/>
            <a:ext cx="3924000" cy="3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800600" y="1080775"/>
            <a:ext cx="3924000" cy="3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Insper - Cinza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5"/>
          <p:cNvSpPr txBox="1"/>
          <p:nvPr>
            <p:ph type="ctrTitle"/>
          </p:nvPr>
        </p:nvSpPr>
        <p:spPr>
          <a:xfrm>
            <a:off x="2617881" y="1256525"/>
            <a:ext cx="6192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b="1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2" name="Google Shape;302;p55"/>
          <p:cNvSpPr txBox="1"/>
          <p:nvPr>
            <p:ph idx="1" type="subTitle"/>
          </p:nvPr>
        </p:nvSpPr>
        <p:spPr>
          <a:xfrm>
            <a:off x="2617875" y="3205350"/>
            <a:ext cx="619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 txBox="1"/>
          <p:nvPr>
            <p:ph type="ctrTitle"/>
          </p:nvPr>
        </p:nvSpPr>
        <p:spPr>
          <a:xfrm>
            <a:off x="1143002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200" lIns="70425" spcFirstLastPara="1" rIns="70425" wrap="square" tIns="352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1" name="Google Shape;311;p57"/>
          <p:cNvSpPr txBox="1"/>
          <p:nvPr>
            <p:ph idx="1" type="subTitle"/>
          </p:nvPr>
        </p:nvSpPr>
        <p:spPr>
          <a:xfrm>
            <a:off x="1143002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lvl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12" name="Google Shape;312;p57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3" name="Google Shape;313;p57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4" name="Google Shape;314;p57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7" name="Google Shape;317;p58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8" name="Google Shape;318;p58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58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58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1" name="Google Shape;321;p58"/>
          <p:cNvGrpSpPr/>
          <p:nvPr/>
        </p:nvGrpSpPr>
        <p:grpSpPr>
          <a:xfrm>
            <a:off x="386598" y="4674502"/>
            <a:ext cx="8500078" cy="458113"/>
            <a:chOff x="495257" y="6232669"/>
            <a:chExt cx="10889160" cy="610817"/>
          </a:xfrm>
        </p:grpSpPr>
        <p:pic>
          <p:nvPicPr>
            <p:cNvPr id="322" name="Google Shape;322;p5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290629" y="6232669"/>
              <a:ext cx="1093788" cy="6108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58"/>
            <p:cNvSpPr txBox="1"/>
            <p:nvPr/>
          </p:nvSpPr>
          <p:spPr>
            <a:xfrm>
              <a:off x="495257" y="6353411"/>
              <a:ext cx="17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00" lIns="70425" spcFirstLastPara="1" rIns="70425" wrap="square" tIns="35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www.insper.edu.br</a:t>
              </a:r>
              <a:endParaRPr sz="1100"/>
            </a:p>
          </p:txBody>
        </p:sp>
        <p:cxnSp>
          <p:nvCxnSpPr>
            <p:cNvPr id="324" name="Google Shape;324;p58"/>
            <p:cNvCxnSpPr>
              <a:stCxn id="323" idx="3"/>
            </p:cNvCxnSpPr>
            <p:nvPr/>
          </p:nvCxnSpPr>
          <p:spPr>
            <a:xfrm>
              <a:off x="2257157" y="6522761"/>
              <a:ext cx="7902900" cy="153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25" name="Google Shape;325;p58"/>
          <p:cNvSpPr/>
          <p:nvPr/>
        </p:nvSpPr>
        <p:spPr>
          <a:xfrm>
            <a:off x="117187" y="4764563"/>
            <a:ext cx="1566000" cy="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9" name="Google Shape;329;p60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0" name="Google Shape;330;p60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60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60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5" name="Google Shape;335;p61"/>
          <p:cNvSpPr txBox="1"/>
          <p:nvPr>
            <p:ph idx="1" type="body"/>
          </p:nvPr>
        </p:nvSpPr>
        <p:spPr>
          <a:xfrm>
            <a:off x="6286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61"/>
          <p:cNvSpPr txBox="1"/>
          <p:nvPr>
            <p:ph idx="2" type="body"/>
          </p:nvPr>
        </p:nvSpPr>
        <p:spPr>
          <a:xfrm>
            <a:off x="4629155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7" name="Google Shape;337;p61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8" name="Google Shape;338;p61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61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2" name="Google Shape;342;p62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200" lIns="70425" spcFirstLastPara="1" rIns="70425" wrap="square" tIns="352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3" name="Google Shape;343;p62"/>
          <p:cNvSpPr txBox="1"/>
          <p:nvPr>
            <p:ph idx="2" type="body"/>
          </p:nvPr>
        </p:nvSpPr>
        <p:spPr>
          <a:xfrm>
            <a:off x="629842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62"/>
          <p:cNvSpPr txBox="1"/>
          <p:nvPr>
            <p:ph idx="3" type="body"/>
          </p:nvPr>
        </p:nvSpPr>
        <p:spPr>
          <a:xfrm>
            <a:off x="4629155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200" lIns="70425" spcFirstLastPara="1" rIns="70425" wrap="square" tIns="352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5" name="Google Shape;345;p62"/>
          <p:cNvSpPr txBox="1"/>
          <p:nvPr>
            <p:ph idx="4" type="body"/>
          </p:nvPr>
        </p:nvSpPr>
        <p:spPr>
          <a:xfrm>
            <a:off x="4629155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62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7" name="Google Shape;347;p62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8" name="Google Shape;348;p62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3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1" name="Google Shape;351;p63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2" name="Google Shape;352;p63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3" name="Google Shape;353;p63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04 1">
  <p:cSld name="SECTION_HEADER_1_1_1">
    <p:bg>
      <p:bgPr>
        <a:solidFill>
          <a:srgbClr val="CCCCCC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ctrTitle"/>
          </p:nvPr>
        </p:nvSpPr>
        <p:spPr>
          <a:xfrm>
            <a:off x="1254700" y="1596150"/>
            <a:ext cx="2150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18287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1254700" y="2834125"/>
            <a:ext cx="2150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8287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706800" y="380825"/>
            <a:ext cx="40563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title"/>
          </p:nvPr>
        </p:nvSpPr>
        <p:spPr>
          <a:xfrm>
            <a:off x="1735772" y="921175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4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64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7" name="Google Shape;357;p64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5"/>
          <p:cNvSpPr txBox="1"/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0" name="Google Shape;360;p65"/>
          <p:cNvSpPr txBox="1"/>
          <p:nvPr>
            <p:ph idx="1" type="body"/>
          </p:nvPr>
        </p:nvSpPr>
        <p:spPr>
          <a:xfrm>
            <a:off x="3887395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61" name="Google Shape;361;p65"/>
          <p:cNvSpPr txBox="1"/>
          <p:nvPr>
            <p:ph idx="2" type="body"/>
          </p:nvPr>
        </p:nvSpPr>
        <p:spPr>
          <a:xfrm>
            <a:off x="629842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362" name="Google Shape;362;p65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65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4" name="Google Shape;364;p65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6"/>
          <p:cNvSpPr txBox="1"/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7" name="Google Shape;367;p66"/>
          <p:cNvSpPr/>
          <p:nvPr>
            <p:ph idx="2" type="pic"/>
          </p:nvPr>
        </p:nvSpPr>
        <p:spPr>
          <a:xfrm>
            <a:off x="3887395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66"/>
          <p:cNvSpPr txBox="1"/>
          <p:nvPr>
            <p:ph idx="1" type="body"/>
          </p:nvPr>
        </p:nvSpPr>
        <p:spPr>
          <a:xfrm>
            <a:off x="629842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369" name="Google Shape;369;p66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66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66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p67"/>
          <p:cNvSpPr txBox="1"/>
          <p:nvPr>
            <p:ph idx="1" type="body"/>
          </p:nvPr>
        </p:nvSpPr>
        <p:spPr>
          <a:xfrm rot="5400000">
            <a:off x="294031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5" name="Google Shape;375;p67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6" name="Google Shape;376;p67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7" name="Google Shape;377;p67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/>
          <p:nvPr>
            <p:ph type="title"/>
          </p:nvPr>
        </p:nvSpPr>
        <p:spPr>
          <a:xfrm rot="5400000">
            <a:off x="5349909" y="1467394"/>
            <a:ext cx="4359000" cy="19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0" name="Google Shape;380;p68"/>
          <p:cNvSpPr txBox="1"/>
          <p:nvPr>
            <p:ph idx="1" type="body"/>
          </p:nvPr>
        </p:nvSpPr>
        <p:spPr>
          <a:xfrm rot="5400000">
            <a:off x="1349482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68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2" name="Google Shape;382;p68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68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6" name="Google Shape;386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5200" lIns="70425" spcFirstLastPara="1" rIns="70425" wrap="square" tIns="35200">
            <a:noAutofit/>
          </a:bodyPr>
          <a:lstStyle>
            <a:lvl1pPr indent="-361950" lvl="0" marL="457200" rtl="0"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1150" lvl="3" marL="18288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4pPr>
            <a:lvl5pPr indent="-311150" lvl="4" marL="22860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5pPr>
            <a:lvl6pPr indent="-311150" lvl="5" marL="27432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387" name="Google Shape;387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5200" lIns="70425" spcFirstLastPara="1" rIns="70425" wrap="square" tIns="352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Insper - Cinza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70"/>
          <p:cNvSpPr txBox="1"/>
          <p:nvPr>
            <p:ph type="ctrTitle"/>
          </p:nvPr>
        </p:nvSpPr>
        <p:spPr>
          <a:xfrm>
            <a:off x="2617881" y="1256525"/>
            <a:ext cx="6192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b="1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91" name="Google Shape;391;p70"/>
          <p:cNvSpPr txBox="1"/>
          <p:nvPr>
            <p:ph idx="1" type="subTitle"/>
          </p:nvPr>
        </p:nvSpPr>
        <p:spPr>
          <a:xfrm>
            <a:off x="2617875" y="3205350"/>
            <a:ext cx="619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ICE">
  <p:cSld name="TITLE_1_2_1">
    <p:bg>
      <p:bgPr>
        <a:solidFill>
          <a:srgbClr val="CCCCCC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-67625" y="-94675"/>
            <a:ext cx="4314969" cy="5315950"/>
            <a:chOff x="-67625" y="-94675"/>
            <a:chExt cx="4314969" cy="5315950"/>
          </a:xfrm>
        </p:grpSpPr>
        <p:sp>
          <p:nvSpPr>
            <p:cNvPr id="46" name="Google Shape;46;p8"/>
            <p:cNvSpPr/>
            <p:nvPr/>
          </p:nvSpPr>
          <p:spPr>
            <a:xfrm>
              <a:off x="-67625" y="-94675"/>
              <a:ext cx="4260875" cy="5315950"/>
            </a:xfrm>
            <a:custGeom>
              <a:rect b="b" l="l" r="r" t="t"/>
              <a:pathLst>
                <a:path extrusionOk="0" h="212638" w="170435">
                  <a:moveTo>
                    <a:pt x="1623" y="0"/>
                  </a:moveTo>
                  <a:lnTo>
                    <a:pt x="170435" y="0"/>
                  </a:lnTo>
                  <a:lnTo>
                    <a:pt x="170435" y="49236"/>
                  </a:lnTo>
                  <a:lnTo>
                    <a:pt x="32464" y="212638"/>
                  </a:lnTo>
                  <a:lnTo>
                    <a:pt x="0" y="2126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14300">
                <a:srgbClr val="000000">
                  <a:alpha val="5098"/>
                </a:srgbClr>
              </a:outerShdw>
            </a:effectLst>
          </p:spPr>
        </p:sp>
        <p:sp>
          <p:nvSpPr>
            <p:cNvPr id="47" name="Google Shape;47;p8"/>
            <p:cNvSpPr/>
            <p:nvPr/>
          </p:nvSpPr>
          <p:spPr>
            <a:xfrm>
              <a:off x="3476344" y="-33805"/>
              <a:ext cx="771000" cy="1278300"/>
            </a:xfrm>
            <a:prstGeom prst="round2DiagRect">
              <a:avLst>
                <a:gd fmla="val 34952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8"/>
          <p:cNvSpPr txBox="1"/>
          <p:nvPr>
            <p:ph type="title"/>
          </p:nvPr>
        </p:nvSpPr>
        <p:spPr>
          <a:xfrm>
            <a:off x="645225" y="765500"/>
            <a:ext cx="2952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2" type="title"/>
          </p:nvPr>
        </p:nvSpPr>
        <p:spPr>
          <a:xfrm>
            <a:off x="7845450" y="1140800"/>
            <a:ext cx="6126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8"/>
          <p:cNvSpPr/>
          <p:nvPr/>
        </p:nvSpPr>
        <p:spPr>
          <a:xfrm>
            <a:off x="7886027" y="3530450"/>
            <a:ext cx="1278217" cy="1643241"/>
          </a:xfrm>
          <a:custGeom>
            <a:rect b="b" l="l" r="r" t="t"/>
            <a:pathLst>
              <a:path extrusionOk="0" h="164078" w="130397">
                <a:moveTo>
                  <a:pt x="0" y="163267"/>
                </a:moveTo>
                <a:lnTo>
                  <a:pt x="130261" y="0"/>
                </a:lnTo>
                <a:lnTo>
                  <a:pt x="130397" y="164078"/>
                </a:lnTo>
                <a:lnTo>
                  <a:pt x="127962" y="164078"/>
                </a:lnTo>
                <a:lnTo>
                  <a:pt x="2841" y="1631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28600" rotWithShape="0" algn="bl" dir="16680000" dist="76200">
              <a:srgbClr val="000000">
                <a:alpha val="10980"/>
              </a:srgbClr>
            </a:outerShdw>
          </a:effectLst>
        </p:spPr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4802825" y="1140800"/>
            <a:ext cx="29529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ÇÃO 01">
  <p:cSld name="TITLE_1">
    <p:bg>
      <p:bgPr>
        <a:solidFill>
          <a:srgbClr val="CCCCCC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2762125" y="-108225"/>
            <a:ext cx="6398075" cy="5397125"/>
          </a:xfrm>
          <a:custGeom>
            <a:rect b="b" l="l" r="r" t="t"/>
            <a:pathLst>
              <a:path extrusionOk="0" h="215885" w="255923">
                <a:moveTo>
                  <a:pt x="4870" y="210475"/>
                </a:moveTo>
                <a:lnTo>
                  <a:pt x="189373" y="542"/>
                </a:lnTo>
                <a:lnTo>
                  <a:pt x="255923" y="0"/>
                </a:lnTo>
                <a:lnTo>
                  <a:pt x="255923" y="215344"/>
                </a:lnTo>
                <a:lnTo>
                  <a:pt x="0" y="2158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13260000" dist="95250">
              <a:srgbClr val="000000">
                <a:alpha val="1960"/>
              </a:srgbClr>
            </a:outerShdw>
          </a:effectLst>
        </p:spPr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7685400" y="3259400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accent5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6" name="Google Shape;56;p9"/>
          <p:cNvSpPr txBox="1"/>
          <p:nvPr>
            <p:ph idx="2" type="title"/>
          </p:nvPr>
        </p:nvSpPr>
        <p:spPr>
          <a:xfrm>
            <a:off x="3974700" y="3799100"/>
            <a:ext cx="4788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000000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/>
          <p:nvPr/>
        </p:nvSpPr>
        <p:spPr>
          <a:xfrm rot="10800000">
            <a:off x="38" y="31"/>
            <a:ext cx="841713" cy="1082094"/>
          </a:xfrm>
          <a:custGeom>
            <a:rect b="b" l="l" r="r" t="t"/>
            <a:pathLst>
              <a:path extrusionOk="0" h="164078" w="130397">
                <a:moveTo>
                  <a:pt x="0" y="163267"/>
                </a:moveTo>
                <a:lnTo>
                  <a:pt x="130261" y="0"/>
                </a:lnTo>
                <a:lnTo>
                  <a:pt x="130397" y="164078"/>
                </a:lnTo>
                <a:lnTo>
                  <a:pt x="127962" y="164078"/>
                </a:lnTo>
                <a:lnTo>
                  <a:pt x="2841" y="1631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ÇÃO 02">
  <p:cSld name="TITLE_1_1">
    <p:bg>
      <p:bgPr>
        <a:solidFill>
          <a:srgbClr val="CCCCCC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-13525" y="-40575"/>
            <a:ext cx="9184575" cy="5234800"/>
          </a:xfrm>
          <a:custGeom>
            <a:rect b="b" l="l" r="r" t="t"/>
            <a:pathLst>
              <a:path extrusionOk="0" h="209392" w="367383">
                <a:moveTo>
                  <a:pt x="0" y="99015"/>
                </a:moveTo>
                <a:lnTo>
                  <a:pt x="84947" y="0"/>
                </a:lnTo>
                <a:lnTo>
                  <a:pt x="366842" y="677"/>
                </a:lnTo>
                <a:lnTo>
                  <a:pt x="367383" y="65469"/>
                </a:lnTo>
                <a:lnTo>
                  <a:pt x="240774" y="209392"/>
                </a:lnTo>
                <a:lnTo>
                  <a:pt x="0" y="20831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ffectLst>
            <a:outerShdw blurRad="300038" rotWithShape="0" algn="bl" dir="9480000" dist="66675">
              <a:srgbClr val="000000">
                <a:alpha val="10980"/>
              </a:srgbClr>
            </a:outerShdw>
          </a:effectLst>
        </p:spPr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784550" y="3259400"/>
            <a:ext cx="1077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2" name="Google Shape;62;p10"/>
          <p:cNvSpPr txBox="1"/>
          <p:nvPr>
            <p:ph idx="2" type="title"/>
          </p:nvPr>
        </p:nvSpPr>
        <p:spPr>
          <a:xfrm>
            <a:off x="784550" y="3799100"/>
            <a:ext cx="4788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6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6" name="Google Shape;25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5" name="Google Shape;305;p56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00" lIns="70425" spcFirstLastPara="1" rIns="70425" wrap="square" tIns="352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56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56"/>
          <p:cNvSpPr txBox="1"/>
          <p:nvPr>
            <p:ph idx="11" type="ftr"/>
          </p:nvPr>
        </p:nvSpPr>
        <p:spPr>
          <a:xfrm>
            <a:off x="302895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56"/>
          <p:cNvSpPr txBox="1"/>
          <p:nvPr>
            <p:ph idx="12" type="sldNum"/>
          </p:nvPr>
        </p:nvSpPr>
        <p:spPr>
          <a:xfrm>
            <a:off x="645795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9.jp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1"/>
          <p:cNvSpPr txBox="1"/>
          <p:nvPr/>
        </p:nvSpPr>
        <p:spPr>
          <a:xfrm>
            <a:off x="4635525" y="1653141"/>
            <a:ext cx="29529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6F6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71"/>
          <p:cNvSpPr txBox="1"/>
          <p:nvPr>
            <p:ph type="title"/>
          </p:nvPr>
        </p:nvSpPr>
        <p:spPr>
          <a:xfrm>
            <a:off x="645225" y="936500"/>
            <a:ext cx="54018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AGENDA PARA A RECONSTRUÇÃO DO ESTADO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71"/>
          <p:cNvSpPr txBox="1"/>
          <p:nvPr>
            <p:ph idx="2" type="title"/>
          </p:nvPr>
        </p:nvSpPr>
        <p:spPr>
          <a:xfrm>
            <a:off x="645225" y="2994200"/>
            <a:ext cx="47883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SERVIDOR PÚBLICO COMO PROTAGONISTA DA TRANSFORMAÇÃO SOCIAL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0" lang="en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7ª Conferência Nacional das Carreiras Típicas de Estado</a:t>
            </a:r>
            <a:endParaRPr b="0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0"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 de MAIO de </a:t>
            </a:r>
            <a:r>
              <a:rPr b="0"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 b="0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0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0"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KIKI MORI</a:t>
            </a:r>
            <a:endParaRPr b="0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0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PRINCIPAL LIMITE DE CADA PARADIGMA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0" name="Google Shape;560;p80"/>
          <p:cNvSpPr/>
          <p:nvPr/>
        </p:nvSpPr>
        <p:spPr>
          <a:xfrm>
            <a:off x="1688308" y="1165957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AUTOCRÁTICO-</a:t>
            </a:r>
            <a:b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PATRIMONIALISTA</a:t>
            </a:r>
            <a:endParaRPr/>
          </a:p>
        </p:txBody>
      </p:sp>
      <p:sp>
        <p:nvSpPr>
          <p:cNvPr id="561" name="Google Shape;561;p80"/>
          <p:cNvSpPr/>
          <p:nvPr/>
        </p:nvSpPr>
        <p:spPr>
          <a:xfrm>
            <a:off x="5742978" y="1165957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DE6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REALIZADOR-NPM</a:t>
            </a:r>
            <a:endParaRPr/>
          </a:p>
        </p:txBody>
      </p:sp>
      <p:sp>
        <p:nvSpPr>
          <p:cNvPr id="562" name="Google Shape;562;p80"/>
          <p:cNvSpPr txBox="1"/>
          <p:nvPr/>
        </p:nvSpPr>
        <p:spPr>
          <a:xfrm>
            <a:off x="1688288" y="2020475"/>
            <a:ext cx="171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171450" rtl="0" algn="ctr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GESTÃO PELO MEDO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3" name="Google Shape;563;p80"/>
          <p:cNvSpPr txBox="1"/>
          <p:nvPr/>
        </p:nvSpPr>
        <p:spPr>
          <a:xfrm>
            <a:off x="5534000" y="2020475"/>
            <a:ext cx="204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171450" rtl="0" algn="ctr">
              <a:spcBef>
                <a:spcPts val="0"/>
              </a:spcBef>
              <a:spcAft>
                <a:spcPts val="0"/>
              </a:spcAft>
              <a:buClr>
                <a:srgbClr val="DE6C8D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COMPETIÇÃO NÃO SAUDÁVEL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4" name="Google Shape;564;p80"/>
          <p:cNvSpPr/>
          <p:nvPr/>
        </p:nvSpPr>
        <p:spPr>
          <a:xfrm>
            <a:off x="3725478" y="1165957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BUROCRÁTICO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p80"/>
          <p:cNvSpPr txBox="1"/>
          <p:nvPr/>
        </p:nvSpPr>
        <p:spPr>
          <a:xfrm>
            <a:off x="3725476" y="2020475"/>
            <a:ext cx="171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171450" rtl="0" algn="ctr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RIGIDEZ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6" name="Google Shape;566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2083400"/>
            <a:ext cx="5143500" cy="23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80"/>
          <p:cNvSpPr txBox="1"/>
          <p:nvPr>
            <p:ph idx="1" type="body"/>
          </p:nvPr>
        </p:nvSpPr>
        <p:spPr>
          <a:xfrm>
            <a:off x="1630575" y="3448425"/>
            <a:ext cx="5902500" cy="138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DESESTIMULAM ENGAJAMENTO E COLABORAÇÃO</a:t>
            </a:r>
            <a:endParaRPr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1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QUE MOTIVA AS PESSOAS A TRABALHAR?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74" name="Google Shape;574;p81"/>
          <p:cNvSpPr txBox="1"/>
          <p:nvPr/>
        </p:nvSpPr>
        <p:spPr>
          <a:xfrm>
            <a:off x="838325" y="1131525"/>
            <a:ext cx="795360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Dinheiro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(Taylor)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Satisfação de certas necessidades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(Maslow, Alderfer, McClelland)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Relações sociais no trabalho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(Mayo)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Sentimento de equidade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(Adams)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Metas ou objetivos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(Locke)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Expectativas e recompensas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(Vroom)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Gratificação resultante do trabalho em si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(Hertzberg)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Percepção de ser capaz de fazer bem as coisas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(Bandura)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2"/>
          <p:cNvSpPr txBox="1"/>
          <p:nvPr/>
        </p:nvSpPr>
        <p:spPr>
          <a:xfrm>
            <a:off x="1320325" y="1131525"/>
            <a:ext cx="74715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unito Sans"/>
              <a:buChar char="●"/>
            </a:pPr>
            <a:r>
              <a:rPr lang="en" sz="2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Play</a:t>
            </a:r>
            <a:endParaRPr sz="2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unito Sans"/>
              <a:buChar char="●"/>
            </a:pPr>
            <a:r>
              <a:rPr lang="en" sz="2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Purpose</a:t>
            </a:r>
            <a:endParaRPr sz="2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unito Sans"/>
              <a:buChar char="●"/>
            </a:pPr>
            <a:r>
              <a:rPr lang="en" sz="2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Potential</a:t>
            </a:r>
            <a:endParaRPr sz="2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unito Sans"/>
              <a:buChar char="●"/>
            </a:pPr>
            <a:r>
              <a:rPr lang="en" sz="2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Emotional pressure</a:t>
            </a:r>
            <a:endParaRPr sz="2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unito Sans"/>
              <a:buChar char="●"/>
            </a:pPr>
            <a:r>
              <a:rPr lang="en" sz="2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Economics</a:t>
            </a:r>
            <a:endParaRPr sz="2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unito Sans"/>
              <a:buChar char="●"/>
            </a:pPr>
            <a:r>
              <a:rPr lang="en" sz="2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Inertia</a:t>
            </a:r>
            <a:endParaRPr sz="2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0" name="Google Shape;580;p82"/>
          <p:cNvSpPr txBox="1"/>
          <p:nvPr/>
        </p:nvSpPr>
        <p:spPr>
          <a:xfrm>
            <a:off x="838325" y="4208525"/>
            <a:ext cx="78384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Fonte: McGregor, L., Doshi, Neel. How company culture shapes employee motivation. Harvard Business Review. Nov-15, 2015. Disponível em: https://hbr.org/2015/11/how-company-culture-shapes-employee-motivation</a:t>
            </a:r>
            <a:endParaRPr i="1" sz="11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81" name="Google Shape;58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19" y="961537"/>
            <a:ext cx="3386506" cy="276666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82"/>
          <p:cNvSpPr txBox="1"/>
          <p:nvPr/>
        </p:nvSpPr>
        <p:spPr>
          <a:xfrm rot="-5400000">
            <a:off x="309550" y="2600400"/>
            <a:ext cx="11253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Motivos</a:t>
            </a:r>
            <a:endParaRPr sz="15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indiretos</a:t>
            </a:r>
            <a:endParaRPr sz="15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3" name="Google Shape;583;p82"/>
          <p:cNvSpPr txBox="1"/>
          <p:nvPr/>
        </p:nvSpPr>
        <p:spPr>
          <a:xfrm rot="-5400000">
            <a:off x="309550" y="1286625"/>
            <a:ext cx="11253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Motivos</a:t>
            </a:r>
            <a:endParaRPr sz="15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diretos</a:t>
            </a:r>
            <a:endParaRPr sz="15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83"/>
          <p:cNvPicPr preferRelativeResize="0"/>
          <p:nvPr/>
        </p:nvPicPr>
        <p:blipFill rotWithShape="1">
          <a:blip r:embed="rId3">
            <a:alphaModFix/>
          </a:blip>
          <a:srcRect b="5631" l="0" r="1009" t="9550"/>
          <a:stretch/>
        </p:blipFill>
        <p:spPr>
          <a:xfrm>
            <a:off x="314262" y="519775"/>
            <a:ext cx="8515474" cy="410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BF3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84"/>
          <p:cNvGrpSpPr/>
          <p:nvPr/>
        </p:nvGrpSpPr>
        <p:grpSpPr>
          <a:xfrm>
            <a:off x="480263" y="-457075"/>
            <a:ext cx="3028824" cy="3028824"/>
            <a:chOff x="544688" y="-457075"/>
            <a:chExt cx="3028824" cy="3028824"/>
          </a:xfrm>
        </p:grpSpPr>
        <p:pic>
          <p:nvPicPr>
            <p:cNvPr id="594" name="Google Shape;594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4688" y="-457075"/>
              <a:ext cx="3028824" cy="3028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84"/>
            <p:cNvSpPr txBox="1"/>
            <p:nvPr/>
          </p:nvSpPr>
          <p:spPr>
            <a:xfrm>
              <a:off x="915138" y="1868350"/>
              <a:ext cx="2159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Montserrat"/>
                  <a:ea typeface="Montserrat"/>
                  <a:cs typeface="Montserrat"/>
                  <a:sym typeface="Montserrat"/>
                </a:rPr>
                <a:t>EQUILÍBRIO </a:t>
              </a:r>
              <a:br>
                <a:rPr b="1" lang="en" sz="1500"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lang="en" sz="1500">
                  <a:latin typeface="Montserrat"/>
                  <a:ea typeface="Montserrat"/>
                  <a:cs typeface="Montserrat"/>
                  <a:sym typeface="Montserrat"/>
                </a:rPr>
                <a:t>DE FALAS</a:t>
              </a:r>
              <a:endParaRPr b="1" sz="15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96" name="Google Shape;596;p84"/>
          <p:cNvGrpSpPr/>
          <p:nvPr/>
        </p:nvGrpSpPr>
        <p:grpSpPr>
          <a:xfrm>
            <a:off x="5894188" y="679875"/>
            <a:ext cx="2159100" cy="1834975"/>
            <a:chOff x="5894188" y="679875"/>
            <a:chExt cx="2159100" cy="1834975"/>
          </a:xfrm>
        </p:grpSpPr>
        <p:pic>
          <p:nvPicPr>
            <p:cNvPr id="597" name="Google Shape;597;p84"/>
            <p:cNvPicPr preferRelativeResize="0"/>
            <p:nvPr/>
          </p:nvPicPr>
          <p:blipFill rotWithShape="1">
            <a:blip r:embed="rId4">
              <a:alphaModFix/>
            </a:blip>
            <a:srcRect b="28290" l="13728" r="14089" t="38824"/>
            <a:stretch/>
          </p:blipFill>
          <p:spPr>
            <a:xfrm>
              <a:off x="6220050" y="679875"/>
              <a:ext cx="1499799" cy="598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84"/>
            <p:cNvSpPr txBox="1"/>
            <p:nvPr/>
          </p:nvSpPr>
          <p:spPr>
            <a:xfrm>
              <a:off x="5894188" y="1868350"/>
              <a:ext cx="2159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Montserrat"/>
                  <a:ea typeface="Montserrat"/>
                  <a:cs typeface="Montserrat"/>
                  <a:sym typeface="Montserrat"/>
                </a:rPr>
                <a:t>SENSIBILIDADE SOCIAL</a:t>
              </a:r>
              <a:endParaRPr b="1" sz="15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99" name="Google Shape;599;p84"/>
          <p:cNvSpPr txBox="1"/>
          <p:nvPr/>
        </p:nvSpPr>
        <p:spPr>
          <a:xfrm>
            <a:off x="3509075" y="-189462"/>
            <a:ext cx="19416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latin typeface="Lato"/>
                <a:ea typeface="Lato"/>
                <a:cs typeface="Lato"/>
                <a:sym typeface="Lato"/>
              </a:rPr>
              <a:t>+</a:t>
            </a:r>
            <a:endParaRPr sz="15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0" name="Google Shape;600;p84"/>
          <p:cNvSpPr txBox="1"/>
          <p:nvPr/>
        </p:nvSpPr>
        <p:spPr>
          <a:xfrm>
            <a:off x="1820850" y="4010725"/>
            <a:ext cx="550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SEGURANÇA PSICOLÓGICA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1" name="Google Shape;601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2083400"/>
            <a:ext cx="5143500" cy="23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5"/>
          <p:cNvSpPr txBox="1"/>
          <p:nvPr>
            <p:ph type="ctrTitle"/>
          </p:nvPr>
        </p:nvSpPr>
        <p:spPr>
          <a:xfrm>
            <a:off x="2681050" y="2034850"/>
            <a:ext cx="37821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POR QUE É TÃO DIFÍCIL?</a:t>
            </a:r>
            <a:endParaRPr i="1" sz="3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6"/>
          <p:cNvSpPr txBox="1"/>
          <p:nvPr/>
        </p:nvSpPr>
        <p:spPr>
          <a:xfrm>
            <a:off x="469925" y="-26200"/>
            <a:ext cx="8108400" cy="42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Teoria Geral da Administração e a Administração Pública brasileira</a:t>
            </a:r>
            <a:endParaRPr b="1"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12" name="Google Shape;612;p86"/>
          <p:cNvCxnSpPr/>
          <p:nvPr/>
        </p:nvCxnSpPr>
        <p:spPr>
          <a:xfrm>
            <a:off x="1860" y="2679650"/>
            <a:ext cx="9044700" cy="0"/>
          </a:xfrm>
          <a:prstGeom prst="straightConnector1">
            <a:avLst/>
          </a:prstGeom>
          <a:noFill/>
          <a:ln cap="flat" cmpd="sng" w="25400">
            <a:solidFill>
              <a:srgbClr val="7476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3" name="Google Shape;613;p86"/>
          <p:cNvSpPr txBox="1"/>
          <p:nvPr/>
        </p:nvSpPr>
        <p:spPr>
          <a:xfrm>
            <a:off x="242962" y="2467012"/>
            <a:ext cx="8460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1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1900-1920</a:t>
            </a:r>
            <a:endParaRPr sz="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4" name="Google Shape;614;p86"/>
          <p:cNvSpPr txBox="1"/>
          <p:nvPr/>
        </p:nvSpPr>
        <p:spPr>
          <a:xfrm>
            <a:off x="1181695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1930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5" name="Google Shape;615;p86"/>
          <p:cNvSpPr txBox="1"/>
          <p:nvPr/>
        </p:nvSpPr>
        <p:spPr>
          <a:xfrm>
            <a:off x="7842125" y="2467012"/>
            <a:ext cx="6093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2000 &gt;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6" name="Google Shape;616;p86"/>
          <p:cNvSpPr txBox="1"/>
          <p:nvPr/>
        </p:nvSpPr>
        <p:spPr>
          <a:xfrm>
            <a:off x="2843733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1950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617" name="Google Shape;617;p86"/>
          <p:cNvGrpSpPr/>
          <p:nvPr/>
        </p:nvGrpSpPr>
        <p:grpSpPr>
          <a:xfrm>
            <a:off x="2486543" y="2930800"/>
            <a:ext cx="1152900" cy="1045508"/>
            <a:chOff x="2867543" y="2930800"/>
            <a:chExt cx="1152900" cy="1045508"/>
          </a:xfrm>
        </p:grpSpPr>
        <p:sp>
          <p:nvSpPr>
            <p:cNvPr id="618" name="Google Shape;618;p86"/>
            <p:cNvSpPr/>
            <p:nvPr/>
          </p:nvSpPr>
          <p:spPr>
            <a:xfrm>
              <a:off x="2867543" y="2930800"/>
              <a:ext cx="11529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Neoclássica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19" name="Google Shape;619;p86"/>
            <p:cNvSpPr/>
            <p:nvPr/>
          </p:nvSpPr>
          <p:spPr>
            <a:xfrm>
              <a:off x="2867543" y="3484308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por objetivos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20" name="Google Shape;620;p86"/>
          <p:cNvSpPr txBox="1"/>
          <p:nvPr/>
        </p:nvSpPr>
        <p:spPr>
          <a:xfrm>
            <a:off x="3838277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1960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1" name="Google Shape;621;p86"/>
          <p:cNvSpPr txBox="1"/>
          <p:nvPr/>
        </p:nvSpPr>
        <p:spPr>
          <a:xfrm>
            <a:off x="4967883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1970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2" name="Google Shape;622;p86"/>
          <p:cNvSpPr txBox="1"/>
          <p:nvPr/>
        </p:nvSpPr>
        <p:spPr>
          <a:xfrm>
            <a:off x="6133207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1980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3" name="Google Shape;623;p86"/>
          <p:cNvSpPr txBox="1"/>
          <p:nvPr/>
        </p:nvSpPr>
        <p:spPr>
          <a:xfrm>
            <a:off x="7090916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1990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624" name="Google Shape;624;p86"/>
          <p:cNvGrpSpPr/>
          <p:nvPr/>
        </p:nvGrpSpPr>
        <p:grpSpPr>
          <a:xfrm>
            <a:off x="4609574" y="2930800"/>
            <a:ext cx="1152900" cy="1602964"/>
            <a:chOff x="4990574" y="2930800"/>
            <a:chExt cx="1152900" cy="1602964"/>
          </a:xfrm>
        </p:grpSpPr>
        <p:sp>
          <p:nvSpPr>
            <p:cNvPr id="625" name="Google Shape;625;p86"/>
            <p:cNvSpPr/>
            <p:nvPr/>
          </p:nvSpPr>
          <p:spPr>
            <a:xfrm>
              <a:off x="4990574" y="3485887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i="0" lang="en" sz="9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Desenvolvimento Organizacional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26" name="Google Shape;626;p86"/>
            <p:cNvSpPr/>
            <p:nvPr/>
          </p:nvSpPr>
          <p:spPr>
            <a:xfrm>
              <a:off x="4990574" y="2930800"/>
              <a:ext cx="11529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de Sistemas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27" name="Google Shape;627;p86"/>
            <p:cNvSpPr/>
            <p:nvPr/>
          </p:nvSpPr>
          <p:spPr>
            <a:xfrm>
              <a:off x="4990574" y="4041764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Mapeamento Ambiental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628" name="Google Shape;628;p86"/>
          <p:cNvGrpSpPr/>
          <p:nvPr/>
        </p:nvGrpSpPr>
        <p:grpSpPr>
          <a:xfrm>
            <a:off x="6802926" y="2930800"/>
            <a:ext cx="1154400" cy="1602964"/>
            <a:chOff x="7183926" y="2930800"/>
            <a:chExt cx="1154400" cy="1602964"/>
          </a:xfrm>
        </p:grpSpPr>
        <p:sp>
          <p:nvSpPr>
            <p:cNvPr id="629" name="Google Shape;629;p86"/>
            <p:cNvSpPr/>
            <p:nvPr/>
          </p:nvSpPr>
          <p:spPr>
            <a:xfrm>
              <a:off x="7183926" y="2930800"/>
              <a:ext cx="11544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BSC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30" name="Google Shape;630;p86"/>
            <p:cNvSpPr/>
            <p:nvPr/>
          </p:nvSpPr>
          <p:spPr>
            <a:xfrm>
              <a:off x="7183926" y="3484308"/>
              <a:ext cx="11544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Downsizing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31" name="Google Shape;631;p86"/>
            <p:cNvSpPr/>
            <p:nvPr/>
          </p:nvSpPr>
          <p:spPr>
            <a:xfrm>
              <a:off x="7183926" y="4041764"/>
              <a:ext cx="11544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Learning Organizations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632" name="Google Shape;632;p86"/>
          <p:cNvGrpSpPr/>
          <p:nvPr/>
        </p:nvGrpSpPr>
        <p:grpSpPr>
          <a:xfrm>
            <a:off x="3543800" y="1413025"/>
            <a:ext cx="989700" cy="1017651"/>
            <a:chOff x="3924800" y="1413025"/>
            <a:chExt cx="989700" cy="1017651"/>
          </a:xfrm>
        </p:grpSpPr>
        <p:sp>
          <p:nvSpPr>
            <p:cNvPr id="633" name="Google Shape;633;p86"/>
            <p:cNvSpPr/>
            <p:nvPr/>
          </p:nvSpPr>
          <p:spPr>
            <a:xfrm>
              <a:off x="3924800" y="1413025"/>
              <a:ext cx="9897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i="0" lang="en" sz="9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Comportamental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34" name="Google Shape;634;p86"/>
            <p:cNvSpPr/>
            <p:nvPr/>
          </p:nvSpPr>
          <p:spPr>
            <a:xfrm>
              <a:off x="3924800" y="1950976"/>
              <a:ext cx="9897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Toyotismo e Qualidade Total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35" name="Google Shape;635;p86"/>
          <p:cNvSpPr txBox="1"/>
          <p:nvPr/>
        </p:nvSpPr>
        <p:spPr>
          <a:xfrm>
            <a:off x="2019969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1940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636" name="Google Shape;636;p86"/>
          <p:cNvGrpSpPr/>
          <p:nvPr/>
        </p:nvGrpSpPr>
        <p:grpSpPr>
          <a:xfrm>
            <a:off x="7448100" y="827487"/>
            <a:ext cx="1152900" cy="1603005"/>
            <a:chOff x="7829101" y="697275"/>
            <a:chExt cx="1152900" cy="1733166"/>
          </a:xfrm>
        </p:grpSpPr>
        <p:sp>
          <p:nvSpPr>
            <p:cNvPr id="637" name="Google Shape;637;p86"/>
            <p:cNvSpPr/>
            <p:nvPr/>
          </p:nvSpPr>
          <p:spPr>
            <a:xfrm>
              <a:off x="7829101" y="1723941"/>
              <a:ext cx="1152900" cy="706500"/>
            </a:xfrm>
            <a:prstGeom prst="roundRect">
              <a:avLst>
                <a:gd fmla="val 2199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Design Thinking  e Developmental Practice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38" name="Google Shape;638;p86"/>
            <p:cNvSpPr/>
            <p:nvPr/>
          </p:nvSpPr>
          <p:spPr>
            <a:xfrm>
              <a:off x="7829101" y="1210616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U e Holacracia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39" name="Google Shape;639;p86"/>
            <p:cNvSpPr/>
            <p:nvPr/>
          </p:nvSpPr>
          <p:spPr>
            <a:xfrm>
              <a:off x="7829101" y="697275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Organizações Teal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640" name="Google Shape;640;p86"/>
          <p:cNvGrpSpPr/>
          <p:nvPr/>
        </p:nvGrpSpPr>
        <p:grpSpPr>
          <a:xfrm>
            <a:off x="88925" y="853845"/>
            <a:ext cx="1152900" cy="1576829"/>
            <a:chOff x="469925" y="853845"/>
            <a:chExt cx="1152900" cy="1576829"/>
          </a:xfrm>
        </p:grpSpPr>
        <p:sp>
          <p:nvSpPr>
            <p:cNvPr id="641" name="Google Shape;641;p86"/>
            <p:cNvSpPr/>
            <p:nvPr/>
          </p:nvSpPr>
          <p:spPr>
            <a:xfrm>
              <a:off x="469925" y="1401477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Científica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42" name="Google Shape;642;p86"/>
            <p:cNvSpPr/>
            <p:nvPr/>
          </p:nvSpPr>
          <p:spPr>
            <a:xfrm>
              <a:off x="469925" y="1950974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Clássica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43" name="Google Shape;643;p86"/>
            <p:cNvSpPr/>
            <p:nvPr/>
          </p:nvSpPr>
          <p:spPr>
            <a:xfrm>
              <a:off x="684237" y="853845"/>
              <a:ext cx="724500" cy="5217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1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Primeira Guerra</a:t>
              </a:r>
              <a:endParaRPr sz="9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644" name="Google Shape;644;p86"/>
          <p:cNvGrpSpPr/>
          <p:nvPr/>
        </p:nvGrpSpPr>
        <p:grpSpPr>
          <a:xfrm>
            <a:off x="1038700" y="2930800"/>
            <a:ext cx="723419" cy="1045508"/>
            <a:chOff x="1419700" y="2930800"/>
            <a:chExt cx="723419" cy="1045508"/>
          </a:xfrm>
        </p:grpSpPr>
        <p:sp>
          <p:nvSpPr>
            <p:cNvPr id="645" name="Google Shape;645;p86"/>
            <p:cNvSpPr/>
            <p:nvPr/>
          </p:nvSpPr>
          <p:spPr>
            <a:xfrm>
              <a:off x="1419700" y="2930800"/>
              <a:ext cx="7233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das Relações Humanas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46" name="Google Shape;646;p86"/>
            <p:cNvSpPr/>
            <p:nvPr/>
          </p:nvSpPr>
          <p:spPr>
            <a:xfrm>
              <a:off x="1419819" y="3484308"/>
              <a:ext cx="723300" cy="4920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Crise de 1929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647" name="Google Shape;647;p86"/>
          <p:cNvGrpSpPr/>
          <p:nvPr/>
        </p:nvGrpSpPr>
        <p:grpSpPr>
          <a:xfrm>
            <a:off x="1661666" y="853845"/>
            <a:ext cx="1152900" cy="1576829"/>
            <a:chOff x="2042666" y="853845"/>
            <a:chExt cx="1152900" cy="1576829"/>
          </a:xfrm>
        </p:grpSpPr>
        <p:sp>
          <p:nvSpPr>
            <p:cNvPr id="648" name="Google Shape;648;p86"/>
            <p:cNvSpPr/>
            <p:nvPr/>
          </p:nvSpPr>
          <p:spPr>
            <a:xfrm>
              <a:off x="2042666" y="1950974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Modelos Burocrático e Estruturalista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49" name="Google Shape;649;p86"/>
            <p:cNvSpPr/>
            <p:nvPr/>
          </p:nvSpPr>
          <p:spPr>
            <a:xfrm>
              <a:off x="2042666" y="1401477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Cibernética e Matemática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50" name="Google Shape;650;p86"/>
            <p:cNvSpPr/>
            <p:nvPr/>
          </p:nvSpPr>
          <p:spPr>
            <a:xfrm>
              <a:off x="2256979" y="853845"/>
              <a:ext cx="724500" cy="5217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1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Segunda Guerra</a:t>
              </a:r>
              <a:endParaRPr sz="9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51" name="Google Shape;651;p86"/>
          <p:cNvSpPr/>
          <p:nvPr/>
        </p:nvSpPr>
        <p:spPr>
          <a:xfrm>
            <a:off x="3004468" y="853845"/>
            <a:ext cx="3762600" cy="318900"/>
          </a:xfrm>
          <a:prstGeom prst="roundRect">
            <a:avLst>
              <a:gd fmla="val 5300" name="adj"/>
            </a:avLst>
          </a:prstGeom>
          <a:solidFill>
            <a:srgbClr val="CBCBCB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 Gloriosos</a:t>
            </a:r>
            <a:endParaRPr sz="900"/>
          </a:p>
        </p:txBody>
      </p:sp>
      <p:grpSp>
        <p:nvGrpSpPr>
          <p:cNvPr id="652" name="Google Shape;652;p86"/>
          <p:cNvGrpSpPr/>
          <p:nvPr/>
        </p:nvGrpSpPr>
        <p:grpSpPr>
          <a:xfrm>
            <a:off x="5774901" y="1343725"/>
            <a:ext cx="1154400" cy="1086950"/>
            <a:chOff x="5774901" y="1343725"/>
            <a:chExt cx="1154400" cy="1086950"/>
          </a:xfrm>
        </p:grpSpPr>
        <p:sp>
          <p:nvSpPr>
            <p:cNvPr id="653" name="Google Shape;653;p86"/>
            <p:cNvSpPr/>
            <p:nvPr/>
          </p:nvSpPr>
          <p:spPr>
            <a:xfrm>
              <a:off x="5774901" y="1950974"/>
              <a:ext cx="11544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Estratégica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54" name="Google Shape;654;p86"/>
            <p:cNvSpPr/>
            <p:nvPr/>
          </p:nvSpPr>
          <p:spPr>
            <a:xfrm>
              <a:off x="5774901" y="1343725"/>
              <a:ext cx="11544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Cultura Organizacional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55" name="Google Shape;655;p86"/>
          <p:cNvSpPr/>
          <p:nvPr/>
        </p:nvSpPr>
        <p:spPr>
          <a:xfrm>
            <a:off x="6028275" y="451488"/>
            <a:ext cx="3056400" cy="318900"/>
          </a:xfrm>
          <a:prstGeom prst="roundRect">
            <a:avLst>
              <a:gd fmla="val 3240" name="adj"/>
            </a:avLst>
          </a:prstGeom>
          <a:solidFill>
            <a:srgbClr val="B4B4B4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0" lang="en" sz="1100" u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Neoliberalismo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6" name="Google Shape;656;p86"/>
          <p:cNvSpPr txBox="1"/>
          <p:nvPr/>
        </p:nvSpPr>
        <p:spPr>
          <a:xfrm>
            <a:off x="-32950" y="4284395"/>
            <a:ext cx="4080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Nunito Sans"/>
                <a:ea typeface="Nunito Sans"/>
                <a:cs typeface="Nunito Sans"/>
                <a:sym typeface="Nunito Sans"/>
              </a:rPr>
              <a:t>Adaptado de: SILVA, R. Teoria Geral da Administração. Uma leitura histórica para apoiar a formação de gestores. Online, 2017.</a:t>
            </a:r>
            <a:endParaRPr i="1" sz="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7" name="Google Shape;657;p86"/>
          <p:cNvSpPr/>
          <p:nvPr/>
        </p:nvSpPr>
        <p:spPr>
          <a:xfrm>
            <a:off x="1214650" y="858775"/>
            <a:ext cx="609300" cy="517200"/>
          </a:xfrm>
          <a:prstGeom prst="roundRect">
            <a:avLst>
              <a:gd fmla="val 3240" name="adj"/>
            </a:avLst>
          </a:prstGeom>
          <a:solidFill>
            <a:srgbClr val="741B47">
              <a:alpha val="64800"/>
            </a:srgbClr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New Deal (EUA)</a:t>
            </a:r>
            <a:endParaRPr sz="900"/>
          </a:p>
        </p:txBody>
      </p:sp>
      <p:sp>
        <p:nvSpPr>
          <p:cNvPr id="658" name="Google Shape;658;p86"/>
          <p:cNvSpPr/>
          <p:nvPr/>
        </p:nvSpPr>
        <p:spPr>
          <a:xfrm>
            <a:off x="621650" y="452000"/>
            <a:ext cx="5319300" cy="318900"/>
          </a:xfrm>
          <a:prstGeom prst="roundRect">
            <a:avLst>
              <a:gd fmla="val 3240" name="adj"/>
            </a:avLst>
          </a:prstGeom>
          <a:solidFill>
            <a:srgbClr val="741B47">
              <a:alpha val="64800"/>
            </a:srgbClr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Estado do Bem-Estar Social europeu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165125" y="348000"/>
            <a:ext cx="88815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Autocrática-</a:t>
            </a: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Patrimonialista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1860575" y="812725"/>
            <a:ext cx="71859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Burocrática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7679025" y="1186200"/>
            <a:ext cx="1586400" cy="7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NPM</a:t>
            </a:r>
            <a:endParaRPr b="1"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8250975" y="1799075"/>
            <a:ext cx="858900" cy="66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Neo-W</a:t>
            </a:r>
            <a:endParaRPr b="1" sz="11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87"/>
          <p:cNvSpPr txBox="1"/>
          <p:nvPr>
            <p:ph idx="1" type="body"/>
          </p:nvPr>
        </p:nvSpPr>
        <p:spPr>
          <a:xfrm>
            <a:off x="881500" y="1401900"/>
            <a:ext cx="2950200" cy="26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DESIGUALDADES</a:t>
            </a:r>
            <a:endParaRPr b="1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Raciais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Socioeconômicas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Territoriais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Gênero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…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69" name="Google Shape;669;p87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DESAFIO BRASILEIRO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0" name="Google Shape;670;p87"/>
          <p:cNvSpPr txBox="1"/>
          <p:nvPr>
            <p:ph idx="2" type="body"/>
          </p:nvPr>
        </p:nvSpPr>
        <p:spPr>
          <a:xfrm>
            <a:off x="4572000" y="1636638"/>
            <a:ext cx="3665400" cy="221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latin typeface="Nunito Sans"/>
                <a:ea typeface="Nunito Sans"/>
                <a:cs typeface="Nunito Sans"/>
                <a:sym typeface="Nunito Sans"/>
              </a:rPr>
              <a:t>REPLICADAS NA ESTRUTURA DE GESTÃO DO ESTADO</a:t>
            </a:r>
            <a:endParaRPr sz="160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71" name="Google Shape;671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114450" y="2001326"/>
            <a:ext cx="3481200" cy="15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8"/>
          <p:cNvSpPr txBox="1"/>
          <p:nvPr>
            <p:ph idx="1" type="body"/>
          </p:nvPr>
        </p:nvSpPr>
        <p:spPr>
          <a:xfrm>
            <a:off x="881500" y="1401900"/>
            <a:ext cx="7303500" cy="26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PRINCIPAIS IMPACTOS DAS DESIGUALDADES NA ESTRUTURA DO ESTADO</a:t>
            </a:r>
            <a:endParaRPr b="1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Burocracia não representativa da população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1" marL="914400" rtl="0" algn="l">
              <a:spcBef>
                <a:spcPts val="16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em especial nos cargos de liderança e nas carreiras mais valorizadas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Desigualdade salarial entre carreiras -&gt; sentimento de injustiça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Dificuldade de atrair e reter talentos em posições e regiões essenciais 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“Ilhas de excelência” em um mar de dificuldades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78" name="Google Shape;678;p88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DESAFIO BRASILEIRO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9"/>
          <p:cNvSpPr txBox="1"/>
          <p:nvPr>
            <p:ph idx="1" type="body"/>
          </p:nvPr>
        </p:nvSpPr>
        <p:spPr>
          <a:xfrm>
            <a:off x="419325" y="1080775"/>
            <a:ext cx="3924000" cy="3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FUNÇÕES CLÁSSICAS DO ESTADO</a:t>
            </a:r>
            <a:endParaRPr b="1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Cumprimento das leis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Arrecadação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Ordem social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 Sans"/>
              <a:buChar char="-"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Defesa nacional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=&gt; Preservação do status quo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5" name="Google Shape;685;p89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DESAFIO BRASILEIRO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6" name="Google Shape;686;p89"/>
          <p:cNvSpPr txBox="1"/>
          <p:nvPr>
            <p:ph idx="2" type="body"/>
          </p:nvPr>
        </p:nvSpPr>
        <p:spPr>
          <a:xfrm>
            <a:off x="4528900" y="1080775"/>
            <a:ext cx="4195800" cy="3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Nunito Sans"/>
                <a:ea typeface="Nunito Sans"/>
                <a:cs typeface="Nunito Sans"/>
                <a:sym typeface="Nunito Sans"/>
              </a:rPr>
              <a:t>NO </a:t>
            </a:r>
            <a:r>
              <a:rPr b="1" lang="en" sz="1200">
                <a:latin typeface="Nunito Sans"/>
                <a:ea typeface="Nunito Sans"/>
                <a:cs typeface="Nunito Sans"/>
                <a:sym typeface="Nunito Sans"/>
              </a:rPr>
              <a:t>BRASIL</a:t>
            </a:r>
            <a:endParaRPr b="1"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Todas as clássicas 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+ 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As necessárias ao cumprimento da </a:t>
            </a:r>
            <a:br>
              <a:rPr lang="en" sz="120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Constituição Federal de 1988 (cidadania)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+ 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As necessárias à transição climática/ ecológica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2"/>
          <p:cNvSpPr txBox="1"/>
          <p:nvPr/>
        </p:nvSpPr>
        <p:spPr>
          <a:xfrm>
            <a:off x="469925" y="-26200"/>
            <a:ext cx="8108400" cy="42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Teoria Geral da Administração</a:t>
            </a:r>
            <a:endParaRPr b="1"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4" name="Google Shape;404;p72"/>
          <p:cNvCxnSpPr/>
          <p:nvPr/>
        </p:nvCxnSpPr>
        <p:spPr>
          <a:xfrm>
            <a:off x="1860" y="2679650"/>
            <a:ext cx="9044700" cy="0"/>
          </a:xfrm>
          <a:prstGeom prst="straightConnector1">
            <a:avLst/>
          </a:prstGeom>
          <a:noFill/>
          <a:ln cap="flat" cmpd="sng" w="25400">
            <a:solidFill>
              <a:srgbClr val="7476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72"/>
          <p:cNvSpPr txBox="1"/>
          <p:nvPr/>
        </p:nvSpPr>
        <p:spPr>
          <a:xfrm>
            <a:off x="242962" y="2467012"/>
            <a:ext cx="8460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1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1900-1920</a:t>
            </a:r>
            <a:endParaRPr sz="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6" name="Google Shape;406;p72"/>
          <p:cNvSpPr txBox="1"/>
          <p:nvPr/>
        </p:nvSpPr>
        <p:spPr>
          <a:xfrm>
            <a:off x="1181695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1930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7" name="Google Shape;407;p72"/>
          <p:cNvSpPr txBox="1"/>
          <p:nvPr/>
        </p:nvSpPr>
        <p:spPr>
          <a:xfrm>
            <a:off x="7842125" y="2467012"/>
            <a:ext cx="6093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2000 &gt;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8" name="Google Shape;408;p72"/>
          <p:cNvSpPr txBox="1"/>
          <p:nvPr/>
        </p:nvSpPr>
        <p:spPr>
          <a:xfrm>
            <a:off x="2843733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1950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09" name="Google Shape;409;p72"/>
          <p:cNvGrpSpPr/>
          <p:nvPr/>
        </p:nvGrpSpPr>
        <p:grpSpPr>
          <a:xfrm>
            <a:off x="2486543" y="2930800"/>
            <a:ext cx="1152900" cy="1045508"/>
            <a:chOff x="2867543" y="2930800"/>
            <a:chExt cx="1152900" cy="1045508"/>
          </a:xfrm>
        </p:grpSpPr>
        <p:sp>
          <p:nvSpPr>
            <p:cNvPr id="410" name="Google Shape;410;p72"/>
            <p:cNvSpPr/>
            <p:nvPr/>
          </p:nvSpPr>
          <p:spPr>
            <a:xfrm>
              <a:off x="2867543" y="2930800"/>
              <a:ext cx="11529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Neoclássica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1" name="Google Shape;411;p72"/>
            <p:cNvSpPr/>
            <p:nvPr/>
          </p:nvSpPr>
          <p:spPr>
            <a:xfrm>
              <a:off x="2867543" y="3484308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por objetivos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12" name="Google Shape;412;p72"/>
          <p:cNvSpPr txBox="1"/>
          <p:nvPr/>
        </p:nvSpPr>
        <p:spPr>
          <a:xfrm>
            <a:off x="3838277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1960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3" name="Google Shape;413;p72"/>
          <p:cNvSpPr txBox="1"/>
          <p:nvPr/>
        </p:nvSpPr>
        <p:spPr>
          <a:xfrm>
            <a:off x="4967883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1970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4" name="Google Shape;414;p72"/>
          <p:cNvSpPr txBox="1"/>
          <p:nvPr/>
        </p:nvSpPr>
        <p:spPr>
          <a:xfrm>
            <a:off x="6133207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1980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5" name="Google Shape;415;p72"/>
          <p:cNvSpPr txBox="1"/>
          <p:nvPr/>
        </p:nvSpPr>
        <p:spPr>
          <a:xfrm>
            <a:off x="7090916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1990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16" name="Google Shape;416;p72"/>
          <p:cNvGrpSpPr/>
          <p:nvPr/>
        </p:nvGrpSpPr>
        <p:grpSpPr>
          <a:xfrm>
            <a:off x="4609574" y="2930800"/>
            <a:ext cx="1152900" cy="1602964"/>
            <a:chOff x="4990574" y="2930800"/>
            <a:chExt cx="1152900" cy="1602964"/>
          </a:xfrm>
        </p:grpSpPr>
        <p:sp>
          <p:nvSpPr>
            <p:cNvPr id="417" name="Google Shape;417;p72"/>
            <p:cNvSpPr/>
            <p:nvPr/>
          </p:nvSpPr>
          <p:spPr>
            <a:xfrm>
              <a:off x="4990574" y="3485887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i="0" lang="en" sz="9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Desenvolvimento Organizacional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8" name="Google Shape;418;p72"/>
            <p:cNvSpPr/>
            <p:nvPr/>
          </p:nvSpPr>
          <p:spPr>
            <a:xfrm>
              <a:off x="4990574" y="2930800"/>
              <a:ext cx="11529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de Sistemas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9" name="Google Shape;419;p72"/>
            <p:cNvSpPr/>
            <p:nvPr/>
          </p:nvSpPr>
          <p:spPr>
            <a:xfrm>
              <a:off x="4990574" y="4041764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Mapeamento Ambiental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20" name="Google Shape;420;p72"/>
          <p:cNvGrpSpPr/>
          <p:nvPr/>
        </p:nvGrpSpPr>
        <p:grpSpPr>
          <a:xfrm>
            <a:off x="6802926" y="2930800"/>
            <a:ext cx="1154400" cy="1602964"/>
            <a:chOff x="7183926" y="2930800"/>
            <a:chExt cx="1154400" cy="1602964"/>
          </a:xfrm>
        </p:grpSpPr>
        <p:sp>
          <p:nvSpPr>
            <p:cNvPr id="421" name="Google Shape;421;p72"/>
            <p:cNvSpPr/>
            <p:nvPr/>
          </p:nvSpPr>
          <p:spPr>
            <a:xfrm>
              <a:off x="7183926" y="2930800"/>
              <a:ext cx="11544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BSC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2" name="Google Shape;422;p72"/>
            <p:cNvSpPr/>
            <p:nvPr/>
          </p:nvSpPr>
          <p:spPr>
            <a:xfrm>
              <a:off x="7183926" y="3484308"/>
              <a:ext cx="11544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Downsizing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3" name="Google Shape;423;p72"/>
            <p:cNvSpPr/>
            <p:nvPr/>
          </p:nvSpPr>
          <p:spPr>
            <a:xfrm>
              <a:off x="7183926" y="4041764"/>
              <a:ext cx="11544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Learning Organizations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24" name="Google Shape;424;p72"/>
          <p:cNvGrpSpPr/>
          <p:nvPr/>
        </p:nvGrpSpPr>
        <p:grpSpPr>
          <a:xfrm>
            <a:off x="3543800" y="1413025"/>
            <a:ext cx="989700" cy="1017651"/>
            <a:chOff x="3924800" y="1413025"/>
            <a:chExt cx="989700" cy="1017651"/>
          </a:xfrm>
        </p:grpSpPr>
        <p:sp>
          <p:nvSpPr>
            <p:cNvPr id="425" name="Google Shape;425;p72"/>
            <p:cNvSpPr/>
            <p:nvPr/>
          </p:nvSpPr>
          <p:spPr>
            <a:xfrm>
              <a:off x="3924800" y="1413025"/>
              <a:ext cx="9897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i="0" lang="en" sz="9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Comportamental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6" name="Google Shape;426;p72"/>
            <p:cNvSpPr/>
            <p:nvPr/>
          </p:nvSpPr>
          <p:spPr>
            <a:xfrm>
              <a:off x="3924800" y="1950976"/>
              <a:ext cx="9897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Toyotismo e Qualidade Total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27" name="Google Shape;427;p72"/>
          <p:cNvSpPr txBox="1"/>
          <p:nvPr/>
        </p:nvSpPr>
        <p:spPr>
          <a:xfrm>
            <a:off x="2019969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1940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28" name="Google Shape;428;p72"/>
          <p:cNvGrpSpPr/>
          <p:nvPr/>
        </p:nvGrpSpPr>
        <p:grpSpPr>
          <a:xfrm>
            <a:off x="7448100" y="827487"/>
            <a:ext cx="1152900" cy="1603005"/>
            <a:chOff x="7829101" y="697275"/>
            <a:chExt cx="1152900" cy="1733166"/>
          </a:xfrm>
        </p:grpSpPr>
        <p:sp>
          <p:nvSpPr>
            <p:cNvPr id="429" name="Google Shape;429;p72"/>
            <p:cNvSpPr/>
            <p:nvPr/>
          </p:nvSpPr>
          <p:spPr>
            <a:xfrm>
              <a:off x="7829101" y="1723941"/>
              <a:ext cx="1152900" cy="706500"/>
            </a:xfrm>
            <a:prstGeom prst="roundRect">
              <a:avLst>
                <a:gd fmla="val 2199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Design Thinking  e Developmental Practice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0" name="Google Shape;430;p72"/>
            <p:cNvSpPr/>
            <p:nvPr/>
          </p:nvSpPr>
          <p:spPr>
            <a:xfrm>
              <a:off x="7829101" y="1210616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U e Holacracia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1" name="Google Shape;431;p72"/>
            <p:cNvSpPr/>
            <p:nvPr/>
          </p:nvSpPr>
          <p:spPr>
            <a:xfrm>
              <a:off x="7829101" y="697275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Organizações Teal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32" name="Google Shape;432;p72"/>
          <p:cNvGrpSpPr/>
          <p:nvPr/>
        </p:nvGrpSpPr>
        <p:grpSpPr>
          <a:xfrm>
            <a:off x="88925" y="853845"/>
            <a:ext cx="1152900" cy="1576829"/>
            <a:chOff x="469925" y="853845"/>
            <a:chExt cx="1152900" cy="1576829"/>
          </a:xfrm>
        </p:grpSpPr>
        <p:sp>
          <p:nvSpPr>
            <p:cNvPr id="433" name="Google Shape;433;p72"/>
            <p:cNvSpPr/>
            <p:nvPr/>
          </p:nvSpPr>
          <p:spPr>
            <a:xfrm>
              <a:off x="469925" y="1401477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Científica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4" name="Google Shape;434;p72"/>
            <p:cNvSpPr/>
            <p:nvPr/>
          </p:nvSpPr>
          <p:spPr>
            <a:xfrm>
              <a:off x="469925" y="1950974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Clássica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5" name="Google Shape;435;p72"/>
            <p:cNvSpPr/>
            <p:nvPr/>
          </p:nvSpPr>
          <p:spPr>
            <a:xfrm>
              <a:off x="684237" y="853845"/>
              <a:ext cx="724500" cy="5217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1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Primeira Guerra</a:t>
              </a:r>
              <a:endParaRPr sz="9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36" name="Google Shape;436;p72"/>
          <p:cNvGrpSpPr/>
          <p:nvPr/>
        </p:nvGrpSpPr>
        <p:grpSpPr>
          <a:xfrm>
            <a:off x="1038700" y="2930800"/>
            <a:ext cx="723419" cy="1045508"/>
            <a:chOff x="1419700" y="2930800"/>
            <a:chExt cx="723419" cy="1045508"/>
          </a:xfrm>
        </p:grpSpPr>
        <p:sp>
          <p:nvSpPr>
            <p:cNvPr id="437" name="Google Shape;437;p72"/>
            <p:cNvSpPr/>
            <p:nvPr/>
          </p:nvSpPr>
          <p:spPr>
            <a:xfrm>
              <a:off x="1419700" y="2930800"/>
              <a:ext cx="7233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das Relações Humanas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8" name="Google Shape;438;p72"/>
            <p:cNvSpPr/>
            <p:nvPr/>
          </p:nvSpPr>
          <p:spPr>
            <a:xfrm>
              <a:off x="1419819" y="3484308"/>
              <a:ext cx="723300" cy="4920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Crise de 1929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39" name="Google Shape;439;p72"/>
          <p:cNvGrpSpPr/>
          <p:nvPr/>
        </p:nvGrpSpPr>
        <p:grpSpPr>
          <a:xfrm>
            <a:off x="1661666" y="853845"/>
            <a:ext cx="1152900" cy="1576829"/>
            <a:chOff x="2042666" y="853845"/>
            <a:chExt cx="1152900" cy="1576829"/>
          </a:xfrm>
        </p:grpSpPr>
        <p:sp>
          <p:nvSpPr>
            <p:cNvPr id="440" name="Google Shape;440;p72"/>
            <p:cNvSpPr/>
            <p:nvPr/>
          </p:nvSpPr>
          <p:spPr>
            <a:xfrm>
              <a:off x="2042666" y="1950974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Modelos Burocrático e Estruturalista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1" name="Google Shape;441;p72"/>
            <p:cNvSpPr/>
            <p:nvPr/>
          </p:nvSpPr>
          <p:spPr>
            <a:xfrm>
              <a:off x="2042666" y="1401477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Cibernética e Matemática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2" name="Google Shape;442;p72"/>
            <p:cNvSpPr/>
            <p:nvPr/>
          </p:nvSpPr>
          <p:spPr>
            <a:xfrm>
              <a:off x="2256979" y="853845"/>
              <a:ext cx="724500" cy="5217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1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Segunda Guerra</a:t>
              </a:r>
              <a:endParaRPr sz="9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43" name="Google Shape;443;p72"/>
          <p:cNvGrpSpPr/>
          <p:nvPr/>
        </p:nvGrpSpPr>
        <p:grpSpPr>
          <a:xfrm>
            <a:off x="5774901" y="1343725"/>
            <a:ext cx="1154400" cy="1086950"/>
            <a:chOff x="5774901" y="1343725"/>
            <a:chExt cx="1154400" cy="1086950"/>
          </a:xfrm>
        </p:grpSpPr>
        <p:sp>
          <p:nvSpPr>
            <p:cNvPr id="444" name="Google Shape;444;p72"/>
            <p:cNvSpPr/>
            <p:nvPr/>
          </p:nvSpPr>
          <p:spPr>
            <a:xfrm>
              <a:off x="5774901" y="1950974"/>
              <a:ext cx="11544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Estratégica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5" name="Google Shape;445;p72"/>
            <p:cNvSpPr/>
            <p:nvPr/>
          </p:nvSpPr>
          <p:spPr>
            <a:xfrm>
              <a:off x="5774901" y="1343725"/>
              <a:ext cx="11544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Cultura Organizacional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46" name="Google Shape;446;p72"/>
          <p:cNvSpPr txBox="1"/>
          <p:nvPr/>
        </p:nvSpPr>
        <p:spPr>
          <a:xfrm>
            <a:off x="-32950" y="4284395"/>
            <a:ext cx="4080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Nunito Sans"/>
                <a:ea typeface="Nunito Sans"/>
                <a:cs typeface="Nunito Sans"/>
                <a:sym typeface="Nunito Sans"/>
              </a:rPr>
              <a:t>Adaptado de: SILVA, R. Teoria Geral da Administração. Uma leitura histórica para apoiar a formação de gestores. Online, 2017.</a:t>
            </a:r>
            <a:endParaRPr i="1" sz="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7" name="Google Shape;447;p72"/>
          <p:cNvSpPr/>
          <p:nvPr/>
        </p:nvSpPr>
        <p:spPr>
          <a:xfrm>
            <a:off x="3004468" y="853845"/>
            <a:ext cx="3762600" cy="318900"/>
          </a:xfrm>
          <a:prstGeom prst="roundRect">
            <a:avLst>
              <a:gd fmla="val 5300" name="adj"/>
            </a:avLst>
          </a:prstGeom>
          <a:solidFill>
            <a:srgbClr val="CBCBCB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 Gloriosos</a:t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0"/>
          <p:cNvSpPr txBox="1"/>
          <p:nvPr>
            <p:ph idx="3" type="title"/>
          </p:nvPr>
        </p:nvSpPr>
        <p:spPr>
          <a:xfrm>
            <a:off x="921879" y="2217050"/>
            <a:ext cx="24324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Obrigada</a:t>
            </a:r>
            <a:endParaRPr i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90"/>
          <p:cNvSpPr txBox="1"/>
          <p:nvPr>
            <p:ph idx="2" type="body"/>
          </p:nvPr>
        </p:nvSpPr>
        <p:spPr>
          <a:xfrm>
            <a:off x="4930825" y="127550"/>
            <a:ext cx="3632700" cy="47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kiki@pacto.site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3"/>
          <p:cNvSpPr txBox="1"/>
          <p:nvPr/>
        </p:nvSpPr>
        <p:spPr>
          <a:xfrm>
            <a:off x="469925" y="-26200"/>
            <a:ext cx="8108400" cy="42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Teoria Geral da Administração</a:t>
            </a:r>
            <a:endParaRPr b="1"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3" name="Google Shape;453;p73"/>
          <p:cNvCxnSpPr/>
          <p:nvPr/>
        </p:nvCxnSpPr>
        <p:spPr>
          <a:xfrm>
            <a:off x="1860" y="2679650"/>
            <a:ext cx="9044700" cy="0"/>
          </a:xfrm>
          <a:prstGeom prst="straightConnector1">
            <a:avLst/>
          </a:prstGeom>
          <a:noFill/>
          <a:ln cap="flat" cmpd="sng" w="25400">
            <a:solidFill>
              <a:srgbClr val="7476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73"/>
          <p:cNvSpPr txBox="1"/>
          <p:nvPr/>
        </p:nvSpPr>
        <p:spPr>
          <a:xfrm>
            <a:off x="242962" y="2467012"/>
            <a:ext cx="8460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1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1900-1920</a:t>
            </a:r>
            <a:endParaRPr sz="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55" name="Google Shape;455;p73"/>
          <p:cNvSpPr txBox="1"/>
          <p:nvPr/>
        </p:nvSpPr>
        <p:spPr>
          <a:xfrm>
            <a:off x="1181695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1930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56" name="Google Shape;456;p73"/>
          <p:cNvSpPr txBox="1"/>
          <p:nvPr/>
        </p:nvSpPr>
        <p:spPr>
          <a:xfrm>
            <a:off x="7842125" y="2467012"/>
            <a:ext cx="6093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2000 &gt;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57" name="Google Shape;457;p73"/>
          <p:cNvSpPr txBox="1"/>
          <p:nvPr/>
        </p:nvSpPr>
        <p:spPr>
          <a:xfrm>
            <a:off x="2843733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1950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58" name="Google Shape;458;p73"/>
          <p:cNvGrpSpPr/>
          <p:nvPr/>
        </p:nvGrpSpPr>
        <p:grpSpPr>
          <a:xfrm>
            <a:off x="2486543" y="2930800"/>
            <a:ext cx="1152900" cy="1045508"/>
            <a:chOff x="2867543" y="2930800"/>
            <a:chExt cx="1152900" cy="1045508"/>
          </a:xfrm>
        </p:grpSpPr>
        <p:sp>
          <p:nvSpPr>
            <p:cNvPr id="459" name="Google Shape;459;p73"/>
            <p:cNvSpPr/>
            <p:nvPr/>
          </p:nvSpPr>
          <p:spPr>
            <a:xfrm>
              <a:off x="2867543" y="2930800"/>
              <a:ext cx="11529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Neoclássica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0" name="Google Shape;460;p73"/>
            <p:cNvSpPr/>
            <p:nvPr/>
          </p:nvSpPr>
          <p:spPr>
            <a:xfrm>
              <a:off x="2867543" y="3484308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por objetivos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61" name="Google Shape;461;p73"/>
          <p:cNvSpPr txBox="1"/>
          <p:nvPr/>
        </p:nvSpPr>
        <p:spPr>
          <a:xfrm>
            <a:off x="3838277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1960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2" name="Google Shape;462;p73"/>
          <p:cNvSpPr txBox="1"/>
          <p:nvPr/>
        </p:nvSpPr>
        <p:spPr>
          <a:xfrm>
            <a:off x="4967883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1970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3" name="Google Shape;463;p73"/>
          <p:cNvSpPr txBox="1"/>
          <p:nvPr/>
        </p:nvSpPr>
        <p:spPr>
          <a:xfrm>
            <a:off x="6133207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1980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4" name="Google Shape;464;p73"/>
          <p:cNvSpPr txBox="1"/>
          <p:nvPr/>
        </p:nvSpPr>
        <p:spPr>
          <a:xfrm>
            <a:off x="7090916" y="2665418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1990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65" name="Google Shape;465;p73"/>
          <p:cNvGrpSpPr/>
          <p:nvPr/>
        </p:nvGrpSpPr>
        <p:grpSpPr>
          <a:xfrm>
            <a:off x="4609574" y="2930800"/>
            <a:ext cx="1152900" cy="1602964"/>
            <a:chOff x="4990574" y="2930800"/>
            <a:chExt cx="1152900" cy="1602964"/>
          </a:xfrm>
        </p:grpSpPr>
        <p:sp>
          <p:nvSpPr>
            <p:cNvPr id="466" name="Google Shape;466;p73"/>
            <p:cNvSpPr/>
            <p:nvPr/>
          </p:nvSpPr>
          <p:spPr>
            <a:xfrm>
              <a:off x="4990574" y="3485887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i="0" lang="en" sz="9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Desenvolvimento Organizacional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7" name="Google Shape;467;p73"/>
            <p:cNvSpPr/>
            <p:nvPr/>
          </p:nvSpPr>
          <p:spPr>
            <a:xfrm>
              <a:off x="4990574" y="2930800"/>
              <a:ext cx="11529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de Sistemas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8" name="Google Shape;468;p73"/>
            <p:cNvSpPr/>
            <p:nvPr/>
          </p:nvSpPr>
          <p:spPr>
            <a:xfrm>
              <a:off x="4990574" y="4041764"/>
              <a:ext cx="11529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Mapeamento Ambiental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69" name="Google Shape;469;p73"/>
          <p:cNvGrpSpPr/>
          <p:nvPr/>
        </p:nvGrpSpPr>
        <p:grpSpPr>
          <a:xfrm>
            <a:off x="6802926" y="2930800"/>
            <a:ext cx="1154400" cy="1602964"/>
            <a:chOff x="7183926" y="2930800"/>
            <a:chExt cx="1154400" cy="1602964"/>
          </a:xfrm>
        </p:grpSpPr>
        <p:sp>
          <p:nvSpPr>
            <p:cNvPr id="470" name="Google Shape;470;p73"/>
            <p:cNvSpPr/>
            <p:nvPr/>
          </p:nvSpPr>
          <p:spPr>
            <a:xfrm>
              <a:off x="7183926" y="2930800"/>
              <a:ext cx="11544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BSC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71" name="Google Shape;471;p73"/>
            <p:cNvSpPr/>
            <p:nvPr/>
          </p:nvSpPr>
          <p:spPr>
            <a:xfrm>
              <a:off x="7183926" y="3484308"/>
              <a:ext cx="11544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Downsizing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72" name="Google Shape;472;p73"/>
            <p:cNvSpPr/>
            <p:nvPr/>
          </p:nvSpPr>
          <p:spPr>
            <a:xfrm>
              <a:off x="7183926" y="4041764"/>
              <a:ext cx="1154400" cy="4920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Learning Organizations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3" name="Google Shape;473;p73"/>
          <p:cNvGrpSpPr/>
          <p:nvPr/>
        </p:nvGrpSpPr>
        <p:grpSpPr>
          <a:xfrm>
            <a:off x="3543800" y="1413025"/>
            <a:ext cx="989700" cy="1017651"/>
            <a:chOff x="3924800" y="1413025"/>
            <a:chExt cx="989700" cy="1017651"/>
          </a:xfrm>
        </p:grpSpPr>
        <p:sp>
          <p:nvSpPr>
            <p:cNvPr id="474" name="Google Shape;474;p73"/>
            <p:cNvSpPr/>
            <p:nvPr/>
          </p:nvSpPr>
          <p:spPr>
            <a:xfrm>
              <a:off x="3924800" y="1413025"/>
              <a:ext cx="9897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i="0" lang="en" sz="9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Comportamental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75" name="Google Shape;475;p73"/>
            <p:cNvSpPr/>
            <p:nvPr/>
          </p:nvSpPr>
          <p:spPr>
            <a:xfrm>
              <a:off x="3924800" y="1950976"/>
              <a:ext cx="9897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Toyotismo e Qualidade Total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76" name="Google Shape;476;p73"/>
          <p:cNvSpPr txBox="1"/>
          <p:nvPr/>
        </p:nvSpPr>
        <p:spPr>
          <a:xfrm>
            <a:off x="2019969" y="2467012"/>
            <a:ext cx="437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rPr i="1" lang="en" sz="1200" u="none">
                <a:solidFill>
                  <a:srgbClr val="5C5C5C"/>
                </a:solidFill>
                <a:latin typeface="Nunito Sans"/>
                <a:ea typeface="Nunito Sans"/>
                <a:cs typeface="Nunito Sans"/>
                <a:sym typeface="Nunito Sans"/>
              </a:rPr>
              <a:t>1940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77" name="Google Shape;477;p73"/>
          <p:cNvGrpSpPr/>
          <p:nvPr/>
        </p:nvGrpSpPr>
        <p:grpSpPr>
          <a:xfrm>
            <a:off x="7448100" y="827487"/>
            <a:ext cx="1152900" cy="1603005"/>
            <a:chOff x="7829101" y="697275"/>
            <a:chExt cx="1152900" cy="1733166"/>
          </a:xfrm>
        </p:grpSpPr>
        <p:sp>
          <p:nvSpPr>
            <p:cNvPr id="478" name="Google Shape;478;p73"/>
            <p:cNvSpPr/>
            <p:nvPr/>
          </p:nvSpPr>
          <p:spPr>
            <a:xfrm>
              <a:off x="7829101" y="1723941"/>
              <a:ext cx="1152900" cy="706500"/>
            </a:xfrm>
            <a:prstGeom prst="roundRect">
              <a:avLst>
                <a:gd fmla="val 2199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Design Thinking  e Developmental Practice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79" name="Google Shape;479;p73"/>
            <p:cNvSpPr/>
            <p:nvPr/>
          </p:nvSpPr>
          <p:spPr>
            <a:xfrm>
              <a:off x="7829101" y="1210616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U e Holacracia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80" name="Google Shape;480;p73"/>
            <p:cNvSpPr/>
            <p:nvPr/>
          </p:nvSpPr>
          <p:spPr>
            <a:xfrm>
              <a:off x="7829101" y="697275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Organizações Teal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81" name="Google Shape;481;p73"/>
          <p:cNvGrpSpPr/>
          <p:nvPr/>
        </p:nvGrpSpPr>
        <p:grpSpPr>
          <a:xfrm>
            <a:off x="88925" y="853845"/>
            <a:ext cx="1152900" cy="1576829"/>
            <a:chOff x="469925" y="853845"/>
            <a:chExt cx="1152900" cy="1576829"/>
          </a:xfrm>
        </p:grpSpPr>
        <p:sp>
          <p:nvSpPr>
            <p:cNvPr id="482" name="Google Shape;482;p73"/>
            <p:cNvSpPr/>
            <p:nvPr/>
          </p:nvSpPr>
          <p:spPr>
            <a:xfrm>
              <a:off x="469925" y="1401477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Científica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83" name="Google Shape;483;p73"/>
            <p:cNvSpPr/>
            <p:nvPr/>
          </p:nvSpPr>
          <p:spPr>
            <a:xfrm>
              <a:off x="469925" y="1950974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Clássica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84" name="Google Shape;484;p73"/>
            <p:cNvSpPr/>
            <p:nvPr/>
          </p:nvSpPr>
          <p:spPr>
            <a:xfrm>
              <a:off x="684237" y="853845"/>
              <a:ext cx="724500" cy="5217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1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Primeira Guerra</a:t>
              </a:r>
              <a:endParaRPr sz="9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85" name="Google Shape;485;p73"/>
          <p:cNvGrpSpPr/>
          <p:nvPr/>
        </p:nvGrpSpPr>
        <p:grpSpPr>
          <a:xfrm>
            <a:off x="1038700" y="2930800"/>
            <a:ext cx="723419" cy="1045508"/>
            <a:chOff x="1419700" y="2930800"/>
            <a:chExt cx="723419" cy="1045508"/>
          </a:xfrm>
        </p:grpSpPr>
        <p:sp>
          <p:nvSpPr>
            <p:cNvPr id="486" name="Google Shape;486;p73"/>
            <p:cNvSpPr/>
            <p:nvPr/>
          </p:nvSpPr>
          <p:spPr>
            <a:xfrm>
              <a:off x="1419700" y="2930800"/>
              <a:ext cx="723300" cy="4926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Teoria das Relações Humanas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87" name="Google Shape;487;p73"/>
            <p:cNvSpPr/>
            <p:nvPr/>
          </p:nvSpPr>
          <p:spPr>
            <a:xfrm>
              <a:off x="1419819" y="3484308"/>
              <a:ext cx="723300" cy="4920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Crise de 1929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88" name="Google Shape;488;p73"/>
          <p:cNvGrpSpPr/>
          <p:nvPr/>
        </p:nvGrpSpPr>
        <p:grpSpPr>
          <a:xfrm>
            <a:off x="1661666" y="853845"/>
            <a:ext cx="1152900" cy="1576829"/>
            <a:chOff x="2042666" y="853845"/>
            <a:chExt cx="1152900" cy="1576829"/>
          </a:xfrm>
        </p:grpSpPr>
        <p:sp>
          <p:nvSpPr>
            <p:cNvPr id="489" name="Google Shape;489;p73"/>
            <p:cNvSpPr/>
            <p:nvPr/>
          </p:nvSpPr>
          <p:spPr>
            <a:xfrm>
              <a:off x="2042666" y="1950974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Modelos Burocrático e Estruturalista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0" name="Google Shape;490;p73"/>
            <p:cNvSpPr/>
            <p:nvPr/>
          </p:nvSpPr>
          <p:spPr>
            <a:xfrm>
              <a:off x="2042666" y="1401477"/>
              <a:ext cx="11529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Cibernética e Matemática da Administração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1" name="Google Shape;491;p73"/>
            <p:cNvSpPr/>
            <p:nvPr/>
          </p:nvSpPr>
          <p:spPr>
            <a:xfrm>
              <a:off x="2256979" y="853845"/>
              <a:ext cx="724500" cy="521700"/>
            </a:xfrm>
            <a:prstGeom prst="roundRect">
              <a:avLst>
                <a:gd fmla="val 3240" name="adj"/>
              </a:avLst>
            </a:prstGeom>
            <a:solidFill>
              <a:srgbClr val="B4B4B4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1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Segunda Guerra</a:t>
              </a:r>
              <a:endParaRPr sz="9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92" name="Google Shape;492;p73"/>
          <p:cNvSpPr/>
          <p:nvPr/>
        </p:nvSpPr>
        <p:spPr>
          <a:xfrm>
            <a:off x="3004468" y="853845"/>
            <a:ext cx="3762600" cy="318900"/>
          </a:xfrm>
          <a:prstGeom prst="roundRect">
            <a:avLst>
              <a:gd fmla="val 5300" name="adj"/>
            </a:avLst>
          </a:prstGeom>
          <a:solidFill>
            <a:srgbClr val="CBCBCB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 Gloriosos</a:t>
            </a:r>
            <a:endParaRPr sz="900"/>
          </a:p>
        </p:txBody>
      </p:sp>
      <p:grpSp>
        <p:nvGrpSpPr>
          <p:cNvPr id="493" name="Google Shape;493;p73"/>
          <p:cNvGrpSpPr/>
          <p:nvPr/>
        </p:nvGrpSpPr>
        <p:grpSpPr>
          <a:xfrm>
            <a:off x="5774901" y="1343725"/>
            <a:ext cx="1154400" cy="1086950"/>
            <a:chOff x="5774901" y="1343725"/>
            <a:chExt cx="1154400" cy="1086950"/>
          </a:xfrm>
        </p:grpSpPr>
        <p:sp>
          <p:nvSpPr>
            <p:cNvPr id="494" name="Google Shape;494;p73"/>
            <p:cNvSpPr/>
            <p:nvPr/>
          </p:nvSpPr>
          <p:spPr>
            <a:xfrm>
              <a:off x="5774901" y="1950974"/>
              <a:ext cx="11544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Administração Estratégica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5" name="Google Shape;495;p73"/>
            <p:cNvSpPr/>
            <p:nvPr/>
          </p:nvSpPr>
          <p:spPr>
            <a:xfrm>
              <a:off x="5774901" y="1343725"/>
              <a:ext cx="1154400" cy="479700"/>
            </a:xfrm>
            <a:prstGeom prst="roundRect">
              <a:avLst>
                <a:gd fmla="val 3240" name="adj"/>
              </a:avLst>
            </a:prstGeom>
            <a:solidFill>
              <a:srgbClr val="A2B7B7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i="0" lang="en" sz="1000" u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Cultura Organizacional</a:t>
              </a:r>
              <a:endParaRPr sz="8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96" name="Google Shape;496;p73"/>
          <p:cNvSpPr/>
          <p:nvPr/>
        </p:nvSpPr>
        <p:spPr>
          <a:xfrm>
            <a:off x="6028275" y="451488"/>
            <a:ext cx="3056400" cy="318900"/>
          </a:xfrm>
          <a:prstGeom prst="roundRect">
            <a:avLst>
              <a:gd fmla="val 3240" name="adj"/>
            </a:avLst>
          </a:prstGeom>
          <a:solidFill>
            <a:srgbClr val="741B47">
              <a:alpha val="64800"/>
            </a:srgbClr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0" lang="en" sz="1100" u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Neoliberalismo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7" name="Google Shape;497;p73"/>
          <p:cNvSpPr txBox="1"/>
          <p:nvPr/>
        </p:nvSpPr>
        <p:spPr>
          <a:xfrm>
            <a:off x="-32950" y="4284395"/>
            <a:ext cx="4080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Nunito Sans"/>
                <a:ea typeface="Nunito Sans"/>
                <a:cs typeface="Nunito Sans"/>
                <a:sym typeface="Nunito Sans"/>
              </a:rPr>
              <a:t>Adaptado de: SILVA, R. Teoria Geral da Administração. Uma leitura histórica para apoiar a formação de gestores. Online, 2017.</a:t>
            </a:r>
            <a:endParaRPr i="1" sz="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8" name="Google Shape;498;p73"/>
          <p:cNvSpPr/>
          <p:nvPr/>
        </p:nvSpPr>
        <p:spPr>
          <a:xfrm>
            <a:off x="1214650" y="858775"/>
            <a:ext cx="609300" cy="517200"/>
          </a:xfrm>
          <a:prstGeom prst="roundRect">
            <a:avLst>
              <a:gd fmla="val 3240" name="adj"/>
            </a:avLst>
          </a:prstGeom>
          <a:solidFill>
            <a:srgbClr val="741B47">
              <a:alpha val="64800"/>
            </a:srgbClr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New Deal (EUA)</a:t>
            </a:r>
            <a:endParaRPr sz="900"/>
          </a:p>
        </p:txBody>
      </p:sp>
      <p:sp>
        <p:nvSpPr>
          <p:cNvPr id="499" name="Google Shape;499;p73"/>
          <p:cNvSpPr/>
          <p:nvPr/>
        </p:nvSpPr>
        <p:spPr>
          <a:xfrm>
            <a:off x="621650" y="452000"/>
            <a:ext cx="5319300" cy="318900"/>
          </a:xfrm>
          <a:prstGeom prst="roundRect">
            <a:avLst>
              <a:gd fmla="val 3240" name="adj"/>
            </a:avLst>
          </a:prstGeom>
          <a:solidFill>
            <a:srgbClr val="741B47">
              <a:alpha val="64800"/>
            </a:srgbClr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Estado do Bem-Estar Social europeu</a:t>
            </a:r>
            <a:endParaRPr sz="9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4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PARADIGMAS ORGANIZACIONAIS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06" name="Google Shape;506;p74"/>
          <p:cNvSpPr/>
          <p:nvPr/>
        </p:nvSpPr>
        <p:spPr>
          <a:xfrm>
            <a:off x="1612270" y="1971682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AUTOCRÁTICO</a:t>
            </a:r>
            <a:endParaRPr/>
          </a:p>
        </p:txBody>
      </p:sp>
      <p:sp>
        <p:nvSpPr>
          <p:cNvPr id="507" name="Google Shape;507;p74"/>
          <p:cNvSpPr/>
          <p:nvPr/>
        </p:nvSpPr>
        <p:spPr>
          <a:xfrm>
            <a:off x="5666940" y="1971682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DE6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REALIZADOR</a:t>
            </a:r>
            <a:endParaRPr/>
          </a:p>
        </p:txBody>
      </p:sp>
      <p:sp>
        <p:nvSpPr>
          <p:cNvPr id="508" name="Google Shape;508;p74"/>
          <p:cNvSpPr/>
          <p:nvPr/>
        </p:nvSpPr>
        <p:spPr>
          <a:xfrm>
            <a:off x="3649440" y="1971682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</a:t>
            </a:r>
            <a:r>
              <a:rPr b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ROCRÁTICO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5"/>
          <p:cNvSpPr txBox="1"/>
          <p:nvPr/>
        </p:nvSpPr>
        <p:spPr>
          <a:xfrm>
            <a:off x="855975" y="173875"/>
            <a:ext cx="3796800" cy="8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Autocrático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75"/>
          <p:cNvSpPr txBox="1"/>
          <p:nvPr/>
        </p:nvSpPr>
        <p:spPr>
          <a:xfrm>
            <a:off x="447300" y="795000"/>
            <a:ext cx="4842000" cy="3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B"/>
              </a:buClr>
              <a:buSzPts val="1600"/>
              <a:buFont typeface="Nunito Sans"/>
              <a:buChar char="●"/>
            </a:pPr>
            <a:r>
              <a:rPr lang="en" sz="16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Brutal centralização de poder</a:t>
            </a:r>
            <a:endParaRPr sz="16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400"/>
              <a:buFont typeface="Nunito Sans"/>
              <a:buChar char="○"/>
            </a:pPr>
            <a:r>
              <a:rPr lang="en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Lealdade/ relações interpessoais</a:t>
            </a:r>
            <a:endParaRPr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400"/>
              <a:buFont typeface="Nunito Sans"/>
              <a:buChar char="○"/>
            </a:pPr>
            <a:r>
              <a:rPr lang="en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Estilo de liderança: predatório</a:t>
            </a:r>
            <a:endParaRPr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600"/>
              <a:buFont typeface="Nunito Sans"/>
              <a:buChar char="●"/>
            </a:pPr>
            <a:r>
              <a:rPr lang="en" sz="16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Medo como ferramenta de gestão</a:t>
            </a:r>
            <a:endParaRPr sz="16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400"/>
              <a:buFont typeface="Nunito Sans"/>
              <a:buChar char="○"/>
            </a:pPr>
            <a:r>
              <a:rPr lang="en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Ambiente de violência</a:t>
            </a:r>
            <a:endParaRPr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400"/>
              <a:buFont typeface="Nunito Sans"/>
              <a:buChar char="○"/>
            </a:pPr>
            <a:r>
              <a:rPr lang="en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Submissão = sobrevivência no caos</a:t>
            </a:r>
            <a:endParaRPr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600"/>
              <a:buFont typeface="Nunito Sans"/>
              <a:buChar char="●"/>
            </a:pPr>
            <a:r>
              <a:rPr lang="en" sz="16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Organização reativa</a:t>
            </a:r>
            <a:endParaRPr sz="16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400"/>
              <a:buFont typeface="Nunito Sans"/>
              <a:buChar char="○"/>
            </a:pPr>
            <a:r>
              <a:rPr lang="en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Domina para existir</a:t>
            </a:r>
            <a:endParaRPr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400"/>
              <a:buFont typeface="Nunito Sans"/>
              <a:buChar char="○"/>
            </a:pPr>
            <a:r>
              <a:rPr lang="en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Poderosas em ambientes hostis</a:t>
            </a:r>
            <a:endParaRPr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04C4B"/>
              </a:buClr>
              <a:buSzPts val="1400"/>
              <a:buFont typeface="Nunito Sans"/>
              <a:buChar char="●"/>
            </a:pPr>
            <a:r>
              <a:rPr lang="en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“Lei do mais forte”</a:t>
            </a:r>
            <a:endParaRPr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Cena do filme O Poderoso Chefão com três homens vestidos de smoking em um ambiente com pouca luz. Don Corleone está de pé à direita, um homem beija a sua mão e outro os observa, segurando um copo de bebida." id="515" name="Google Shape;515;p75" title="Poderoso Chefão"/>
          <p:cNvPicPr preferRelativeResize="0"/>
          <p:nvPr/>
        </p:nvPicPr>
        <p:blipFill rotWithShape="1">
          <a:blip r:embed="rId3">
            <a:alphaModFix/>
          </a:blip>
          <a:srcRect b="0" l="24747" r="24747" t="0"/>
          <a:stretch/>
        </p:blipFill>
        <p:spPr>
          <a:xfrm>
            <a:off x="5769725" y="316000"/>
            <a:ext cx="3030846" cy="42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/>
          <p:nvPr/>
        </p:nvSpPr>
        <p:spPr>
          <a:xfrm>
            <a:off x="855975" y="173875"/>
            <a:ext cx="3796800" cy="8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lang="en" sz="1800">
                <a:solidFill>
                  <a:srgbClr val="4DD0E1"/>
                </a:solidFill>
                <a:latin typeface="Montserrat"/>
                <a:ea typeface="Montserrat"/>
                <a:cs typeface="Montserrat"/>
                <a:sym typeface="Montserrat"/>
              </a:rPr>
              <a:t>Burocrático</a:t>
            </a:r>
            <a:endParaRPr b="1">
              <a:solidFill>
                <a:srgbClr val="4DD0E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rotagonista da série The Crown do Netflix: mulher branca de olhos claros e maquiagem em plano americano, com adornos de rainha, como coroa, colar, brincos e uma faixa azul por cima de seu ombro. Representa a Rainha Elizabeth II da Inglaterra quando jovem." id="521" name="Google Shape;521;p76" title="The Crown"/>
          <p:cNvPicPr preferRelativeResize="0"/>
          <p:nvPr/>
        </p:nvPicPr>
        <p:blipFill rotWithShape="1">
          <a:blip r:embed="rId3">
            <a:alphaModFix/>
          </a:blip>
          <a:srcRect b="0" l="30135" r="30135" t="0"/>
          <a:stretch/>
        </p:blipFill>
        <p:spPr>
          <a:xfrm>
            <a:off x="5845925" y="392200"/>
            <a:ext cx="3030845" cy="42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6"/>
          <p:cNvSpPr txBox="1"/>
          <p:nvPr/>
        </p:nvSpPr>
        <p:spPr>
          <a:xfrm>
            <a:off x="523500" y="825400"/>
            <a:ext cx="4967100" cy="3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Poder formalmente centralizado</a:t>
            </a:r>
            <a:endParaRPr sz="15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Ritos e títulos revestem a autoridade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Estilo de liderança: autoritarismo paternalista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Pirâmide hierárquica rígida protege o líder </a:t>
            </a:r>
            <a:endParaRPr sz="15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Cadeia de comando e controle rígida e explícita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Respeito às normas define a gestão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Estabilidade, processos, ritos, padrões e lentidão executiva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6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Divisão simbólica do trabalho</a:t>
            </a:r>
            <a:r>
              <a:rPr lang="en" sz="11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(nós x eles)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Organização se expande para dominar</a:t>
            </a:r>
            <a:endParaRPr sz="15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Busca autonomia e autossuficiência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7"/>
          <p:cNvSpPr txBox="1"/>
          <p:nvPr/>
        </p:nvSpPr>
        <p:spPr>
          <a:xfrm>
            <a:off x="855975" y="97675"/>
            <a:ext cx="3796800" cy="8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200" lIns="70425" spcFirstLastPara="1" rIns="70425" wrap="square" tIns="35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lang="en" sz="1800">
                <a:solidFill>
                  <a:srgbClr val="DE6C8D"/>
                </a:solidFill>
                <a:latin typeface="Montserrat"/>
                <a:ea typeface="Montserrat"/>
                <a:cs typeface="Montserrat"/>
                <a:sym typeface="Montserrat"/>
              </a:rPr>
              <a:t>Realizador</a:t>
            </a:r>
            <a:endParaRPr b="1">
              <a:solidFill>
                <a:srgbClr val="DE6C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8" name="Google Shape;528;p77"/>
          <p:cNvPicPr preferRelativeResize="0"/>
          <p:nvPr/>
        </p:nvPicPr>
        <p:blipFill rotWithShape="1">
          <a:blip r:embed="rId3">
            <a:alphaModFix/>
          </a:blip>
          <a:srcRect b="21691" l="4287" r="4287" t="0"/>
          <a:stretch/>
        </p:blipFill>
        <p:spPr>
          <a:xfrm>
            <a:off x="5819275" y="890450"/>
            <a:ext cx="3030851" cy="33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7"/>
          <p:cNvSpPr txBox="1"/>
          <p:nvPr/>
        </p:nvSpPr>
        <p:spPr>
          <a:xfrm>
            <a:off x="474475" y="707925"/>
            <a:ext cx="5046300" cy="4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Poder serve ao resultado</a:t>
            </a:r>
            <a:endParaRPr sz="15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Autoridade: direção da estratégia e conhecimento especializado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‘Meritocracia’: é possível mudar de posição na hierarquia - competição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Previsão e controle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Estilo de liderança: engenhosa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Divisão racional do trabalho</a:t>
            </a:r>
            <a:endParaRPr sz="15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Inovação constante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Responsabilização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500"/>
              <a:buFont typeface="Nunito Sans"/>
              <a:buChar char="●"/>
            </a:pPr>
            <a:r>
              <a:rPr lang="en" sz="15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Racionalidade quer eliminar a subjetividade</a:t>
            </a:r>
            <a:endParaRPr sz="15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Controla-se ritmo, etapas, tempo, conversa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04C4B"/>
              </a:buClr>
              <a:buSzPts val="1300"/>
              <a:buFont typeface="Nunito Sans"/>
              <a:buChar char="○"/>
            </a:pPr>
            <a:r>
              <a:rPr lang="en" sz="1300">
                <a:solidFill>
                  <a:srgbClr val="504C4B"/>
                </a:solidFill>
                <a:latin typeface="Nunito Sans"/>
                <a:ea typeface="Nunito Sans"/>
                <a:cs typeface="Nunito Sans"/>
                <a:sym typeface="Nunito Sans"/>
              </a:rPr>
              <a:t>Principal motivação: sucesso material</a:t>
            </a:r>
            <a:endParaRPr sz="1300">
              <a:solidFill>
                <a:srgbClr val="504C4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8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CONTRIBUIÇÃO DE CADA PARADIGMA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36" name="Google Shape;536;p78"/>
          <p:cNvSpPr/>
          <p:nvPr/>
        </p:nvSpPr>
        <p:spPr>
          <a:xfrm>
            <a:off x="1522820" y="1733132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AUTOCRÁTICO</a:t>
            </a:r>
            <a:endParaRPr/>
          </a:p>
        </p:txBody>
      </p:sp>
      <p:sp>
        <p:nvSpPr>
          <p:cNvPr id="537" name="Google Shape;537;p78"/>
          <p:cNvSpPr/>
          <p:nvPr/>
        </p:nvSpPr>
        <p:spPr>
          <a:xfrm>
            <a:off x="5577490" y="1733132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DE6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REALIZADOR-NPM</a:t>
            </a:r>
            <a:endParaRPr/>
          </a:p>
        </p:txBody>
      </p:sp>
      <p:sp>
        <p:nvSpPr>
          <p:cNvPr id="538" name="Google Shape;538;p78"/>
          <p:cNvSpPr txBox="1"/>
          <p:nvPr/>
        </p:nvSpPr>
        <p:spPr>
          <a:xfrm>
            <a:off x="1522825" y="2746925"/>
            <a:ext cx="1712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ORGANIZAÇÃO VERTICAL DO TRABALHO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9" name="Google Shape;539;p78"/>
          <p:cNvSpPr txBox="1"/>
          <p:nvPr/>
        </p:nvSpPr>
        <p:spPr>
          <a:xfrm>
            <a:off x="5621750" y="2801450"/>
            <a:ext cx="16242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Clr>
                <a:srgbClr val="DE6C8D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FOCO NO RESULTADO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Clr>
                <a:srgbClr val="DE6C8D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MATRICILIADADE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14300" lvl="0" marL="171450" rtl="0" algn="l">
              <a:spcBef>
                <a:spcPts val="1000"/>
              </a:spcBef>
              <a:spcAft>
                <a:spcPts val="0"/>
              </a:spcAft>
              <a:buClr>
                <a:srgbClr val="DE6C8D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INOVAÇÃO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0" name="Google Shape;540;p78"/>
          <p:cNvSpPr/>
          <p:nvPr/>
        </p:nvSpPr>
        <p:spPr>
          <a:xfrm>
            <a:off x="3559990" y="1733132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BUROCRÁTICO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78"/>
          <p:cNvSpPr txBox="1"/>
          <p:nvPr/>
        </p:nvSpPr>
        <p:spPr>
          <a:xfrm>
            <a:off x="3560000" y="2746925"/>
            <a:ext cx="16242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ORGANIZAÇÃO DE PROCESSOS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1430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IMPESSOALIDADE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14300" lvl="0" marL="17145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900"/>
              <a:buFont typeface="Nunito"/>
              <a:buChar char="●"/>
            </a:pPr>
            <a:r>
              <a:rPr lang="en" sz="9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PERENIDADE INSTITUCIONAL</a:t>
            </a:r>
            <a:endParaRPr sz="9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900" y="4568125"/>
            <a:ext cx="505125" cy="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9"/>
          <p:cNvSpPr txBox="1"/>
          <p:nvPr/>
        </p:nvSpPr>
        <p:spPr>
          <a:xfrm>
            <a:off x="419325" y="0"/>
            <a:ext cx="840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ESTADO E PARADIGMAS</a:t>
            </a:r>
            <a:endParaRPr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48" name="Google Shape;548;p79"/>
          <p:cNvSpPr/>
          <p:nvPr/>
        </p:nvSpPr>
        <p:spPr>
          <a:xfrm>
            <a:off x="1589895" y="2582932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AUTOCRÁTICO-</a:t>
            </a:r>
            <a:b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PATRIMONOALISTA</a:t>
            </a:r>
            <a:endParaRPr/>
          </a:p>
        </p:txBody>
      </p:sp>
      <p:sp>
        <p:nvSpPr>
          <p:cNvPr id="549" name="Google Shape;549;p79"/>
          <p:cNvSpPr/>
          <p:nvPr/>
        </p:nvSpPr>
        <p:spPr>
          <a:xfrm>
            <a:off x="5644565" y="2582932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DE6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REALIZADOR-NPM</a:t>
            </a:r>
            <a:endParaRPr/>
          </a:p>
        </p:txBody>
      </p:sp>
      <p:sp>
        <p:nvSpPr>
          <p:cNvPr id="550" name="Google Shape;550;p79"/>
          <p:cNvSpPr/>
          <p:nvPr/>
        </p:nvSpPr>
        <p:spPr>
          <a:xfrm>
            <a:off x="3627065" y="2582932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BUROCRÁTICO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79"/>
          <p:cNvSpPr/>
          <p:nvPr/>
        </p:nvSpPr>
        <p:spPr>
          <a:xfrm>
            <a:off x="4619165" y="1661745"/>
            <a:ext cx="1712700" cy="703500"/>
          </a:xfrm>
          <a:prstGeom prst="roundRect">
            <a:avLst>
              <a:gd fmla="val 4485" name="adj"/>
            </a:avLst>
          </a:prstGeom>
          <a:solidFill>
            <a:srgbClr val="8981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NEO-WEBERIANO</a:t>
            </a:r>
            <a:endParaRPr/>
          </a:p>
        </p:txBody>
      </p:sp>
      <p:cxnSp>
        <p:nvCxnSpPr>
          <p:cNvPr id="552" name="Google Shape;552;p79"/>
          <p:cNvCxnSpPr>
            <a:stCxn id="551" idx="1"/>
            <a:endCxn id="550" idx="0"/>
          </p:cNvCxnSpPr>
          <p:nvPr/>
        </p:nvCxnSpPr>
        <p:spPr>
          <a:xfrm flipH="1">
            <a:off x="4483265" y="2013495"/>
            <a:ext cx="135900" cy="5694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79"/>
          <p:cNvCxnSpPr>
            <a:stCxn id="551" idx="3"/>
            <a:endCxn id="549" idx="0"/>
          </p:cNvCxnSpPr>
          <p:nvPr/>
        </p:nvCxnSpPr>
        <p:spPr>
          <a:xfrm>
            <a:off x="6331865" y="2013495"/>
            <a:ext cx="169200" cy="5694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12121"/>
      </a:dk1>
      <a:lt1>
        <a:srgbClr val="F6F6F6"/>
      </a:lt1>
      <a:dk2>
        <a:srgbClr val="595959"/>
      </a:dk2>
      <a:lt2>
        <a:srgbClr val="F6F6F6"/>
      </a:lt2>
      <a:accent1>
        <a:srgbClr val="8981E2"/>
      </a:accent1>
      <a:accent2>
        <a:srgbClr val="01ADDB"/>
      </a:accent2>
      <a:accent3>
        <a:srgbClr val="DE6C8D"/>
      </a:accent3>
      <a:accent4>
        <a:srgbClr val="FFAB40"/>
      </a:accent4>
      <a:accent5>
        <a:srgbClr val="3FBED0"/>
      </a:accent5>
      <a:accent6>
        <a:srgbClr val="6ED5B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